
<file path=[Content_Types].xml><?xml version="1.0" encoding="utf-8"?>
<Types xmlns="http://schemas.openxmlformats.org/package/2006/content-types">
  <Default Extension="jpeg" ContentType="image/jpeg"/>
  <Default Extension="JPG" ContentType="image/.jpg"/>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31"/>
  </p:handoutMasterIdLst>
  <p:sldIdLst>
    <p:sldId id="298" r:id="rId3"/>
    <p:sldId id="780" r:id="rId5"/>
    <p:sldId id="703" r:id="rId6"/>
    <p:sldId id="339" r:id="rId7"/>
    <p:sldId id="757" r:id="rId8"/>
    <p:sldId id="704" r:id="rId9"/>
    <p:sldId id="722" r:id="rId10"/>
    <p:sldId id="336" r:id="rId11"/>
    <p:sldId id="728" r:id="rId12"/>
    <p:sldId id="337" r:id="rId13"/>
    <p:sldId id="334" r:id="rId14"/>
    <p:sldId id="335" r:id="rId15"/>
    <p:sldId id="730" r:id="rId16"/>
    <p:sldId id="735" r:id="rId17"/>
    <p:sldId id="731" r:id="rId18"/>
    <p:sldId id="736" r:id="rId19"/>
    <p:sldId id="733" r:id="rId20"/>
    <p:sldId id="737" r:id="rId21"/>
    <p:sldId id="744" r:id="rId22"/>
    <p:sldId id="745" r:id="rId23"/>
    <p:sldId id="746" r:id="rId24"/>
    <p:sldId id="323" r:id="rId25"/>
    <p:sldId id="747" r:id="rId26"/>
    <p:sldId id="753" r:id="rId27"/>
    <p:sldId id="720" r:id="rId28"/>
    <p:sldId id="739" r:id="rId29"/>
    <p:sldId id="321" r:id="rId30"/>
  </p:sldIdLst>
  <p:sldSz cx="9144000" cy="5143500" type="screen16x9"/>
  <p:notesSz cx="6858000" cy="9144000"/>
  <p:custDataLst>
    <p:tags r:id="rId35"/>
  </p:custDataLst>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065" algn="l" defTabSz="685800" rtl="0" eaLnBrk="1" latinLnBrk="0" hangingPunct="1">
      <a:defRPr sz="1350" kern="1200">
        <a:solidFill>
          <a:schemeClr val="tx1"/>
        </a:solidFill>
        <a:latin typeface="+mn-lt"/>
        <a:ea typeface="+mn-ea"/>
        <a:cs typeface="+mn-cs"/>
      </a:defRPr>
    </a:lvl4pPr>
    <a:lvl5pPr marL="1370965" algn="l" defTabSz="685800" rtl="0" eaLnBrk="1" latinLnBrk="0" hangingPunct="1">
      <a:defRPr sz="1350" kern="1200">
        <a:solidFill>
          <a:schemeClr val="tx1"/>
        </a:solidFill>
        <a:latin typeface="+mn-lt"/>
        <a:ea typeface="+mn-ea"/>
        <a:cs typeface="+mn-cs"/>
      </a:defRPr>
    </a:lvl5pPr>
    <a:lvl6pPr marL="1713865" algn="l" defTabSz="685800" rtl="0" eaLnBrk="1" latinLnBrk="0" hangingPunct="1">
      <a:defRPr sz="1350" kern="1200">
        <a:solidFill>
          <a:schemeClr val="tx1"/>
        </a:solidFill>
        <a:latin typeface="+mn-lt"/>
        <a:ea typeface="+mn-ea"/>
        <a:cs typeface="+mn-cs"/>
      </a:defRPr>
    </a:lvl6pPr>
    <a:lvl7pPr marL="2056765" algn="l" defTabSz="685800" rtl="0" eaLnBrk="1" latinLnBrk="0" hangingPunct="1">
      <a:defRPr sz="1350" kern="1200">
        <a:solidFill>
          <a:schemeClr val="tx1"/>
        </a:solidFill>
        <a:latin typeface="+mn-lt"/>
        <a:ea typeface="+mn-ea"/>
        <a:cs typeface="+mn-cs"/>
      </a:defRPr>
    </a:lvl7pPr>
    <a:lvl8pPr marL="2399665" algn="l" defTabSz="685800" rtl="0" eaLnBrk="1" latinLnBrk="0" hangingPunct="1">
      <a:defRPr sz="1350" kern="1200">
        <a:solidFill>
          <a:schemeClr val="tx1"/>
        </a:solidFill>
        <a:latin typeface="+mn-lt"/>
        <a:ea typeface="+mn-ea"/>
        <a:cs typeface="+mn-cs"/>
      </a:defRPr>
    </a:lvl8pPr>
    <a:lvl9pPr marL="2742565"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41" userDrawn="1">
          <p15:clr>
            <a:srgbClr val="A4A3A4"/>
          </p15:clr>
        </p15:guide>
        <p15:guide id="2" pos="2897"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A401"/>
    <a:srgbClr val="007C8A"/>
    <a:srgbClr val="FFFFFF"/>
    <a:srgbClr val="17CFCB"/>
    <a:srgbClr val="59EDE9"/>
    <a:srgbClr val="22C4C4"/>
    <a:srgbClr val="028CB0"/>
    <a:srgbClr val="01A6D9"/>
    <a:srgbClr val="096688"/>
    <a:srgbClr val="B4002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EB64FB-26AD-4DF2-9CDF-39FA84D83439}" styleName="{385b2ea8-0d66-414d-9127-dde3b277f022}">
    <a:wholeTbl>
      <a:tcTxStyle>
        <a:fontRef idx="none">
          <a:prstClr val="black"/>
        </a:fontRef>
      </a:tcTxStyle>
      <a:tcStyle>
        <a:tcBdr>
          <a:top>
            <a:ln w="38100" cmpd="sng">
              <a:solidFill>
                <a:srgbClr val="5B6377"/>
              </a:solidFill>
            </a:ln>
          </a:top>
          <a:bottom>
            <a:ln w="38100" cmpd="sng">
              <a:solidFill>
                <a:srgbClr val="5B6377"/>
              </a:solidFill>
            </a:ln>
          </a:bottom>
        </a:tcBdr>
        <a:fill>
          <a:solidFill>
            <a:srgbClr val="F2F2F2"/>
          </a:solidFill>
        </a:fill>
      </a:tcStyle>
    </a:wholeTbl>
    <a:firstRow>
      <a:tcTxStyle>
        <a:fontRef idx="none">
          <a:prstClr val="black"/>
        </a:fontRef>
      </a:tcTxStyle>
      <a:tcStyle>
        <a:tcBdr>
          <a:top>
            <a:ln w="38100" cmpd="sng">
              <a:solidFill>
                <a:srgbClr val="5B6377"/>
              </a:solidFill>
            </a:ln>
          </a:top>
          <a:bottom>
            <a:ln w="38100" cmpd="sng">
              <a:solidFill>
                <a:srgbClr val="5B6377"/>
              </a:solidFill>
            </a:ln>
          </a:bottom>
        </a:tcBdr>
        <a:fill>
          <a:solidFill>
            <a:srgbClr val="DDDEE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2787" autoAdjust="0"/>
    <p:restoredTop sz="95190" autoAdjust="0"/>
  </p:normalViewPr>
  <p:slideViewPr>
    <p:cSldViewPr snapToGrid="0" showGuides="1">
      <p:cViewPr varScale="1">
        <p:scale>
          <a:sx n="110" d="100"/>
          <a:sy n="110" d="100"/>
        </p:scale>
        <p:origin x="-509" y="-82"/>
      </p:cViewPr>
      <p:guideLst>
        <p:guide orient="horz" pos="1641"/>
        <p:guide pos="2897"/>
      </p:guideLst>
    </p:cSldViewPr>
  </p:slideViewPr>
  <p:notesTextViewPr>
    <p:cViewPr>
      <p:scale>
        <a:sx n="100" d="100"/>
        <a:sy n="100"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5" Type="http://schemas.openxmlformats.org/officeDocument/2006/relationships/tags" Target="tags/tag34.xml"/><Relationship Id="rId34" Type="http://schemas.openxmlformats.org/officeDocument/2006/relationships/tableStyles" Target="tableStyles.xml"/><Relationship Id="rId33" Type="http://schemas.openxmlformats.org/officeDocument/2006/relationships/viewProps" Target="viewProps.xml"/><Relationship Id="rId32" Type="http://schemas.openxmlformats.org/officeDocument/2006/relationships/presProps" Target="presProps.xml"/><Relationship Id="rId31" Type="http://schemas.openxmlformats.org/officeDocument/2006/relationships/handoutMaster" Target="handoutMasters/handoutMaster1.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D628772-4235-4218-87AB-DD349AA88667}"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6BF3FD4-BF8F-4B74-AD74-466B17AA0036}"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065" algn="l" defTabSz="685800" rtl="0" eaLnBrk="1" latinLnBrk="0" hangingPunct="1">
      <a:defRPr sz="900" kern="1200">
        <a:solidFill>
          <a:schemeClr val="tx1"/>
        </a:solidFill>
        <a:latin typeface="+mn-lt"/>
        <a:ea typeface="+mn-ea"/>
        <a:cs typeface="+mn-cs"/>
      </a:defRPr>
    </a:lvl4pPr>
    <a:lvl5pPr marL="1370965" algn="l" defTabSz="685800" rtl="0" eaLnBrk="1" latinLnBrk="0" hangingPunct="1">
      <a:defRPr sz="900" kern="1200">
        <a:solidFill>
          <a:schemeClr val="tx1"/>
        </a:solidFill>
        <a:latin typeface="+mn-lt"/>
        <a:ea typeface="+mn-ea"/>
        <a:cs typeface="+mn-cs"/>
      </a:defRPr>
    </a:lvl5pPr>
    <a:lvl6pPr marL="1713865" algn="l" defTabSz="685800" rtl="0" eaLnBrk="1" latinLnBrk="0" hangingPunct="1">
      <a:defRPr sz="900" kern="1200">
        <a:solidFill>
          <a:schemeClr val="tx1"/>
        </a:solidFill>
        <a:latin typeface="+mn-lt"/>
        <a:ea typeface="+mn-ea"/>
        <a:cs typeface="+mn-cs"/>
      </a:defRPr>
    </a:lvl6pPr>
    <a:lvl7pPr marL="2056765" algn="l" defTabSz="685800" rtl="0" eaLnBrk="1" latinLnBrk="0" hangingPunct="1">
      <a:defRPr sz="900" kern="1200">
        <a:solidFill>
          <a:schemeClr val="tx1"/>
        </a:solidFill>
        <a:latin typeface="+mn-lt"/>
        <a:ea typeface="+mn-ea"/>
        <a:cs typeface="+mn-cs"/>
      </a:defRPr>
    </a:lvl7pPr>
    <a:lvl8pPr marL="2399665" algn="l" defTabSz="685800" rtl="0" eaLnBrk="1" latinLnBrk="0" hangingPunct="1">
      <a:defRPr sz="900" kern="1200">
        <a:solidFill>
          <a:schemeClr val="tx1"/>
        </a:solidFill>
        <a:latin typeface="+mn-lt"/>
        <a:ea typeface="+mn-ea"/>
        <a:cs typeface="+mn-cs"/>
      </a:defRPr>
    </a:lvl8pPr>
    <a:lvl9pPr marL="2742565"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BF3FD4-BF8F-4B74-AD74-466B17AA0036}"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6BF3FD4-BF8F-4B74-AD74-466B17AA0036}"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6BF3FD4-BF8F-4B74-AD74-466B17AA0036}"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6BF3FD4-BF8F-4B74-AD74-466B17AA0036}"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6BF3FD4-BF8F-4B74-AD74-466B17AA0036}"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6BF3FD4-BF8F-4B74-AD74-466B17AA0036}"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6BF3FD4-BF8F-4B74-AD74-466B17AA0036}"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6BF3FD4-BF8F-4B74-AD74-466B17AA0036}"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6BF3FD4-BF8F-4B74-AD74-466B17AA0036}"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6BF3FD4-BF8F-4B74-AD74-466B17AA0036}"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6BF3FD4-BF8F-4B74-AD74-466B17AA0036}"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BF3FD4-BF8F-4B74-AD74-466B17AA0036}"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6BF3FD4-BF8F-4B74-AD74-466B17AA0036}"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6BF3FD4-BF8F-4B74-AD74-466B17AA0036}"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6BF3FD4-BF8F-4B74-AD74-466B17AA0036}"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6BF3FD4-BF8F-4B74-AD74-466B17AA0036}"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6BF3FD4-BF8F-4B74-AD74-466B17AA0036}"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6BF3FD4-BF8F-4B74-AD74-466B17AA0036}"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6BF3FD4-BF8F-4B74-AD74-466B17AA0036}"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6BF3FD4-BF8F-4B74-AD74-466B17AA0036}"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6BF3FD4-BF8F-4B74-AD74-466B17AA0036}"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6BF3FD4-BF8F-4B74-AD74-466B17AA0036}"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6BF3FD4-BF8F-4B74-AD74-466B17AA0036}"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6BF3FD4-BF8F-4B74-AD74-466B17AA0036}"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6BF3FD4-BF8F-4B74-AD74-466B17AA0036}"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6BF3FD4-BF8F-4B74-AD74-466B17AA0036}"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6BF3FD4-BF8F-4B74-AD74-466B17AA0036}"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3" y="1597819"/>
            <a:ext cx="7772400" cy="1102519"/>
          </a:xfrm>
        </p:spPr>
        <p:txBody>
          <a:bodyPr/>
          <a:lstStyle/>
          <a:p>
            <a:r>
              <a:rPr lang="zh-CN" altLang="en-US"/>
              <a:t>单击此处编辑母版标题样式</a:t>
            </a:r>
            <a:endParaRPr lang="zh-CN" altLang="en-US"/>
          </a:p>
        </p:txBody>
      </p:sp>
      <p:sp>
        <p:nvSpPr>
          <p:cNvPr id="3" name="副标题 2"/>
          <p:cNvSpPr>
            <a:spLocks noGrp="1"/>
          </p:cNvSpPr>
          <p:nvPr>
            <p:ph type="subTitle" idx="1"/>
          </p:nvPr>
        </p:nvSpPr>
        <p:spPr>
          <a:xfrm>
            <a:off x="1371601" y="2914650"/>
            <a:ext cx="6400800" cy="1314450"/>
          </a:xfrm>
        </p:spPr>
        <p:txBody>
          <a:bodyPr/>
          <a:lstStyle>
            <a:lvl1pPr marL="0" indent="0" algn="ctr">
              <a:buNone/>
              <a:defRPr>
                <a:solidFill>
                  <a:schemeClr val="tx1">
                    <a:tint val="75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935" indent="0" algn="ctr">
              <a:buNone/>
              <a:defRPr>
                <a:solidFill>
                  <a:schemeClr val="tx1">
                    <a:tint val="75000"/>
                  </a:schemeClr>
                </a:solidFill>
              </a:defRPr>
            </a:lvl8pPr>
            <a:lvl9pPr marL="2743835" indent="0" algn="ctr">
              <a:buNone/>
              <a:defRPr>
                <a:solidFill>
                  <a:schemeClr val="tx1">
                    <a:tint val="75000"/>
                  </a:schemeClr>
                </a:solidFill>
              </a:defRPr>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mc:Choice>
    <mc:Fallback>
      <p:transition spd="slow"/>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mc:Choice>
    <mc:Fallback>
      <p:transition spd="slow"/>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1" y="205979"/>
            <a:ext cx="2057400" cy="4388644"/>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457202" y="205979"/>
            <a:ext cx="6019800" cy="4388644"/>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mc:Choice>
    <mc:Fallback>
      <p:transition spd="slow"/>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mc:Choice>
    <mc:Fallback>
      <p:transition spd="slow"/>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5" y="3305176"/>
            <a:ext cx="7772400" cy="1021556"/>
          </a:xfrm>
        </p:spPr>
        <p:txBody>
          <a:bodyPr anchor="t"/>
          <a:lstStyle>
            <a:lvl1pPr algn="l">
              <a:defRPr sz="3000" b="1" cap="all"/>
            </a:lvl1pPr>
          </a:lstStyle>
          <a:p>
            <a:r>
              <a:rPr lang="zh-CN" altLang="en-US"/>
              <a:t>单击此处编辑母版标题样式</a:t>
            </a:r>
            <a:endParaRPr lang="zh-CN" altLang="en-US"/>
          </a:p>
        </p:txBody>
      </p:sp>
      <p:sp>
        <p:nvSpPr>
          <p:cNvPr id="3" name="文本占位符 2"/>
          <p:cNvSpPr>
            <a:spLocks noGrp="1"/>
          </p:cNvSpPr>
          <p:nvPr>
            <p:ph type="body" idx="1"/>
          </p:nvPr>
        </p:nvSpPr>
        <p:spPr>
          <a:xfrm>
            <a:off x="722315" y="2180035"/>
            <a:ext cx="7772400" cy="1125140"/>
          </a:xfrm>
        </p:spPr>
        <p:txBody>
          <a:bodyPr anchor="b"/>
          <a:lstStyle>
            <a:lvl1pPr marL="0" indent="0">
              <a:buNone/>
              <a:defRPr sz="1500">
                <a:solidFill>
                  <a:schemeClr val="tx1">
                    <a:tint val="7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935" indent="0">
              <a:buNone/>
              <a:defRPr sz="1050">
                <a:solidFill>
                  <a:schemeClr val="tx1">
                    <a:tint val="75000"/>
                  </a:schemeClr>
                </a:solidFill>
              </a:defRPr>
            </a:lvl8pPr>
            <a:lvl9pPr marL="2743835" indent="0">
              <a:buNone/>
              <a:defRPr sz="105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mc:Choice>
    <mc:Fallback>
      <p:transition spd="slow"/>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457202" y="1200152"/>
            <a:ext cx="4038600" cy="3394472"/>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4648201" y="1200152"/>
            <a:ext cx="4038600" cy="3394472"/>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mc:Choice>
    <mc:Fallback>
      <p:transition spd="slow"/>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endParaRPr lang="zh-CN" altLang="en-US"/>
          </a:p>
        </p:txBody>
      </p:sp>
      <p:sp>
        <p:nvSpPr>
          <p:cNvPr id="3" name="文本占位符 2"/>
          <p:cNvSpPr>
            <a:spLocks noGrp="1"/>
          </p:cNvSpPr>
          <p:nvPr>
            <p:ph type="body" idx="1"/>
          </p:nvPr>
        </p:nvSpPr>
        <p:spPr>
          <a:xfrm>
            <a:off x="457200" y="1151336"/>
            <a:ext cx="4040188"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935" indent="0">
              <a:buNone/>
              <a:defRPr sz="1200" b="1"/>
            </a:lvl8pPr>
            <a:lvl9pPr marL="2743835" indent="0">
              <a:buNone/>
              <a:defRPr sz="12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457200" y="1631156"/>
            <a:ext cx="4040188"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4645027" y="1151336"/>
            <a:ext cx="4041775"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935" indent="0">
              <a:buNone/>
              <a:defRPr sz="1200" b="1"/>
            </a:lvl8pPr>
            <a:lvl9pPr marL="2743835" indent="0">
              <a:buNone/>
              <a:defRPr sz="12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4645027" y="1631156"/>
            <a:ext cx="4041775"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mc:Choice>
    <mc:Fallback>
      <p:transition spd="slow"/>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mc:Choice>
    <mc:Fallback>
      <p:transition spd="slow"/>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mc:Choice>
    <mc:Fallback>
      <p:transition spd="slow"/>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2" y="204787"/>
            <a:ext cx="3008313" cy="871538"/>
          </a:xfrm>
        </p:spPr>
        <p:txBody>
          <a:bodyPr anchor="b"/>
          <a:lstStyle>
            <a:lvl1pPr algn="l">
              <a:defRPr sz="1500" b="1"/>
            </a:lvl1pPr>
          </a:lstStyle>
          <a:p>
            <a:r>
              <a:rPr lang="zh-CN" altLang="en-US"/>
              <a:t>单击此处编辑母版标题样式</a:t>
            </a:r>
            <a:endParaRPr lang="zh-CN" altLang="en-US"/>
          </a:p>
        </p:txBody>
      </p:sp>
      <p:sp>
        <p:nvSpPr>
          <p:cNvPr id="3" name="内容占位符 2"/>
          <p:cNvSpPr>
            <a:spLocks noGrp="1"/>
          </p:cNvSpPr>
          <p:nvPr>
            <p:ph idx="1"/>
          </p:nvPr>
        </p:nvSpPr>
        <p:spPr>
          <a:xfrm>
            <a:off x="3575051" y="204790"/>
            <a:ext cx="5111750" cy="438983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457202" y="1076328"/>
            <a:ext cx="3008313" cy="351829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935" indent="0">
              <a:buNone/>
              <a:defRPr sz="675"/>
            </a:lvl8pPr>
            <a:lvl9pPr marL="2743835" indent="0">
              <a:buNone/>
              <a:defRPr sz="675"/>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mc:Choice>
    <mc:Fallback>
      <p:transition spd="slow"/>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9" y="3600450"/>
            <a:ext cx="5486400" cy="425054"/>
          </a:xfrm>
        </p:spPr>
        <p:txBody>
          <a:bodyPr anchor="b"/>
          <a:lstStyle>
            <a:lvl1pPr algn="l">
              <a:defRPr sz="1500" b="1"/>
            </a:lvl1pPr>
          </a:lstStyle>
          <a:p>
            <a:r>
              <a:rPr lang="zh-CN" altLang="en-US"/>
              <a:t>单击此处编辑母版标题样式</a:t>
            </a:r>
            <a:endParaRPr lang="zh-CN" altLang="en-US"/>
          </a:p>
        </p:txBody>
      </p:sp>
      <p:sp>
        <p:nvSpPr>
          <p:cNvPr id="3" name="图片占位符 2"/>
          <p:cNvSpPr>
            <a:spLocks noGrp="1"/>
          </p:cNvSpPr>
          <p:nvPr>
            <p:ph type="pic" idx="1"/>
          </p:nvPr>
        </p:nvSpPr>
        <p:spPr>
          <a:xfrm>
            <a:off x="1792289" y="459583"/>
            <a:ext cx="5486400" cy="30861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935" indent="0">
              <a:buNone/>
              <a:defRPr sz="1500"/>
            </a:lvl8pPr>
            <a:lvl9pPr marL="2743835" indent="0">
              <a:buNone/>
              <a:defRPr sz="1500"/>
            </a:lvl9pPr>
          </a:lstStyle>
          <a:p>
            <a:endParaRPr lang="zh-CN" altLang="en-US"/>
          </a:p>
        </p:txBody>
      </p:sp>
      <p:sp>
        <p:nvSpPr>
          <p:cNvPr id="4" name="文本占位符 3"/>
          <p:cNvSpPr>
            <a:spLocks noGrp="1"/>
          </p:cNvSpPr>
          <p:nvPr>
            <p:ph type="body" sz="half" idx="2"/>
          </p:nvPr>
        </p:nvSpPr>
        <p:spPr>
          <a:xfrm>
            <a:off x="1792289" y="4025506"/>
            <a:ext cx="5486400" cy="60364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935" indent="0">
              <a:buNone/>
              <a:defRPr sz="675"/>
            </a:lvl8pPr>
            <a:lvl9pPr marL="2743835" indent="0">
              <a:buNone/>
              <a:defRPr sz="675"/>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mc:Choice>
    <mc:Fallback>
      <p:transition spd="slow"/>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80"/>
            <a:ext cx="8229600" cy="857250"/>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457200" y="1200152"/>
            <a:ext cx="8229600" cy="3394472"/>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457201" y="4767263"/>
            <a:ext cx="21336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530820CF-B880-4189-942D-D702A7CBA730}" type="datetimeFigureOut">
              <a:rPr lang="zh-CN" altLang="en-US" smtClean="0"/>
            </a:fld>
            <a:endParaRPr lang="zh-CN" altLang="en-US"/>
          </a:p>
        </p:txBody>
      </p:sp>
      <p:sp>
        <p:nvSpPr>
          <p:cNvPr id="5" name="页脚占位符 4"/>
          <p:cNvSpPr>
            <a:spLocks noGrp="1"/>
          </p:cNvSpPr>
          <p:nvPr>
            <p:ph type="ftr" sz="quarter" idx="3"/>
          </p:nvPr>
        </p:nvSpPr>
        <p:spPr>
          <a:xfrm>
            <a:off x="3124203" y="4767263"/>
            <a:ext cx="28956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2" y="4767263"/>
            <a:ext cx="21336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0C913308-F349-4B6D-A68A-DD1791B4A57B}"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Requires="p14">
      <p:transition spd="slow" p14:dur="1500"/>
    </mc:Choice>
    <mc:Fallback>
      <p:transition spd="slow"/>
    </mc:Fallback>
  </mc:AlternateContent>
  <p:txStyles>
    <p:titleStyle>
      <a:lvl1pPr algn="ctr" defTabSz="685800" rtl="0" eaLnBrk="1" latinLnBrk="0" hangingPunct="1">
        <a:spcBef>
          <a:spcPct val="0"/>
        </a:spcBef>
        <a:buNone/>
        <a:defRPr sz="3300" kern="1200">
          <a:solidFill>
            <a:schemeClr val="tx1"/>
          </a:solidFill>
          <a:latin typeface="+mj-lt"/>
          <a:ea typeface="+mj-ea"/>
          <a:cs typeface="+mj-cs"/>
        </a:defRPr>
      </a:lvl1pPr>
    </p:titleStyle>
    <p:bodyStyle>
      <a:lvl1pPr marL="257175" indent="-257175" algn="l" defTabSz="6858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1pPr>
      <a:lvl2pPr marL="557530" indent="-214630" algn="l" defTabSz="685800" rtl="0" eaLnBrk="1" latinLnBrk="0" hangingPunct="1">
        <a:spcBef>
          <a:spcPct val="20000"/>
        </a:spcBef>
        <a:buFont typeface="Arial" panose="020B0604020202020204" pitchFamily="34" charset="0"/>
        <a:buChar char="–"/>
        <a:defRPr sz="2100" kern="1200">
          <a:solidFill>
            <a:schemeClr val="tx1"/>
          </a:solidFill>
          <a:latin typeface="+mn-lt"/>
          <a:ea typeface="+mn-ea"/>
          <a:cs typeface="+mn-cs"/>
        </a:defRPr>
      </a:lvl2pPr>
      <a:lvl3pPr marL="857250" indent="-171450" algn="l" defTabSz="6858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3pPr>
      <a:lvl4pPr marL="12001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4pPr>
      <a:lvl5pPr marL="15430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5pPr>
      <a:lvl6pPr marL="18859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2385"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5285"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935" algn="l" defTabSz="685800" rtl="0" eaLnBrk="1" latinLnBrk="0" hangingPunct="1">
        <a:defRPr sz="1350" kern="1200">
          <a:solidFill>
            <a:schemeClr val="tx1"/>
          </a:solidFill>
          <a:latin typeface="+mn-lt"/>
          <a:ea typeface="+mn-ea"/>
          <a:cs typeface="+mn-cs"/>
        </a:defRPr>
      </a:lvl8pPr>
      <a:lvl9pPr marL="2743835"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7.xml"/><Relationship Id="rId1" Type="http://schemas.openxmlformats.org/officeDocument/2006/relationships/tags" Target="../tags/tag30.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7.xml"/><Relationship Id="rId1" Type="http://schemas.openxmlformats.org/officeDocument/2006/relationships/image" Target="../media/image6.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7.xml"/><Relationship Id="rId1" Type="http://schemas.openxmlformats.org/officeDocument/2006/relationships/tags" Target="../tags/tag3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7.xml"/><Relationship Id="rId1" Type="http://schemas.openxmlformats.org/officeDocument/2006/relationships/tags" Target="../tags/tag3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7.xml"/><Relationship Id="rId1" Type="http://schemas.openxmlformats.org/officeDocument/2006/relationships/tags" Target="../tags/tag33.xml"/></Relationships>
</file>

<file path=ppt/slides/_rels/slide2.xml.rels><?xml version="1.0" encoding="UTF-8" standalone="yes"?>
<Relationships xmlns="http://schemas.openxmlformats.org/package/2006/relationships"><Relationship Id="rId9" Type="http://schemas.openxmlformats.org/officeDocument/2006/relationships/tags" Target="../tags/tag8.xml"/><Relationship Id="rId8" Type="http://schemas.openxmlformats.org/officeDocument/2006/relationships/tags" Target="../tags/tag7.xml"/><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9" Type="http://schemas.openxmlformats.org/officeDocument/2006/relationships/notesSlide" Target="../notesSlides/notesSlide2.xml"/><Relationship Id="rId28" Type="http://schemas.openxmlformats.org/officeDocument/2006/relationships/slideLayout" Target="../slideLayouts/slideLayout7.xml"/><Relationship Id="rId27" Type="http://schemas.openxmlformats.org/officeDocument/2006/relationships/tags" Target="../tags/tag26.xml"/><Relationship Id="rId26" Type="http://schemas.openxmlformats.org/officeDocument/2006/relationships/tags" Target="../tags/tag25.xml"/><Relationship Id="rId25" Type="http://schemas.openxmlformats.org/officeDocument/2006/relationships/tags" Target="../tags/tag24.xml"/><Relationship Id="rId24" Type="http://schemas.openxmlformats.org/officeDocument/2006/relationships/tags" Target="../tags/tag23.xml"/><Relationship Id="rId23" Type="http://schemas.openxmlformats.org/officeDocument/2006/relationships/tags" Target="../tags/tag22.xml"/><Relationship Id="rId22" Type="http://schemas.openxmlformats.org/officeDocument/2006/relationships/tags" Target="../tags/tag21.xml"/><Relationship Id="rId21" Type="http://schemas.openxmlformats.org/officeDocument/2006/relationships/tags" Target="../tags/tag20.xml"/><Relationship Id="rId20" Type="http://schemas.openxmlformats.org/officeDocument/2006/relationships/tags" Target="../tags/tag19.xml"/><Relationship Id="rId2" Type="http://schemas.openxmlformats.org/officeDocument/2006/relationships/image" Target="../media/image1.png"/><Relationship Id="rId19" Type="http://schemas.openxmlformats.org/officeDocument/2006/relationships/tags" Target="../tags/tag18.xml"/><Relationship Id="rId18" Type="http://schemas.openxmlformats.org/officeDocument/2006/relationships/tags" Target="../tags/tag17.xml"/><Relationship Id="rId17" Type="http://schemas.openxmlformats.org/officeDocument/2006/relationships/tags" Target="../tags/tag16.xml"/><Relationship Id="rId16" Type="http://schemas.openxmlformats.org/officeDocument/2006/relationships/tags" Target="../tags/tag15.xml"/><Relationship Id="rId15" Type="http://schemas.openxmlformats.org/officeDocument/2006/relationships/tags" Target="../tags/tag14.xml"/><Relationship Id="rId14" Type="http://schemas.openxmlformats.org/officeDocument/2006/relationships/tags" Target="../tags/tag13.xml"/><Relationship Id="rId13" Type="http://schemas.openxmlformats.org/officeDocument/2006/relationships/tags" Target="../tags/tag12.xml"/><Relationship Id="rId12" Type="http://schemas.openxmlformats.org/officeDocument/2006/relationships/tags" Target="../tags/tag11.xml"/><Relationship Id="rId11" Type="http://schemas.openxmlformats.org/officeDocument/2006/relationships/tags" Target="../tags/tag10.xml"/><Relationship Id="rId10" Type="http://schemas.openxmlformats.org/officeDocument/2006/relationships/tags" Target="../tags/tag9.xml"/><Relationship Id="rId1" Type="http://schemas.openxmlformats.org/officeDocument/2006/relationships/tags" Target="../tags/tag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4" Type="http://schemas.openxmlformats.org/officeDocument/2006/relationships/notesSlide" Target="../notesSlides/notesSlide27.xml"/><Relationship Id="rId3" Type="http://schemas.openxmlformats.org/officeDocument/2006/relationships/slideLayout" Target="../slideLayouts/slideLayout7.xml"/><Relationship Id="rId2" Type="http://schemas.openxmlformats.org/officeDocument/2006/relationships/image" Target="../media/image8.png"/><Relationship Id="rId1" Type="http://schemas.openxmlformats.org/officeDocument/2006/relationships/image" Target="../media/image7.emf"/></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7.xml"/><Relationship Id="rId1"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7.xml"/><Relationship Id="rId1" Type="http://schemas.openxmlformats.org/officeDocument/2006/relationships/image" Target="../media/image3.png"/></Relationships>
</file>

<file path=ppt/slides/_rels/slide6.xml.rels><?xml version="1.0" encoding="UTF-8" standalone="yes"?>
<Relationships xmlns="http://schemas.openxmlformats.org/package/2006/relationships"><Relationship Id="rId5" Type="http://schemas.openxmlformats.org/officeDocument/2006/relationships/notesSlide" Target="../notesSlides/notesSlide6.xml"/><Relationship Id="rId4" Type="http://schemas.openxmlformats.org/officeDocument/2006/relationships/slideLayout" Target="../slideLayouts/slideLayout7.xml"/><Relationship Id="rId3" Type="http://schemas.openxmlformats.org/officeDocument/2006/relationships/tags" Target="../tags/tag27.xml"/><Relationship Id="rId2" Type="http://schemas.openxmlformats.org/officeDocument/2006/relationships/image" Target="../media/image5.png"/><Relationship Id="rId1" Type="http://schemas.openxmlformats.org/officeDocument/2006/relationships/image" Target="../media/image4.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7.xml"/><Relationship Id="rId1" Type="http://schemas.openxmlformats.org/officeDocument/2006/relationships/tags" Target="../tags/tag28.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7.xml"/><Relationship Id="rId1" Type="http://schemas.openxmlformats.org/officeDocument/2006/relationships/tags" Target="../tags/tag2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矩形 41"/>
          <p:cNvSpPr/>
          <p:nvPr/>
        </p:nvSpPr>
        <p:spPr>
          <a:xfrm>
            <a:off x="0" y="-931"/>
            <a:ext cx="9144001" cy="514536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文本框 32"/>
          <p:cNvSpPr txBox="1"/>
          <p:nvPr/>
        </p:nvSpPr>
        <p:spPr>
          <a:xfrm>
            <a:off x="541376" y="579968"/>
            <a:ext cx="6667500" cy="1476375"/>
          </a:xfrm>
          <a:prstGeom prst="rect">
            <a:avLst/>
          </a:prstGeom>
          <a:noFill/>
        </p:spPr>
        <p:txBody>
          <a:bodyPr wrap="none" rtlCol="0">
            <a:spAutoFit/>
          </a:bodyPr>
          <a:lstStyle/>
          <a:p>
            <a:r>
              <a:rPr lang="zh-CN" altLang="en-US" sz="4500" dirty="0">
                <a:solidFill>
                  <a:srgbClr val="007C8A"/>
                </a:solidFill>
                <a:latin typeface="微软雅黑" panose="020B0503020204020204" pitchFamily="34" charset="-122"/>
                <a:ea typeface="微软雅黑" panose="020B0503020204020204" pitchFamily="34" charset="-122"/>
              </a:rPr>
              <a:t>全国休闲农业重点县</a:t>
            </a:r>
            <a:endParaRPr lang="zh-CN" altLang="en-US" sz="4500" dirty="0">
              <a:solidFill>
                <a:srgbClr val="007C8A"/>
              </a:solidFill>
              <a:latin typeface="微软雅黑" panose="020B0503020204020204" pitchFamily="34" charset="-122"/>
              <a:ea typeface="微软雅黑" panose="020B0503020204020204" pitchFamily="34" charset="-122"/>
            </a:endParaRPr>
          </a:p>
          <a:p>
            <a:r>
              <a:rPr lang="zh-CN" altLang="en-US" sz="4500" dirty="0">
                <a:solidFill>
                  <a:srgbClr val="FF0000"/>
                </a:solidFill>
                <a:latin typeface="微软雅黑" panose="020B0503020204020204" pitchFamily="34" charset="-122"/>
                <a:ea typeface="微软雅黑" panose="020B0503020204020204" pitchFamily="34" charset="-122"/>
              </a:rPr>
              <a:t>监测表</a:t>
            </a:r>
            <a:r>
              <a:rPr lang="zh-CN" altLang="en-US" sz="4500" dirty="0">
                <a:solidFill>
                  <a:srgbClr val="007C8A"/>
                </a:solidFill>
                <a:latin typeface="微软雅黑" panose="020B0503020204020204" pitchFamily="34" charset="-122"/>
                <a:ea typeface="微软雅黑" panose="020B0503020204020204" pitchFamily="34" charset="-122"/>
              </a:rPr>
              <a:t>填报指南（</a:t>
            </a:r>
            <a:r>
              <a:rPr lang="en-US" altLang="zh-CN" sz="4500" dirty="0">
                <a:solidFill>
                  <a:srgbClr val="007C8A"/>
                </a:solidFill>
                <a:latin typeface="微软雅黑" panose="020B0503020204020204" pitchFamily="34" charset="-122"/>
                <a:ea typeface="微软雅黑" panose="020B0503020204020204" pitchFamily="34" charset="-122"/>
              </a:rPr>
              <a:t>2024</a:t>
            </a:r>
            <a:r>
              <a:rPr lang="zh-CN" altLang="en-US" sz="4500" dirty="0">
                <a:solidFill>
                  <a:srgbClr val="007C8A"/>
                </a:solidFill>
                <a:latin typeface="微软雅黑" panose="020B0503020204020204" pitchFamily="34" charset="-122"/>
                <a:ea typeface="微软雅黑" panose="020B0503020204020204" pitchFamily="34" charset="-122"/>
              </a:rPr>
              <a:t>）</a:t>
            </a:r>
            <a:endParaRPr lang="zh-CN" altLang="en-US" sz="4500" dirty="0">
              <a:solidFill>
                <a:srgbClr val="007C8A"/>
              </a:solidFill>
              <a:latin typeface="微软雅黑" panose="020B0503020204020204" pitchFamily="34" charset="-122"/>
              <a:ea typeface="微软雅黑" panose="020B0503020204020204" pitchFamily="34" charset="-122"/>
            </a:endParaRPr>
          </a:p>
        </p:txBody>
      </p:sp>
      <p:sp>
        <p:nvSpPr>
          <p:cNvPr id="60" name="任意多边形 59"/>
          <p:cNvSpPr/>
          <p:nvPr/>
        </p:nvSpPr>
        <p:spPr>
          <a:xfrm flipV="1">
            <a:off x="0" y="3627637"/>
            <a:ext cx="9144001" cy="1516794"/>
          </a:xfrm>
          <a:custGeom>
            <a:avLst/>
            <a:gdLst>
              <a:gd name="connsiteX0" fmla="*/ 11351946 w 12190413"/>
              <a:gd name="connsiteY0" fmla="*/ 2022128 h 2022128"/>
              <a:gd name="connsiteX1" fmla="*/ 11353950 w 12190413"/>
              <a:gd name="connsiteY1" fmla="*/ 2022128 h 2022128"/>
              <a:gd name="connsiteX2" fmla="*/ 11352948 w 12190413"/>
              <a:gd name="connsiteY2" fmla="*/ 2021126 h 2022128"/>
              <a:gd name="connsiteX3" fmla="*/ 10811104 w 12190413"/>
              <a:gd name="connsiteY3" fmla="*/ 2022128 h 2022128"/>
              <a:gd name="connsiteX4" fmla="*/ 10811917 w 12190413"/>
              <a:gd name="connsiteY4" fmla="*/ 2022128 h 2022128"/>
              <a:gd name="connsiteX5" fmla="*/ 10811510 w 12190413"/>
              <a:gd name="connsiteY5" fmla="*/ 2021722 h 2022128"/>
              <a:gd name="connsiteX6" fmla="*/ 10272216 w 12190413"/>
              <a:gd name="connsiteY6" fmla="*/ 2022128 h 2022128"/>
              <a:gd name="connsiteX7" fmla="*/ 10272309 w 12190413"/>
              <a:gd name="connsiteY7" fmla="*/ 2022128 h 2022128"/>
              <a:gd name="connsiteX8" fmla="*/ 10272263 w 12190413"/>
              <a:gd name="connsiteY8" fmla="*/ 2022081 h 2022128"/>
              <a:gd name="connsiteX9" fmla="*/ 9190575 w 12190413"/>
              <a:gd name="connsiteY9" fmla="*/ 2022128 h 2022128"/>
              <a:gd name="connsiteX10" fmla="*/ 9193707 w 12190413"/>
              <a:gd name="connsiteY10" fmla="*/ 2022128 h 2022128"/>
              <a:gd name="connsiteX11" fmla="*/ 9192141 w 12190413"/>
              <a:gd name="connsiteY11" fmla="*/ 2020562 h 2022128"/>
              <a:gd name="connsiteX12" fmla="*/ 8110020 w 12190413"/>
              <a:gd name="connsiteY12" fmla="*/ 2022128 h 2022128"/>
              <a:gd name="connsiteX13" fmla="*/ 8112024 w 12190413"/>
              <a:gd name="connsiteY13" fmla="*/ 2022128 h 2022128"/>
              <a:gd name="connsiteX14" fmla="*/ 8111022 w 12190413"/>
              <a:gd name="connsiteY14" fmla="*/ 2021126 h 2022128"/>
              <a:gd name="connsiteX15" fmla="*/ 7569176 w 12190413"/>
              <a:gd name="connsiteY15" fmla="*/ 2022128 h 2022128"/>
              <a:gd name="connsiteX16" fmla="*/ 7569989 w 12190413"/>
              <a:gd name="connsiteY16" fmla="*/ 2022128 h 2022128"/>
              <a:gd name="connsiteX17" fmla="*/ 7569582 w 12190413"/>
              <a:gd name="connsiteY17" fmla="*/ 2021722 h 2022128"/>
              <a:gd name="connsiteX18" fmla="*/ 5942165 w 12190413"/>
              <a:gd name="connsiteY18" fmla="*/ 2022128 h 2022128"/>
              <a:gd name="connsiteX19" fmla="*/ 5946488 w 12190413"/>
              <a:gd name="connsiteY19" fmla="*/ 2022128 h 2022128"/>
              <a:gd name="connsiteX20" fmla="*/ 5944326 w 12190413"/>
              <a:gd name="connsiteY20" fmla="*/ 2019967 h 2022128"/>
              <a:gd name="connsiteX21" fmla="*/ 5401321 w 12190413"/>
              <a:gd name="connsiteY21" fmla="*/ 2022128 h 2022128"/>
              <a:gd name="connsiteX22" fmla="*/ 5404453 w 12190413"/>
              <a:gd name="connsiteY22" fmla="*/ 2022128 h 2022128"/>
              <a:gd name="connsiteX23" fmla="*/ 5402887 w 12190413"/>
              <a:gd name="connsiteY23" fmla="*/ 2020562 h 2022128"/>
              <a:gd name="connsiteX24" fmla="*/ 4320764 w 12190413"/>
              <a:gd name="connsiteY24" fmla="*/ 2022128 h 2022128"/>
              <a:gd name="connsiteX25" fmla="*/ 4322768 w 12190413"/>
              <a:gd name="connsiteY25" fmla="*/ 2022128 h 2022128"/>
              <a:gd name="connsiteX26" fmla="*/ 4321766 w 12190413"/>
              <a:gd name="connsiteY26" fmla="*/ 2021126 h 2022128"/>
              <a:gd name="connsiteX27" fmla="*/ 3779922 w 12190413"/>
              <a:gd name="connsiteY27" fmla="*/ 2022128 h 2022128"/>
              <a:gd name="connsiteX28" fmla="*/ 3780735 w 12190413"/>
              <a:gd name="connsiteY28" fmla="*/ 2022128 h 2022128"/>
              <a:gd name="connsiteX29" fmla="*/ 3780328 w 12190413"/>
              <a:gd name="connsiteY29" fmla="*/ 2021722 h 2022128"/>
              <a:gd name="connsiteX30" fmla="*/ 3241034 w 12190413"/>
              <a:gd name="connsiteY30" fmla="*/ 2022128 h 2022128"/>
              <a:gd name="connsiteX31" fmla="*/ 3241127 w 12190413"/>
              <a:gd name="connsiteY31" fmla="*/ 2022128 h 2022128"/>
              <a:gd name="connsiteX32" fmla="*/ 3241081 w 12190413"/>
              <a:gd name="connsiteY32" fmla="*/ 2022081 h 2022128"/>
              <a:gd name="connsiteX33" fmla="*/ 2159393 w 12190413"/>
              <a:gd name="connsiteY33" fmla="*/ 2022128 h 2022128"/>
              <a:gd name="connsiteX34" fmla="*/ 2162525 w 12190413"/>
              <a:gd name="connsiteY34" fmla="*/ 2022128 h 2022128"/>
              <a:gd name="connsiteX35" fmla="*/ 2160959 w 12190413"/>
              <a:gd name="connsiteY35" fmla="*/ 2020562 h 2022128"/>
              <a:gd name="connsiteX36" fmla="*/ 1619633 w 12190413"/>
              <a:gd name="connsiteY36" fmla="*/ 2022128 h 2022128"/>
              <a:gd name="connsiteX37" fmla="*/ 1622916 w 12190413"/>
              <a:gd name="connsiteY37" fmla="*/ 2022128 h 2022128"/>
              <a:gd name="connsiteX38" fmla="*/ 1620136 w 12190413"/>
              <a:gd name="connsiteY38" fmla="*/ 2019348 h 2022128"/>
              <a:gd name="connsiteX39" fmla="*/ 1891153 w 12190413"/>
              <a:gd name="connsiteY39" fmla="*/ 1748331 h 2022128"/>
              <a:gd name="connsiteX40" fmla="*/ 2161578 w 12190413"/>
              <a:gd name="connsiteY40" fmla="*/ 2018754 h 2022128"/>
              <a:gd name="connsiteX41" fmla="*/ 2431381 w 12190413"/>
              <a:gd name="connsiteY41" fmla="*/ 1748949 h 2022128"/>
              <a:gd name="connsiteX42" fmla="*/ 2702399 w 12190413"/>
              <a:gd name="connsiteY42" fmla="*/ 2019967 h 2022128"/>
              <a:gd name="connsiteX43" fmla="*/ 2700237 w 12190413"/>
              <a:gd name="connsiteY43" fmla="*/ 2022128 h 2022128"/>
              <a:gd name="connsiteX44" fmla="*/ 2704561 w 12190413"/>
              <a:gd name="connsiteY44" fmla="*/ 2022128 h 2022128"/>
              <a:gd name="connsiteX45" fmla="*/ 2701780 w 12190413"/>
              <a:gd name="connsiteY45" fmla="*/ 2019347 h 2022128"/>
              <a:gd name="connsiteX46" fmla="*/ 2972797 w 12190413"/>
              <a:gd name="connsiteY46" fmla="*/ 1748330 h 2022128"/>
              <a:gd name="connsiteX47" fmla="*/ 3242241 w 12190413"/>
              <a:gd name="connsiteY47" fmla="*/ 2017775 h 2022128"/>
              <a:gd name="connsiteX48" fmla="*/ 3510525 w 12190413"/>
              <a:gd name="connsiteY48" fmla="*/ 1749490 h 2022128"/>
              <a:gd name="connsiteX49" fmla="*/ 3780948 w 12190413"/>
              <a:gd name="connsiteY49" fmla="*/ 2019913 h 2022128"/>
              <a:gd name="connsiteX50" fmla="*/ 4050751 w 12190413"/>
              <a:gd name="connsiteY50" fmla="*/ 1750109 h 2022128"/>
              <a:gd name="connsiteX51" fmla="*/ 4321147 w 12190413"/>
              <a:gd name="connsiteY51" fmla="*/ 2020507 h 2022128"/>
              <a:gd name="connsiteX52" fmla="*/ 4592168 w 12190413"/>
              <a:gd name="connsiteY52" fmla="*/ 1749489 h 2022128"/>
              <a:gd name="connsiteX53" fmla="*/ 4863188 w 12190413"/>
              <a:gd name="connsiteY53" fmla="*/ 2020507 h 2022128"/>
              <a:gd name="connsiteX54" fmla="*/ 4861567 w 12190413"/>
              <a:gd name="connsiteY54" fmla="*/ 2022128 h 2022128"/>
              <a:gd name="connsiteX55" fmla="*/ 4864848 w 12190413"/>
              <a:gd name="connsiteY55" fmla="*/ 2022128 h 2022128"/>
              <a:gd name="connsiteX56" fmla="*/ 4862068 w 12190413"/>
              <a:gd name="connsiteY56" fmla="*/ 2019348 h 2022128"/>
              <a:gd name="connsiteX57" fmla="*/ 5133085 w 12190413"/>
              <a:gd name="connsiteY57" fmla="*/ 1748331 h 2022128"/>
              <a:gd name="connsiteX58" fmla="*/ 5403504 w 12190413"/>
              <a:gd name="connsiteY58" fmla="*/ 2018754 h 2022128"/>
              <a:gd name="connsiteX59" fmla="*/ 5673310 w 12190413"/>
              <a:gd name="connsiteY59" fmla="*/ 1748949 h 2022128"/>
              <a:gd name="connsiteX60" fmla="*/ 5943708 w 12190413"/>
              <a:gd name="connsiteY60" fmla="*/ 2019347 h 2022128"/>
              <a:gd name="connsiteX61" fmla="*/ 6214724 w 12190413"/>
              <a:gd name="connsiteY61" fmla="*/ 1748330 h 2022128"/>
              <a:gd name="connsiteX62" fmla="*/ 6485741 w 12190413"/>
              <a:gd name="connsiteY62" fmla="*/ 2019347 h 2022128"/>
              <a:gd name="connsiteX63" fmla="*/ 6482960 w 12190413"/>
              <a:gd name="connsiteY63" fmla="*/ 2022128 h 2022128"/>
              <a:gd name="connsiteX64" fmla="*/ 6497702 w 12190413"/>
              <a:gd name="connsiteY64" fmla="*/ 2022128 h 2022128"/>
              <a:gd name="connsiteX65" fmla="*/ 6767751 w 12190413"/>
              <a:gd name="connsiteY65" fmla="*/ 1752079 h 2022128"/>
              <a:gd name="connsiteX66" fmla="*/ 7031182 w 12190413"/>
              <a:gd name="connsiteY66" fmla="*/ 2018510 h 2022128"/>
              <a:gd name="connsiteX67" fmla="*/ 7031182 w 12190413"/>
              <a:gd name="connsiteY67" fmla="*/ 2018086 h 2022128"/>
              <a:gd name="connsiteX68" fmla="*/ 7032470 w 12190413"/>
              <a:gd name="connsiteY68" fmla="*/ 2018798 h 2022128"/>
              <a:gd name="connsiteX69" fmla="*/ 7037800 w 12190413"/>
              <a:gd name="connsiteY69" fmla="*/ 2022128 h 2022128"/>
              <a:gd name="connsiteX70" fmla="*/ 7038548 w 12190413"/>
              <a:gd name="connsiteY70" fmla="*/ 2022128 h 2022128"/>
              <a:gd name="connsiteX71" fmla="*/ 7305481 w 12190413"/>
              <a:gd name="connsiteY71" fmla="*/ 1755194 h 2022128"/>
              <a:gd name="connsiteX72" fmla="*/ 7570199 w 12190413"/>
              <a:gd name="connsiteY72" fmla="*/ 2019914 h 2022128"/>
              <a:gd name="connsiteX73" fmla="*/ 7840004 w 12190413"/>
              <a:gd name="connsiteY73" fmla="*/ 1750109 h 2022128"/>
              <a:gd name="connsiteX74" fmla="*/ 8110403 w 12190413"/>
              <a:gd name="connsiteY74" fmla="*/ 2020507 h 2022128"/>
              <a:gd name="connsiteX75" fmla="*/ 8381420 w 12190413"/>
              <a:gd name="connsiteY75" fmla="*/ 1749489 h 2022128"/>
              <a:gd name="connsiteX76" fmla="*/ 8652437 w 12190413"/>
              <a:gd name="connsiteY76" fmla="*/ 2020507 h 2022128"/>
              <a:gd name="connsiteX77" fmla="*/ 8650815 w 12190413"/>
              <a:gd name="connsiteY77" fmla="*/ 2022128 h 2022128"/>
              <a:gd name="connsiteX78" fmla="*/ 8654098 w 12190413"/>
              <a:gd name="connsiteY78" fmla="*/ 2022128 h 2022128"/>
              <a:gd name="connsiteX79" fmla="*/ 8651318 w 12190413"/>
              <a:gd name="connsiteY79" fmla="*/ 2019348 h 2022128"/>
              <a:gd name="connsiteX80" fmla="*/ 8922335 w 12190413"/>
              <a:gd name="connsiteY80" fmla="*/ 1748331 h 2022128"/>
              <a:gd name="connsiteX81" fmla="*/ 9192760 w 12190413"/>
              <a:gd name="connsiteY81" fmla="*/ 2018754 h 2022128"/>
              <a:gd name="connsiteX82" fmla="*/ 9462563 w 12190413"/>
              <a:gd name="connsiteY82" fmla="*/ 1748949 h 2022128"/>
              <a:gd name="connsiteX83" fmla="*/ 9733581 w 12190413"/>
              <a:gd name="connsiteY83" fmla="*/ 2019967 h 2022128"/>
              <a:gd name="connsiteX84" fmla="*/ 9731419 w 12190413"/>
              <a:gd name="connsiteY84" fmla="*/ 2022128 h 2022128"/>
              <a:gd name="connsiteX85" fmla="*/ 9735743 w 12190413"/>
              <a:gd name="connsiteY85" fmla="*/ 2022128 h 2022128"/>
              <a:gd name="connsiteX86" fmla="*/ 9732962 w 12190413"/>
              <a:gd name="connsiteY86" fmla="*/ 2019347 h 2022128"/>
              <a:gd name="connsiteX87" fmla="*/ 10003979 w 12190413"/>
              <a:gd name="connsiteY87" fmla="*/ 1748330 h 2022128"/>
              <a:gd name="connsiteX88" fmla="*/ 10273423 w 12190413"/>
              <a:gd name="connsiteY88" fmla="*/ 2017775 h 2022128"/>
              <a:gd name="connsiteX89" fmla="*/ 10541707 w 12190413"/>
              <a:gd name="connsiteY89" fmla="*/ 1749490 h 2022128"/>
              <a:gd name="connsiteX90" fmla="*/ 10812130 w 12190413"/>
              <a:gd name="connsiteY90" fmla="*/ 2019913 h 2022128"/>
              <a:gd name="connsiteX91" fmla="*/ 11081933 w 12190413"/>
              <a:gd name="connsiteY91" fmla="*/ 1750109 h 2022128"/>
              <a:gd name="connsiteX92" fmla="*/ 11352329 w 12190413"/>
              <a:gd name="connsiteY92" fmla="*/ 2020507 h 2022128"/>
              <a:gd name="connsiteX93" fmla="*/ 11623350 w 12190413"/>
              <a:gd name="connsiteY93" fmla="*/ 1749489 h 2022128"/>
              <a:gd name="connsiteX94" fmla="*/ 11894370 w 12190413"/>
              <a:gd name="connsiteY94" fmla="*/ 2020507 h 2022128"/>
              <a:gd name="connsiteX95" fmla="*/ 11892749 w 12190413"/>
              <a:gd name="connsiteY95" fmla="*/ 2022128 h 2022128"/>
              <a:gd name="connsiteX96" fmla="*/ 11896030 w 12190413"/>
              <a:gd name="connsiteY96" fmla="*/ 2022128 h 2022128"/>
              <a:gd name="connsiteX97" fmla="*/ 11893250 w 12190413"/>
              <a:gd name="connsiteY97" fmla="*/ 2019348 h 2022128"/>
              <a:gd name="connsiteX98" fmla="*/ 12164267 w 12190413"/>
              <a:gd name="connsiteY98" fmla="*/ 1748331 h 2022128"/>
              <a:gd name="connsiteX99" fmla="*/ 12190413 w 12190413"/>
              <a:gd name="connsiteY99" fmla="*/ 1774478 h 2022128"/>
              <a:gd name="connsiteX100" fmla="*/ 12190413 w 12190413"/>
              <a:gd name="connsiteY100" fmla="*/ 0 h 2022128"/>
              <a:gd name="connsiteX101" fmla="*/ 7559675 w 12190413"/>
              <a:gd name="connsiteY101" fmla="*/ 0 h 2022128"/>
              <a:gd name="connsiteX102" fmla="*/ 7031182 w 12190413"/>
              <a:gd name="connsiteY102" fmla="*/ 0 h 2022128"/>
              <a:gd name="connsiteX103" fmla="*/ 0 w 12190413"/>
              <a:gd name="connsiteY103" fmla="*/ 0 h 2022128"/>
              <a:gd name="connsiteX104" fmla="*/ 0 w 12190413"/>
              <a:gd name="connsiteY104" fmla="*/ 2018086 h 2022128"/>
              <a:gd name="connsiteX105" fmla="*/ 268595 w 12190413"/>
              <a:gd name="connsiteY105" fmla="*/ 1749490 h 2022128"/>
              <a:gd name="connsiteX106" fmla="*/ 539017 w 12190413"/>
              <a:gd name="connsiteY106" fmla="*/ 2019914 h 2022128"/>
              <a:gd name="connsiteX107" fmla="*/ 808822 w 12190413"/>
              <a:gd name="connsiteY107" fmla="*/ 1750109 h 2022128"/>
              <a:gd name="connsiteX108" fmla="*/ 1079221 w 12190413"/>
              <a:gd name="connsiteY108" fmla="*/ 2020507 h 2022128"/>
              <a:gd name="connsiteX109" fmla="*/ 1350238 w 12190413"/>
              <a:gd name="connsiteY109" fmla="*/ 1749489 h 2022128"/>
              <a:gd name="connsiteX110" fmla="*/ 1621255 w 12190413"/>
              <a:gd name="connsiteY110" fmla="*/ 2020507 h 2022128"/>
              <a:gd name="connsiteX111" fmla="*/ 1078838 w 12190413"/>
              <a:gd name="connsiteY111" fmla="*/ 2022128 h 2022128"/>
              <a:gd name="connsiteX112" fmla="*/ 1080842 w 12190413"/>
              <a:gd name="connsiteY112" fmla="*/ 2022128 h 2022128"/>
              <a:gd name="connsiteX113" fmla="*/ 1079840 w 12190413"/>
              <a:gd name="connsiteY113" fmla="*/ 2021126 h 2022128"/>
              <a:gd name="connsiteX114" fmla="*/ 537994 w 12190413"/>
              <a:gd name="connsiteY114" fmla="*/ 2022128 h 2022128"/>
              <a:gd name="connsiteX115" fmla="*/ 538807 w 12190413"/>
              <a:gd name="connsiteY115" fmla="*/ 2022128 h 2022128"/>
              <a:gd name="connsiteX116" fmla="*/ 538400 w 12190413"/>
              <a:gd name="connsiteY116" fmla="*/ 2021722 h 2022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Lst>
            <a:rect l="l" t="t" r="r" b="b"/>
            <a:pathLst>
              <a:path w="12190413" h="2022128">
                <a:moveTo>
                  <a:pt x="11351946" y="2022128"/>
                </a:moveTo>
                <a:lnTo>
                  <a:pt x="11353950" y="2022128"/>
                </a:lnTo>
                <a:lnTo>
                  <a:pt x="11352948" y="2021126"/>
                </a:lnTo>
                <a:close/>
                <a:moveTo>
                  <a:pt x="10811104" y="2022128"/>
                </a:moveTo>
                <a:lnTo>
                  <a:pt x="10811917" y="2022128"/>
                </a:lnTo>
                <a:lnTo>
                  <a:pt x="10811510" y="2021722"/>
                </a:lnTo>
                <a:close/>
                <a:moveTo>
                  <a:pt x="10272216" y="2022128"/>
                </a:moveTo>
                <a:lnTo>
                  <a:pt x="10272309" y="2022128"/>
                </a:lnTo>
                <a:lnTo>
                  <a:pt x="10272263" y="2022081"/>
                </a:lnTo>
                <a:close/>
                <a:moveTo>
                  <a:pt x="9190575" y="2022128"/>
                </a:moveTo>
                <a:lnTo>
                  <a:pt x="9193707" y="2022128"/>
                </a:lnTo>
                <a:lnTo>
                  <a:pt x="9192141" y="2020562"/>
                </a:lnTo>
                <a:close/>
                <a:moveTo>
                  <a:pt x="8110020" y="2022128"/>
                </a:moveTo>
                <a:lnTo>
                  <a:pt x="8112024" y="2022128"/>
                </a:lnTo>
                <a:lnTo>
                  <a:pt x="8111022" y="2021126"/>
                </a:lnTo>
                <a:close/>
                <a:moveTo>
                  <a:pt x="7569176" y="2022128"/>
                </a:moveTo>
                <a:lnTo>
                  <a:pt x="7569989" y="2022128"/>
                </a:lnTo>
                <a:lnTo>
                  <a:pt x="7569582" y="2021722"/>
                </a:lnTo>
                <a:close/>
                <a:moveTo>
                  <a:pt x="5942165" y="2022128"/>
                </a:moveTo>
                <a:lnTo>
                  <a:pt x="5946488" y="2022128"/>
                </a:lnTo>
                <a:lnTo>
                  <a:pt x="5944326" y="2019967"/>
                </a:lnTo>
                <a:close/>
                <a:moveTo>
                  <a:pt x="5401321" y="2022128"/>
                </a:moveTo>
                <a:lnTo>
                  <a:pt x="5404453" y="2022128"/>
                </a:lnTo>
                <a:lnTo>
                  <a:pt x="5402887" y="2020562"/>
                </a:lnTo>
                <a:close/>
                <a:moveTo>
                  <a:pt x="4320764" y="2022128"/>
                </a:moveTo>
                <a:lnTo>
                  <a:pt x="4322768" y="2022128"/>
                </a:lnTo>
                <a:lnTo>
                  <a:pt x="4321766" y="2021126"/>
                </a:lnTo>
                <a:close/>
                <a:moveTo>
                  <a:pt x="3779922" y="2022128"/>
                </a:moveTo>
                <a:lnTo>
                  <a:pt x="3780735" y="2022128"/>
                </a:lnTo>
                <a:lnTo>
                  <a:pt x="3780328" y="2021722"/>
                </a:lnTo>
                <a:close/>
                <a:moveTo>
                  <a:pt x="3241034" y="2022128"/>
                </a:moveTo>
                <a:lnTo>
                  <a:pt x="3241127" y="2022128"/>
                </a:lnTo>
                <a:lnTo>
                  <a:pt x="3241081" y="2022081"/>
                </a:lnTo>
                <a:close/>
                <a:moveTo>
                  <a:pt x="2159393" y="2022128"/>
                </a:moveTo>
                <a:lnTo>
                  <a:pt x="2162525" y="2022128"/>
                </a:lnTo>
                <a:lnTo>
                  <a:pt x="2160959" y="2020562"/>
                </a:lnTo>
                <a:close/>
                <a:moveTo>
                  <a:pt x="1619633" y="2022128"/>
                </a:moveTo>
                <a:lnTo>
                  <a:pt x="1622916" y="2022128"/>
                </a:lnTo>
                <a:lnTo>
                  <a:pt x="1620136" y="2019348"/>
                </a:lnTo>
                <a:lnTo>
                  <a:pt x="1891153" y="1748331"/>
                </a:lnTo>
                <a:lnTo>
                  <a:pt x="2161578" y="2018754"/>
                </a:lnTo>
                <a:lnTo>
                  <a:pt x="2431381" y="1748949"/>
                </a:lnTo>
                <a:lnTo>
                  <a:pt x="2702399" y="2019967"/>
                </a:lnTo>
                <a:lnTo>
                  <a:pt x="2700237" y="2022128"/>
                </a:lnTo>
                <a:lnTo>
                  <a:pt x="2704561" y="2022128"/>
                </a:lnTo>
                <a:lnTo>
                  <a:pt x="2701780" y="2019347"/>
                </a:lnTo>
                <a:lnTo>
                  <a:pt x="2972797" y="1748330"/>
                </a:lnTo>
                <a:lnTo>
                  <a:pt x="3242241" y="2017775"/>
                </a:lnTo>
                <a:lnTo>
                  <a:pt x="3510525" y="1749490"/>
                </a:lnTo>
                <a:lnTo>
                  <a:pt x="3780948" y="2019913"/>
                </a:lnTo>
                <a:lnTo>
                  <a:pt x="4050751" y="1750109"/>
                </a:lnTo>
                <a:lnTo>
                  <a:pt x="4321147" y="2020507"/>
                </a:lnTo>
                <a:lnTo>
                  <a:pt x="4592168" y="1749489"/>
                </a:lnTo>
                <a:lnTo>
                  <a:pt x="4863188" y="2020507"/>
                </a:lnTo>
                <a:lnTo>
                  <a:pt x="4861567" y="2022128"/>
                </a:lnTo>
                <a:lnTo>
                  <a:pt x="4864848" y="2022128"/>
                </a:lnTo>
                <a:lnTo>
                  <a:pt x="4862068" y="2019348"/>
                </a:lnTo>
                <a:lnTo>
                  <a:pt x="5133085" y="1748331"/>
                </a:lnTo>
                <a:lnTo>
                  <a:pt x="5403504" y="2018754"/>
                </a:lnTo>
                <a:lnTo>
                  <a:pt x="5673310" y="1748949"/>
                </a:lnTo>
                <a:lnTo>
                  <a:pt x="5943708" y="2019347"/>
                </a:lnTo>
                <a:lnTo>
                  <a:pt x="6214724" y="1748330"/>
                </a:lnTo>
                <a:lnTo>
                  <a:pt x="6485741" y="2019347"/>
                </a:lnTo>
                <a:lnTo>
                  <a:pt x="6482960" y="2022128"/>
                </a:lnTo>
                <a:lnTo>
                  <a:pt x="6497702" y="2022128"/>
                </a:lnTo>
                <a:lnTo>
                  <a:pt x="6767751" y="1752079"/>
                </a:lnTo>
                <a:lnTo>
                  <a:pt x="7031182" y="2018510"/>
                </a:lnTo>
                <a:lnTo>
                  <a:pt x="7031182" y="2018086"/>
                </a:lnTo>
                <a:lnTo>
                  <a:pt x="7032470" y="2018798"/>
                </a:lnTo>
                <a:lnTo>
                  <a:pt x="7037800" y="2022128"/>
                </a:lnTo>
                <a:lnTo>
                  <a:pt x="7038548" y="2022128"/>
                </a:lnTo>
                <a:lnTo>
                  <a:pt x="7305481" y="1755194"/>
                </a:lnTo>
                <a:lnTo>
                  <a:pt x="7570199" y="2019914"/>
                </a:lnTo>
                <a:lnTo>
                  <a:pt x="7840004" y="1750109"/>
                </a:lnTo>
                <a:lnTo>
                  <a:pt x="8110403" y="2020507"/>
                </a:lnTo>
                <a:lnTo>
                  <a:pt x="8381420" y="1749489"/>
                </a:lnTo>
                <a:lnTo>
                  <a:pt x="8652437" y="2020507"/>
                </a:lnTo>
                <a:lnTo>
                  <a:pt x="8650815" y="2022128"/>
                </a:lnTo>
                <a:lnTo>
                  <a:pt x="8654098" y="2022128"/>
                </a:lnTo>
                <a:lnTo>
                  <a:pt x="8651318" y="2019348"/>
                </a:lnTo>
                <a:lnTo>
                  <a:pt x="8922335" y="1748331"/>
                </a:lnTo>
                <a:lnTo>
                  <a:pt x="9192760" y="2018754"/>
                </a:lnTo>
                <a:lnTo>
                  <a:pt x="9462563" y="1748949"/>
                </a:lnTo>
                <a:lnTo>
                  <a:pt x="9733581" y="2019967"/>
                </a:lnTo>
                <a:lnTo>
                  <a:pt x="9731419" y="2022128"/>
                </a:lnTo>
                <a:lnTo>
                  <a:pt x="9735743" y="2022128"/>
                </a:lnTo>
                <a:lnTo>
                  <a:pt x="9732962" y="2019347"/>
                </a:lnTo>
                <a:lnTo>
                  <a:pt x="10003979" y="1748330"/>
                </a:lnTo>
                <a:lnTo>
                  <a:pt x="10273423" y="2017775"/>
                </a:lnTo>
                <a:lnTo>
                  <a:pt x="10541707" y="1749490"/>
                </a:lnTo>
                <a:lnTo>
                  <a:pt x="10812130" y="2019913"/>
                </a:lnTo>
                <a:lnTo>
                  <a:pt x="11081933" y="1750109"/>
                </a:lnTo>
                <a:lnTo>
                  <a:pt x="11352329" y="2020507"/>
                </a:lnTo>
                <a:lnTo>
                  <a:pt x="11623350" y="1749489"/>
                </a:lnTo>
                <a:lnTo>
                  <a:pt x="11894370" y="2020507"/>
                </a:lnTo>
                <a:lnTo>
                  <a:pt x="11892749" y="2022128"/>
                </a:lnTo>
                <a:lnTo>
                  <a:pt x="11896030" y="2022128"/>
                </a:lnTo>
                <a:lnTo>
                  <a:pt x="11893250" y="2019348"/>
                </a:lnTo>
                <a:lnTo>
                  <a:pt x="12164267" y="1748331"/>
                </a:lnTo>
                <a:lnTo>
                  <a:pt x="12190413" y="1774478"/>
                </a:lnTo>
                <a:lnTo>
                  <a:pt x="12190413" y="0"/>
                </a:lnTo>
                <a:lnTo>
                  <a:pt x="7559675" y="0"/>
                </a:lnTo>
                <a:lnTo>
                  <a:pt x="7031182" y="0"/>
                </a:lnTo>
                <a:lnTo>
                  <a:pt x="0" y="0"/>
                </a:lnTo>
                <a:lnTo>
                  <a:pt x="0" y="2018086"/>
                </a:lnTo>
                <a:lnTo>
                  <a:pt x="268595" y="1749490"/>
                </a:lnTo>
                <a:lnTo>
                  <a:pt x="539017" y="2019914"/>
                </a:lnTo>
                <a:lnTo>
                  <a:pt x="808822" y="1750109"/>
                </a:lnTo>
                <a:lnTo>
                  <a:pt x="1079221" y="2020507"/>
                </a:lnTo>
                <a:lnTo>
                  <a:pt x="1350238" y="1749489"/>
                </a:lnTo>
                <a:lnTo>
                  <a:pt x="1621255" y="2020507"/>
                </a:lnTo>
                <a:close/>
                <a:moveTo>
                  <a:pt x="1078838" y="2022128"/>
                </a:moveTo>
                <a:lnTo>
                  <a:pt x="1080842" y="2022128"/>
                </a:lnTo>
                <a:lnTo>
                  <a:pt x="1079840" y="2021126"/>
                </a:lnTo>
                <a:close/>
                <a:moveTo>
                  <a:pt x="537994" y="2022128"/>
                </a:moveTo>
                <a:lnTo>
                  <a:pt x="538807" y="2022128"/>
                </a:lnTo>
                <a:lnTo>
                  <a:pt x="538400" y="2021722"/>
                </a:lnTo>
                <a:close/>
              </a:path>
            </a:pathLst>
          </a:custGeom>
          <a:solidFill>
            <a:srgbClr val="007C8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6" name="任意多边形 55"/>
          <p:cNvSpPr/>
          <p:nvPr/>
        </p:nvSpPr>
        <p:spPr>
          <a:xfrm>
            <a:off x="6679506" y="834778"/>
            <a:ext cx="1171288" cy="747115"/>
          </a:xfrm>
          <a:custGeom>
            <a:avLst/>
            <a:gdLst>
              <a:gd name="connsiteX0" fmla="*/ 1358550 w 2461846"/>
              <a:gd name="connsiteY0" fmla="*/ 0 h 1570308"/>
              <a:gd name="connsiteX1" fmla="*/ 2038002 w 2461846"/>
              <a:gd name="connsiteY1" fmla="*/ 553770 h 1570308"/>
              <a:gd name="connsiteX2" fmla="*/ 2048424 w 2461846"/>
              <a:gd name="connsiteY2" fmla="*/ 657147 h 1570308"/>
              <a:gd name="connsiteX3" fmla="*/ 2085832 w 2461846"/>
              <a:gd name="connsiteY3" fmla="*/ 677451 h 1570308"/>
              <a:gd name="connsiteX4" fmla="*/ 2102404 w 2461846"/>
              <a:gd name="connsiteY4" fmla="*/ 679122 h 1570308"/>
              <a:gd name="connsiteX5" fmla="*/ 2461846 w 2461846"/>
              <a:gd name="connsiteY5" fmla="*/ 1120142 h 1570308"/>
              <a:gd name="connsiteX6" fmla="*/ 2011680 w 2461846"/>
              <a:gd name="connsiteY6" fmla="*/ 1570308 h 1570308"/>
              <a:gd name="connsiteX7" fmla="*/ 450166 w 2461846"/>
              <a:gd name="connsiteY7" fmla="*/ 1570308 h 1570308"/>
              <a:gd name="connsiteX8" fmla="*/ 0 w 2461846"/>
              <a:gd name="connsiteY8" fmla="*/ 1120142 h 1570308"/>
              <a:gd name="connsiteX9" fmla="*/ 274941 w 2461846"/>
              <a:gd name="connsiteY9" fmla="*/ 705352 h 1570308"/>
              <a:gd name="connsiteX10" fmla="*/ 340686 w 2461846"/>
              <a:gd name="connsiteY10" fmla="*/ 684944 h 1570308"/>
              <a:gd name="connsiteX11" fmla="*/ 325066 w 2461846"/>
              <a:gd name="connsiteY11" fmla="*/ 607573 h 1570308"/>
              <a:gd name="connsiteX12" fmla="*/ 715697 w 2461846"/>
              <a:gd name="connsiteY12" fmla="*/ 216942 h 1570308"/>
              <a:gd name="connsiteX13" fmla="*/ 794423 w 2461846"/>
              <a:gd name="connsiteY13" fmla="*/ 224879 h 1570308"/>
              <a:gd name="connsiteX14" fmla="*/ 840696 w 2461846"/>
              <a:gd name="connsiteY14" fmla="*/ 239242 h 1570308"/>
              <a:gd name="connsiteX15" fmla="*/ 874059 w 2461846"/>
              <a:gd name="connsiteY15" fmla="*/ 197287 h 1570308"/>
              <a:gd name="connsiteX16" fmla="*/ 1358550 w 2461846"/>
              <a:gd name="connsiteY16" fmla="*/ 0 h 1570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461846" h="1570308">
                <a:moveTo>
                  <a:pt x="1358550" y="0"/>
                </a:moveTo>
                <a:cubicBezTo>
                  <a:pt x="1693704" y="0"/>
                  <a:pt x="1973333" y="237734"/>
                  <a:pt x="2038002" y="553770"/>
                </a:cubicBezTo>
                <a:lnTo>
                  <a:pt x="2048424" y="657147"/>
                </a:lnTo>
                <a:lnTo>
                  <a:pt x="2085832" y="677451"/>
                </a:lnTo>
                <a:lnTo>
                  <a:pt x="2102404" y="679122"/>
                </a:lnTo>
                <a:cubicBezTo>
                  <a:pt x="2307537" y="721098"/>
                  <a:pt x="2461846" y="902600"/>
                  <a:pt x="2461846" y="1120142"/>
                </a:cubicBezTo>
                <a:cubicBezTo>
                  <a:pt x="2461846" y="1368762"/>
                  <a:pt x="2260300" y="1570308"/>
                  <a:pt x="2011680" y="1570308"/>
                </a:cubicBezTo>
                <a:lnTo>
                  <a:pt x="450166" y="1570308"/>
                </a:lnTo>
                <a:cubicBezTo>
                  <a:pt x="201846" y="1570308"/>
                  <a:pt x="0" y="1368762"/>
                  <a:pt x="0" y="1120142"/>
                </a:cubicBezTo>
                <a:cubicBezTo>
                  <a:pt x="0" y="933677"/>
                  <a:pt x="113370" y="773691"/>
                  <a:pt x="274941" y="705352"/>
                </a:cubicBezTo>
                <a:lnTo>
                  <a:pt x="340686" y="684944"/>
                </a:lnTo>
                <a:lnTo>
                  <a:pt x="325066" y="607573"/>
                </a:lnTo>
                <a:cubicBezTo>
                  <a:pt x="325066" y="391834"/>
                  <a:pt x="499958" y="216942"/>
                  <a:pt x="715697" y="216942"/>
                </a:cubicBezTo>
                <a:cubicBezTo>
                  <a:pt x="742666" y="216942"/>
                  <a:pt x="768994" y="219674"/>
                  <a:pt x="794423" y="224879"/>
                </a:cubicBezTo>
                <a:lnTo>
                  <a:pt x="840696" y="239242"/>
                </a:lnTo>
                <a:lnTo>
                  <a:pt x="874059" y="197287"/>
                </a:lnTo>
                <a:cubicBezTo>
                  <a:pt x="999071" y="75221"/>
                  <a:pt x="1170027" y="0"/>
                  <a:pt x="1358550" y="0"/>
                </a:cubicBezTo>
                <a:close/>
              </a:path>
            </a:pathLst>
          </a:custGeom>
          <a:solidFill>
            <a:schemeClr val="bg1"/>
          </a:solidFill>
          <a:ln>
            <a:solidFill>
              <a:srgbClr val="22C4C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任意多边形 56"/>
          <p:cNvSpPr/>
          <p:nvPr/>
        </p:nvSpPr>
        <p:spPr>
          <a:xfrm flipH="1">
            <a:off x="7268668" y="1102779"/>
            <a:ext cx="930348" cy="593429"/>
          </a:xfrm>
          <a:custGeom>
            <a:avLst/>
            <a:gdLst>
              <a:gd name="connsiteX0" fmla="*/ 1358550 w 2461846"/>
              <a:gd name="connsiteY0" fmla="*/ 0 h 1570308"/>
              <a:gd name="connsiteX1" fmla="*/ 2038002 w 2461846"/>
              <a:gd name="connsiteY1" fmla="*/ 553770 h 1570308"/>
              <a:gd name="connsiteX2" fmla="*/ 2048424 w 2461846"/>
              <a:gd name="connsiteY2" fmla="*/ 657147 h 1570308"/>
              <a:gd name="connsiteX3" fmla="*/ 2085832 w 2461846"/>
              <a:gd name="connsiteY3" fmla="*/ 677451 h 1570308"/>
              <a:gd name="connsiteX4" fmla="*/ 2102404 w 2461846"/>
              <a:gd name="connsiteY4" fmla="*/ 679122 h 1570308"/>
              <a:gd name="connsiteX5" fmla="*/ 2461846 w 2461846"/>
              <a:gd name="connsiteY5" fmla="*/ 1120142 h 1570308"/>
              <a:gd name="connsiteX6" fmla="*/ 2011680 w 2461846"/>
              <a:gd name="connsiteY6" fmla="*/ 1570308 h 1570308"/>
              <a:gd name="connsiteX7" fmla="*/ 450166 w 2461846"/>
              <a:gd name="connsiteY7" fmla="*/ 1570308 h 1570308"/>
              <a:gd name="connsiteX8" fmla="*/ 0 w 2461846"/>
              <a:gd name="connsiteY8" fmla="*/ 1120142 h 1570308"/>
              <a:gd name="connsiteX9" fmla="*/ 274941 w 2461846"/>
              <a:gd name="connsiteY9" fmla="*/ 705352 h 1570308"/>
              <a:gd name="connsiteX10" fmla="*/ 340686 w 2461846"/>
              <a:gd name="connsiteY10" fmla="*/ 684944 h 1570308"/>
              <a:gd name="connsiteX11" fmla="*/ 325066 w 2461846"/>
              <a:gd name="connsiteY11" fmla="*/ 607573 h 1570308"/>
              <a:gd name="connsiteX12" fmla="*/ 715697 w 2461846"/>
              <a:gd name="connsiteY12" fmla="*/ 216942 h 1570308"/>
              <a:gd name="connsiteX13" fmla="*/ 794423 w 2461846"/>
              <a:gd name="connsiteY13" fmla="*/ 224879 h 1570308"/>
              <a:gd name="connsiteX14" fmla="*/ 840696 w 2461846"/>
              <a:gd name="connsiteY14" fmla="*/ 239242 h 1570308"/>
              <a:gd name="connsiteX15" fmla="*/ 874059 w 2461846"/>
              <a:gd name="connsiteY15" fmla="*/ 197287 h 1570308"/>
              <a:gd name="connsiteX16" fmla="*/ 1358550 w 2461846"/>
              <a:gd name="connsiteY16" fmla="*/ 0 h 1570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461846" h="1570308">
                <a:moveTo>
                  <a:pt x="1358550" y="0"/>
                </a:moveTo>
                <a:cubicBezTo>
                  <a:pt x="1693704" y="0"/>
                  <a:pt x="1973333" y="237734"/>
                  <a:pt x="2038002" y="553770"/>
                </a:cubicBezTo>
                <a:lnTo>
                  <a:pt x="2048424" y="657147"/>
                </a:lnTo>
                <a:lnTo>
                  <a:pt x="2085832" y="677451"/>
                </a:lnTo>
                <a:lnTo>
                  <a:pt x="2102404" y="679122"/>
                </a:lnTo>
                <a:cubicBezTo>
                  <a:pt x="2307537" y="721098"/>
                  <a:pt x="2461846" y="902600"/>
                  <a:pt x="2461846" y="1120142"/>
                </a:cubicBezTo>
                <a:cubicBezTo>
                  <a:pt x="2461846" y="1368762"/>
                  <a:pt x="2260300" y="1570308"/>
                  <a:pt x="2011680" y="1570308"/>
                </a:cubicBezTo>
                <a:lnTo>
                  <a:pt x="450166" y="1570308"/>
                </a:lnTo>
                <a:cubicBezTo>
                  <a:pt x="201846" y="1570308"/>
                  <a:pt x="0" y="1368762"/>
                  <a:pt x="0" y="1120142"/>
                </a:cubicBezTo>
                <a:cubicBezTo>
                  <a:pt x="0" y="933677"/>
                  <a:pt x="113370" y="773691"/>
                  <a:pt x="274941" y="705352"/>
                </a:cubicBezTo>
                <a:lnTo>
                  <a:pt x="340686" y="684944"/>
                </a:lnTo>
                <a:lnTo>
                  <a:pt x="325066" y="607573"/>
                </a:lnTo>
                <a:cubicBezTo>
                  <a:pt x="325066" y="391834"/>
                  <a:pt x="499958" y="216942"/>
                  <a:pt x="715697" y="216942"/>
                </a:cubicBezTo>
                <a:cubicBezTo>
                  <a:pt x="742666" y="216942"/>
                  <a:pt x="768994" y="219674"/>
                  <a:pt x="794423" y="224879"/>
                </a:cubicBezTo>
                <a:lnTo>
                  <a:pt x="840696" y="239242"/>
                </a:lnTo>
                <a:lnTo>
                  <a:pt x="874059" y="197287"/>
                </a:lnTo>
                <a:cubicBezTo>
                  <a:pt x="999071" y="75221"/>
                  <a:pt x="1170027" y="0"/>
                  <a:pt x="1358550" y="0"/>
                </a:cubicBezTo>
                <a:close/>
              </a:path>
            </a:pathLst>
          </a:custGeom>
          <a:solidFill>
            <a:schemeClr val="bg1"/>
          </a:solidFill>
          <a:ln>
            <a:solidFill>
              <a:srgbClr val="22C4C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mc:Choice>
    <mc:Fallback>
      <p:transition spd="slow"/>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椭圆 7"/>
          <p:cNvSpPr/>
          <p:nvPr/>
        </p:nvSpPr>
        <p:spPr>
          <a:xfrm>
            <a:off x="887855" y="1220945"/>
            <a:ext cx="216052" cy="216052"/>
          </a:xfrm>
          <a:prstGeom prst="ellipse">
            <a:avLst/>
          </a:prstGeom>
          <a:solidFill>
            <a:srgbClr val="FFC000"/>
          </a:solidFill>
          <a:ln w="31750">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9" tIns="34295" rIns="68589" bIns="34295" numCol="1" spcCol="0" rtlCol="0" fromWordArt="0" anchor="ctr" anchorCtr="0" forceAA="0" compatLnSpc="1">
            <a:noAutofit/>
          </a:bodyPr>
          <a:lstStyle/>
          <a:p>
            <a:pPr algn="ctr"/>
            <a:endParaRPr lang="zh-CN" altLang="en-US">
              <a:solidFill>
                <a:schemeClr val="bg1">
                  <a:lumMod val="50000"/>
                </a:schemeClr>
              </a:solidFill>
            </a:endParaRPr>
          </a:p>
        </p:txBody>
      </p:sp>
      <p:sp>
        <p:nvSpPr>
          <p:cNvPr id="16" name="TextBox 46"/>
          <p:cNvSpPr txBox="1"/>
          <p:nvPr/>
        </p:nvSpPr>
        <p:spPr>
          <a:xfrm>
            <a:off x="403699" y="-70242"/>
            <a:ext cx="1331217" cy="367280"/>
          </a:xfrm>
          <a:prstGeom prst="rect">
            <a:avLst/>
          </a:prstGeom>
          <a:noFill/>
          <a:ln>
            <a:noFill/>
          </a:ln>
        </p:spPr>
        <p:txBody>
          <a:bodyPr wrap="square" rtlCol="0">
            <a:spAutoFit/>
          </a:bodyPr>
          <a:lstStyle/>
          <a:p>
            <a:pPr>
              <a:lnSpc>
                <a:spcPct val="150000"/>
              </a:lnSpc>
            </a:pPr>
            <a:r>
              <a:rPr lang="zh-CN" altLang="en-US">
                <a:solidFill>
                  <a:schemeClr val="bg1"/>
                </a:solidFill>
                <a:latin typeface="微软雅黑" panose="020B0503020204020204" pitchFamily="34" charset="-122"/>
                <a:ea typeface="微软雅黑" panose="020B0503020204020204" pitchFamily="34" charset="-122"/>
              </a:rPr>
              <a:t>教育背景</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17" name="等腰三角形 16"/>
          <p:cNvSpPr/>
          <p:nvPr/>
        </p:nvSpPr>
        <p:spPr>
          <a:xfrm rot="5400000">
            <a:off x="223784" y="82734"/>
            <a:ext cx="160089" cy="138008"/>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2" name="组合 21"/>
          <p:cNvGrpSpPr/>
          <p:nvPr/>
        </p:nvGrpSpPr>
        <p:grpSpPr>
          <a:xfrm>
            <a:off x="2782" y="-5058"/>
            <a:ext cx="9144001" cy="911625"/>
            <a:chOff x="0" y="0"/>
            <a:chExt cx="12190413" cy="408214"/>
          </a:xfrm>
        </p:grpSpPr>
        <p:sp>
          <p:nvSpPr>
            <p:cNvPr id="23" name="矩形 22"/>
            <p:cNvSpPr/>
            <p:nvPr/>
          </p:nvSpPr>
          <p:spPr>
            <a:xfrm>
              <a:off x="0" y="0"/>
              <a:ext cx="12190413" cy="408214"/>
            </a:xfrm>
            <a:prstGeom prst="rect">
              <a:avLst/>
            </a:prstGeom>
            <a:solidFill>
              <a:srgbClr val="007C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24" name="TextBox 46"/>
            <p:cNvSpPr txBox="1"/>
            <p:nvPr/>
          </p:nvSpPr>
          <p:spPr>
            <a:xfrm>
              <a:off x="329838" y="36198"/>
              <a:ext cx="3066500" cy="288894"/>
            </a:xfrm>
            <a:prstGeom prst="rect">
              <a:avLst/>
            </a:prstGeom>
            <a:noFill/>
            <a:ln>
              <a:noFill/>
            </a:ln>
          </p:spPr>
          <p:txBody>
            <a:bodyPr wrap="square" rtlCol="0">
              <a:spAutoFit/>
            </a:bodyPr>
            <a:lstStyle/>
            <a:p>
              <a:pPr algn="ctr">
                <a:lnSpc>
                  <a:spcPct val="150000"/>
                </a:lnSpc>
              </a:pPr>
              <a:r>
                <a:rPr lang="zh-CN" altLang="en-US" sz="2400" dirty="0">
                  <a:solidFill>
                    <a:schemeClr val="bg1"/>
                  </a:solidFill>
                  <a:latin typeface="微软雅黑" panose="020B0503020204020204" pitchFamily="34" charset="-122"/>
                  <a:ea typeface="微软雅黑" panose="020B0503020204020204" pitchFamily="34" charset="-122"/>
                </a:rPr>
                <a:t>三、指标含义</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25" name="等腰三角形 24"/>
            <p:cNvSpPr/>
            <p:nvPr/>
          </p:nvSpPr>
          <p:spPr>
            <a:xfrm rot="5400000">
              <a:off x="388480" y="64424"/>
              <a:ext cx="106565" cy="257408"/>
            </a:xfrm>
            <a:prstGeom prst="triangle">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grpSp>
      <p:sp>
        <p:nvSpPr>
          <p:cNvPr id="28" name="矩形 27"/>
          <p:cNvSpPr/>
          <p:nvPr/>
        </p:nvSpPr>
        <p:spPr>
          <a:xfrm>
            <a:off x="1122045" y="1172845"/>
            <a:ext cx="6885305" cy="783590"/>
          </a:xfrm>
          <a:prstGeom prst="rect">
            <a:avLst/>
          </a:prstGeom>
        </p:spPr>
        <p:txBody>
          <a:bodyPr wrap="square" anchor="ctr">
            <a:spAutoFit/>
          </a:bodyPr>
          <a:lstStyle/>
          <a:p>
            <a:pPr algn="just">
              <a:lnSpc>
                <a:spcPct val="150000"/>
              </a:lnSpc>
            </a:pPr>
            <a:r>
              <a:rPr lang="zh-CN" altLang="zh-CN" sz="1500" b="1" dirty="0">
                <a:latin typeface="微软雅黑" panose="020B0503020204020204" pitchFamily="34" charset="-122"/>
                <a:ea typeface="微软雅黑" panose="020B0503020204020204" pitchFamily="34" charset="-122"/>
              </a:rPr>
              <a:t>非物质文化遗产数量（个）</a:t>
            </a:r>
            <a:endParaRPr lang="en-US" altLang="zh-CN" sz="1500" b="1" dirty="0">
              <a:latin typeface="微软雅黑" panose="020B0503020204020204" pitchFamily="34" charset="-122"/>
              <a:ea typeface="微软雅黑" panose="020B0503020204020204" pitchFamily="34" charset="-122"/>
            </a:endParaRPr>
          </a:p>
          <a:p>
            <a:pPr algn="just">
              <a:lnSpc>
                <a:spcPct val="150000"/>
              </a:lnSpc>
            </a:pPr>
            <a:r>
              <a:rPr lang="zh-CN" altLang="zh-CN" sz="1500" dirty="0">
                <a:latin typeface="微软雅黑" panose="020B0503020204020204" pitchFamily="34" charset="-122"/>
                <a:ea typeface="微软雅黑" panose="020B0503020204020204" pitchFamily="34" charset="-122"/>
              </a:rPr>
              <a:t>县域内列入</a:t>
            </a:r>
            <a:r>
              <a:rPr lang="zh-CN" altLang="zh-CN" sz="1500" dirty="0">
                <a:solidFill>
                  <a:srgbClr val="FF0000"/>
                </a:solidFill>
                <a:latin typeface="微软雅黑" panose="020B0503020204020204" pitchFamily="34" charset="-122"/>
                <a:ea typeface="微软雅黑" panose="020B0503020204020204" pitchFamily="34" charset="-122"/>
              </a:rPr>
              <a:t>省级及以上</a:t>
            </a:r>
            <a:r>
              <a:rPr lang="zh-CN" altLang="zh-CN" sz="1500" dirty="0">
                <a:latin typeface="微软雅黑" panose="020B0503020204020204" pitchFamily="34" charset="-122"/>
                <a:ea typeface="微软雅黑" panose="020B0503020204020204" pitchFamily="34" charset="-122"/>
              </a:rPr>
              <a:t>非物质文化遗产名录的遗产数量 </a:t>
            </a:r>
            <a:endParaRPr lang="en-US" altLang="zh-CN" sz="1500" dirty="0">
              <a:latin typeface="微软雅黑" panose="020B0503020204020204" pitchFamily="34" charset="-122"/>
              <a:ea typeface="微软雅黑" panose="020B0503020204020204" pitchFamily="34" charset="-122"/>
            </a:endParaRPr>
          </a:p>
        </p:txBody>
      </p:sp>
      <p:sp>
        <p:nvSpPr>
          <p:cNvPr id="29" name="矩形 28"/>
          <p:cNvSpPr/>
          <p:nvPr/>
        </p:nvSpPr>
        <p:spPr>
          <a:xfrm>
            <a:off x="1029970" y="2332990"/>
            <a:ext cx="6904355" cy="1129665"/>
          </a:xfrm>
          <a:prstGeom prst="rect">
            <a:avLst/>
          </a:prstGeom>
        </p:spPr>
        <p:txBody>
          <a:bodyPr wrap="square" anchor="ctr">
            <a:spAutoFit/>
          </a:bodyPr>
          <a:lstStyle/>
          <a:p>
            <a:pPr algn="just">
              <a:lnSpc>
                <a:spcPct val="150000"/>
              </a:lnSpc>
            </a:pPr>
            <a:r>
              <a:rPr lang="zh-CN" altLang="zh-CN" sz="1500" b="1" dirty="0">
                <a:latin typeface="微软雅黑" panose="020B0503020204020204" pitchFamily="34" charset="-122"/>
                <a:ea typeface="微软雅黑" panose="020B0503020204020204" pitchFamily="34" charset="-122"/>
              </a:rPr>
              <a:t>地市级（含）以上科普教育基地数量（个）</a:t>
            </a:r>
            <a:endParaRPr lang="en-US" altLang="zh-CN" sz="1500" b="1" dirty="0">
              <a:latin typeface="微软雅黑" panose="020B0503020204020204" pitchFamily="34" charset="-122"/>
              <a:ea typeface="微软雅黑" panose="020B0503020204020204" pitchFamily="34" charset="-122"/>
            </a:endParaRPr>
          </a:p>
          <a:p>
            <a:pPr algn="just">
              <a:lnSpc>
                <a:spcPct val="150000"/>
              </a:lnSpc>
            </a:pPr>
            <a:r>
              <a:rPr lang="zh-CN" altLang="zh-CN" sz="1500" dirty="0">
                <a:latin typeface="微软雅黑" panose="020B0503020204020204" pitchFamily="34" charset="-122"/>
                <a:ea typeface="微软雅黑" panose="020B0503020204020204" pitchFamily="34" charset="-122"/>
              </a:rPr>
              <a:t>由</a:t>
            </a:r>
            <a:r>
              <a:rPr lang="zh-CN" altLang="zh-CN" sz="1500" dirty="0">
                <a:solidFill>
                  <a:srgbClr val="FF0000"/>
                </a:solidFill>
                <a:latin typeface="微软雅黑" panose="020B0503020204020204" pitchFamily="34" charset="-122"/>
                <a:ea typeface="微软雅黑" panose="020B0503020204020204" pitchFamily="34" charset="-122"/>
              </a:rPr>
              <a:t>地市级及以上部门</a:t>
            </a:r>
            <a:r>
              <a:rPr lang="zh-CN" altLang="zh-CN" sz="1500" dirty="0">
                <a:latin typeface="微软雅黑" panose="020B0503020204020204" pitchFamily="34" charset="-122"/>
                <a:ea typeface="微软雅黑" panose="020B0503020204020204" pitchFamily="34" charset="-122"/>
              </a:rPr>
              <a:t>认定的科普基地、研学基地、学农劳动、自然探究等实践基地的数量。 </a:t>
            </a:r>
            <a:endParaRPr lang="en-US" altLang="zh-CN" sz="1500" dirty="0">
              <a:latin typeface="微软雅黑" panose="020B0503020204020204" pitchFamily="34" charset="-122"/>
              <a:ea typeface="微软雅黑" panose="020B0503020204020204" pitchFamily="34" charset="-122"/>
            </a:endParaRPr>
          </a:p>
        </p:txBody>
      </p:sp>
      <p:sp>
        <p:nvSpPr>
          <p:cNvPr id="31" name="矩形 30"/>
          <p:cNvSpPr/>
          <p:nvPr/>
        </p:nvSpPr>
        <p:spPr>
          <a:xfrm>
            <a:off x="1194435" y="3839210"/>
            <a:ext cx="6394450" cy="783590"/>
          </a:xfrm>
          <a:prstGeom prst="rect">
            <a:avLst/>
          </a:prstGeom>
        </p:spPr>
        <p:txBody>
          <a:bodyPr wrap="square" anchor="ctr">
            <a:spAutoFit/>
          </a:bodyPr>
          <a:lstStyle/>
          <a:p>
            <a:pPr algn="just">
              <a:lnSpc>
                <a:spcPct val="150000"/>
              </a:lnSpc>
            </a:pPr>
            <a:r>
              <a:rPr lang="zh-CN" altLang="zh-CN" sz="1500" b="1" dirty="0">
                <a:latin typeface="微软雅黑" panose="020B0503020204020204" pitchFamily="34" charset="-122"/>
                <a:ea typeface="微软雅黑" panose="020B0503020204020204" pitchFamily="34" charset="-122"/>
              </a:rPr>
              <a:t>村庄绿化覆盖率（</a:t>
            </a:r>
            <a:r>
              <a:rPr lang="en-US" altLang="zh-CN" sz="1500" b="1" dirty="0">
                <a:latin typeface="微软雅黑" panose="020B0503020204020204" pitchFamily="34" charset="-122"/>
                <a:ea typeface="微软雅黑" panose="020B0503020204020204" pitchFamily="34" charset="-122"/>
              </a:rPr>
              <a:t>%</a:t>
            </a:r>
            <a:r>
              <a:rPr lang="zh-CN" altLang="zh-CN" sz="1500" b="1" dirty="0">
                <a:latin typeface="微软雅黑" panose="020B0503020204020204" pitchFamily="34" charset="-122"/>
                <a:ea typeface="微软雅黑" panose="020B0503020204020204" pitchFamily="34" charset="-122"/>
              </a:rPr>
              <a:t>）</a:t>
            </a:r>
            <a:endParaRPr lang="en-US" altLang="zh-CN" sz="1500" b="1" dirty="0">
              <a:latin typeface="微软雅黑" panose="020B0503020204020204" pitchFamily="34" charset="-122"/>
              <a:ea typeface="微软雅黑" panose="020B0503020204020204" pitchFamily="34" charset="-122"/>
            </a:endParaRPr>
          </a:p>
          <a:p>
            <a:pPr>
              <a:lnSpc>
                <a:spcPct val="150000"/>
              </a:lnSpc>
            </a:pPr>
            <a:r>
              <a:rPr lang="zh-CN" altLang="zh-CN" sz="1500" dirty="0">
                <a:latin typeface="微软雅黑" panose="020B0503020204020204" pitchFamily="34" charset="-122"/>
                <a:ea typeface="微软雅黑" panose="020B0503020204020204" pitchFamily="34" charset="-122"/>
              </a:rPr>
              <a:t>指村庄绿化植物的垂直投影面积占村庄总用地面积的比值。</a:t>
            </a:r>
            <a:endParaRPr lang="zh-CN" altLang="zh-CN" sz="1500" dirty="0">
              <a:latin typeface="微软雅黑" panose="020B0503020204020204" pitchFamily="34" charset="-122"/>
              <a:ea typeface="微软雅黑" panose="020B0503020204020204" pitchFamily="34" charset="-122"/>
            </a:endParaRPr>
          </a:p>
        </p:txBody>
      </p:sp>
      <p:sp>
        <p:nvSpPr>
          <p:cNvPr id="32" name="椭圆 31"/>
          <p:cNvSpPr/>
          <p:nvPr/>
        </p:nvSpPr>
        <p:spPr>
          <a:xfrm>
            <a:off x="813655" y="2197778"/>
            <a:ext cx="216052" cy="216052"/>
          </a:xfrm>
          <a:prstGeom prst="ellipse">
            <a:avLst/>
          </a:prstGeom>
          <a:solidFill>
            <a:srgbClr val="FFC000"/>
          </a:solidFill>
          <a:ln w="31750">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9" tIns="34295" rIns="68589" bIns="34295" numCol="1" spcCol="0" rtlCol="0" fromWordArt="0" anchor="ctr" anchorCtr="0" forceAA="0" compatLnSpc="1">
            <a:noAutofit/>
          </a:bodyPr>
          <a:lstStyle/>
          <a:p>
            <a:pPr algn="ctr"/>
            <a:endParaRPr lang="zh-CN" altLang="en-US">
              <a:solidFill>
                <a:schemeClr val="bg1">
                  <a:lumMod val="50000"/>
                </a:schemeClr>
              </a:solidFill>
            </a:endParaRPr>
          </a:p>
        </p:txBody>
      </p:sp>
      <p:sp>
        <p:nvSpPr>
          <p:cNvPr id="34" name="椭圆 33"/>
          <p:cNvSpPr/>
          <p:nvPr/>
        </p:nvSpPr>
        <p:spPr>
          <a:xfrm>
            <a:off x="813280" y="3704355"/>
            <a:ext cx="216052" cy="216052"/>
          </a:xfrm>
          <a:prstGeom prst="ellipse">
            <a:avLst/>
          </a:prstGeom>
          <a:solidFill>
            <a:srgbClr val="229B9E"/>
          </a:solidFill>
          <a:ln w="31750">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9" tIns="34295" rIns="68589" bIns="34295" numCol="1" spcCol="0" rtlCol="0" fromWordArt="0" anchor="ctr" anchorCtr="0" forceAA="0" compatLnSpc="1">
            <a:noAutofit/>
          </a:bodyPr>
          <a:lstStyle/>
          <a:p>
            <a:pPr algn="ctr"/>
            <a:endParaRPr lang="zh-CN" altLang="en-US">
              <a:solidFill>
                <a:schemeClr val="bg1">
                  <a:lumMod val="50000"/>
                </a:schemeClr>
              </a:solidFill>
            </a:endParaRPr>
          </a:p>
        </p:txBody>
      </p:sp>
    </p:spTree>
  </p:cSld>
  <p:clrMapOvr>
    <a:masterClrMapping/>
  </p:clrMapOvr>
  <mc:AlternateContent xmlns:mc="http://schemas.openxmlformats.org/markup-compatibility/2006">
    <mc:Choice xmlns:p14="http://schemas.microsoft.com/office/powerpoint/2010/main" Requires="p14">
      <p:transition spd="slow" p14:dur="1500"/>
    </mc:Choice>
    <mc:Fallback>
      <p:transition spd="slow"/>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矩形 29"/>
          <p:cNvSpPr/>
          <p:nvPr/>
        </p:nvSpPr>
        <p:spPr>
          <a:xfrm>
            <a:off x="0" y="15401"/>
            <a:ext cx="9144001" cy="514536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grpSp>
        <p:nvGrpSpPr>
          <p:cNvPr id="14" name="组合 13"/>
          <p:cNvGrpSpPr/>
          <p:nvPr/>
        </p:nvGrpSpPr>
        <p:grpSpPr>
          <a:xfrm>
            <a:off x="0" y="-931"/>
            <a:ext cx="9144001" cy="911625"/>
            <a:chOff x="0" y="0"/>
            <a:chExt cx="12190413" cy="408214"/>
          </a:xfrm>
        </p:grpSpPr>
        <p:sp>
          <p:nvSpPr>
            <p:cNvPr id="15" name="矩形 14"/>
            <p:cNvSpPr/>
            <p:nvPr/>
          </p:nvSpPr>
          <p:spPr>
            <a:xfrm>
              <a:off x="0" y="0"/>
              <a:ext cx="12190413" cy="408214"/>
            </a:xfrm>
            <a:prstGeom prst="rect">
              <a:avLst/>
            </a:prstGeom>
            <a:solidFill>
              <a:srgbClr val="007C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16" name="TextBox 46"/>
            <p:cNvSpPr txBox="1"/>
            <p:nvPr/>
          </p:nvSpPr>
          <p:spPr>
            <a:xfrm>
              <a:off x="329838" y="40187"/>
              <a:ext cx="4289664" cy="260190"/>
            </a:xfrm>
            <a:prstGeom prst="rect">
              <a:avLst/>
            </a:prstGeom>
            <a:noFill/>
            <a:ln>
              <a:noFill/>
            </a:ln>
          </p:spPr>
          <p:txBody>
            <a:bodyPr wrap="square" rtlCol="0">
              <a:spAutoFit/>
            </a:bodyPr>
            <a:lstStyle/>
            <a:p>
              <a:pPr algn="ctr">
                <a:lnSpc>
                  <a:spcPct val="150000"/>
                </a:lnSpc>
              </a:pPr>
              <a:r>
                <a:rPr lang="zh-CN" altLang="en-US" sz="2400" dirty="0">
                  <a:solidFill>
                    <a:schemeClr val="bg1"/>
                  </a:solidFill>
                  <a:latin typeface="微软雅黑" panose="020B0503020204020204" pitchFamily="34" charset="-122"/>
                  <a:ea typeface="微软雅黑" panose="020B0503020204020204" pitchFamily="34" charset="-122"/>
                </a:rPr>
                <a:t>生态休闲项目类型</a:t>
              </a:r>
              <a:endParaRPr lang="en-US" altLang="zh-CN" sz="2400" dirty="0">
                <a:solidFill>
                  <a:schemeClr val="bg1"/>
                </a:solidFill>
                <a:latin typeface="微软雅黑" panose="020B0503020204020204" pitchFamily="34" charset="-122"/>
                <a:ea typeface="微软雅黑" panose="020B0503020204020204" pitchFamily="34" charset="-122"/>
              </a:endParaRPr>
            </a:p>
          </p:txBody>
        </p:sp>
        <p:sp>
          <p:nvSpPr>
            <p:cNvPr id="17" name="等腰三角形 16"/>
            <p:cNvSpPr/>
            <p:nvPr/>
          </p:nvSpPr>
          <p:spPr>
            <a:xfrm rot="5400000">
              <a:off x="388480" y="64424"/>
              <a:ext cx="106565" cy="257408"/>
            </a:xfrm>
            <a:prstGeom prst="triangle">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grpSp>
      <p:grpSp>
        <p:nvGrpSpPr>
          <p:cNvPr id="34" name="组合 33"/>
          <p:cNvGrpSpPr/>
          <p:nvPr/>
        </p:nvGrpSpPr>
        <p:grpSpPr>
          <a:xfrm>
            <a:off x="413787" y="3408680"/>
            <a:ext cx="1148067" cy="1365676"/>
            <a:chOff x="2690648" y="2406869"/>
            <a:chExt cx="2039007" cy="1757765"/>
          </a:xfrm>
          <a:solidFill>
            <a:srgbClr val="229B9E"/>
          </a:solidFill>
        </p:grpSpPr>
        <p:sp>
          <p:nvSpPr>
            <p:cNvPr id="35" name="等腰三角形 2"/>
            <p:cNvSpPr/>
            <p:nvPr/>
          </p:nvSpPr>
          <p:spPr>
            <a:xfrm>
              <a:off x="2690648" y="2406869"/>
              <a:ext cx="2039007" cy="1757765"/>
            </a:xfrm>
            <a:prstGeom prst="triangle">
              <a:avLst/>
            </a:prstGeom>
            <a:solidFill>
              <a:srgbClr val="007C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65000"/>
                  </a:schemeClr>
                </a:solidFill>
              </a:endParaRPr>
            </a:p>
          </p:txBody>
        </p:sp>
        <p:sp>
          <p:nvSpPr>
            <p:cNvPr id="36" name="直角三角形 35"/>
            <p:cNvSpPr/>
            <p:nvPr/>
          </p:nvSpPr>
          <p:spPr>
            <a:xfrm>
              <a:off x="3720661" y="2417379"/>
              <a:ext cx="1008993" cy="1744718"/>
            </a:xfrm>
            <a:prstGeom prst="rtTriangle">
              <a:avLst/>
            </a:prstGeom>
            <a:solidFill>
              <a:srgbClr val="17CF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65000"/>
                  </a:schemeClr>
                </a:solidFill>
              </a:endParaRPr>
            </a:p>
          </p:txBody>
        </p:sp>
      </p:grpSp>
      <p:sp>
        <p:nvSpPr>
          <p:cNvPr id="37" name="矩形 36"/>
          <p:cNvSpPr/>
          <p:nvPr/>
        </p:nvSpPr>
        <p:spPr>
          <a:xfrm>
            <a:off x="2783727" y="1017406"/>
            <a:ext cx="5910142" cy="3830955"/>
          </a:xfrm>
          <a:prstGeom prst="rect">
            <a:avLst/>
          </a:prstGeom>
        </p:spPr>
        <p:txBody>
          <a:bodyPr wrap="square">
            <a:spAutoFit/>
          </a:bodyPr>
          <a:lstStyle/>
          <a:p>
            <a:pPr algn="just"/>
            <a:r>
              <a:rPr lang="zh-CN" altLang="zh-CN" sz="1500" b="1" dirty="0">
                <a:solidFill>
                  <a:srgbClr val="00B0F0"/>
                </a:solidFill>
                <a:latin typeface="微软雅黑" panose="020B0503020204020204" pitchFamily="34" charset="-122"/>
                <a:ea typeface="微软雅黑" panose="020B0503020204020204" pitchFamily="34" charset="-122"/>
              </a:rPr>
              <a:t>山地休闲类</a:t>
            </a:r>
            <a:endParaRPr lang="en-US" altLang="zh-CN" sz="1500" dirty="0">
              <a:solidFill>
                <a:srgbClr val="00B0F0"/>
              </a:solidFill>
              <a:latin typeface="微软雅黑" panose="020B0503020204020204" pitchFamily="34" charset="-122"/>
              <a:ea typeface="微软雅黑" panose="020B0503020204020204" pitchFamily="34" charset="-122"/>
            </a:endParaRPr>
          </a:p>
          <a:p>
            <a:pPr algn="just"/>
            <a:r>
              <a:rPr lang="zh-CN" altLang="zh-CN" sz="1500" dirty="0">
                <a:latin typeface="微软雅黑" panose="020B0503020204020204" pitchFamily="34" charset="-122"/>
                <a:ea typeface="微软雅黑" panose="020B0503020204020204" pitchFamily="34" charset="-122"/>
              </a:rPr>
              <a:t>依托高山、丘陵、谷地等山地资源形成的山村度假、山地露营、山地慢跑、山地骑行、山地攀岩等 </a:t>
            </a:r>
            <a:endParaRPr lang="en-US" altLang="zh-CN" sz="1500" dirty="0">
              <a:latin typeface="微软雅黑" panose="020B0503020204020204" pitchFamily="34" charset="-122"/>
              <a:ea typeface="微软雅黑" panose="020B0503020204020204" pitchFamily="34" charset="-122"/>
            </a:endParaRPr>
          </a:p>
          <a:p>
            <a:pPr algn="just"/>
            <a:r>
              <a:rPr lang="zh-CN" altLang="zh-CN" sz="1500" b="1" dirty="0">
                <a:solidFill>
                  <a:srgbClr val="00B0F0"/>
                </a:solidFill>
                <a:latin typeface="微软雅黑" panose="020B0503020204020204" pitchFamily="34" charset="-122"/>
                <a:ea typeface="微软雅黑" panose="020B0503020204020204" pitchFamily="34" charset="-122"/>
              </a:rPr>
              <a:t>水上休闲类</a:t>
            </a:r>
            <a:endParaRPr lang="en-US" altLang="zh-CN" sz="1500" b="1" dirty="0">
              <a:solidFill>
                <a:srgbClr val="00B0F0"/>
              </a:solidFill>
              <a:latin typeface="微软雅黑" panose="020B0503020204020204" pitchFamily="34" charset="-122"/>
              <a:ea typeface="微软雅黑" panose="020B0503020204020204" pitchFamily="34" charset="-122"/>
            </a:endParaRPr>
          </a:p>
          <a:p>
            <a:pPr algn="just"/>
            <a:r>
              <a:rPr lang="zh-CN" altLang="zh-CN" dirty="0">
                <a:latin typeface="微软雅黑" panose="020B0503020204020204" pitchFamily="34" charset="-122"/>
                <a:ea typeface="微软雅黑" panose="020B0503020204020204" pitchFamily="34" charset="-122"/>
              </a:rPr>
              <a:t>依托海湾、河流、湖面等水资源和渔业生产开展的休闲垂钓、渔捕体验、游艇观光、温泉水疗、水上漂流等</a:t>
            </a:r>
            <a:endParaRPr lang="en-US" altLang="zh-CN" dirty="0">
              <a:latin typeface="微软雅黑" panose="020B0503020204020204" pitchFamily="34" charset="-122"/>
              <a:ea typeface="微软雅黑" panose="020B0503020204020204" pitchFamily="34" charset="-122"/>
            </a:endParaRPr>
          </a:p>
          <a:p>
            <a:pPr algn="just"/>
            <a:r>
              <a:rPr lang="zh-CN" altLang="zh-CN" sz="1500" b="1" dirty="0">
                <a:solidFill>
                  <a:srgbClr val="00B0F0"/>
                </a:solidFill>
                <a:latin typeface="微软雅黑" panose="020B0503020204020204" pitchFamily="34" charset="-122"/>
                <a:ea typeface="微软雅黑" panose="020B0503020204020204" pitchFamily="34" charset="-122"/>
              </a:rPr>
              <a:t>森林休闲类</a:t>
            </a:r>
            <a:endParaRPr lang="en-US" altLang="zh-CN" sz="1500" b="1" dirty="0">
              <a:solidFill>
                <a:srgbClr val="00B0F0"/>
              </a:solidFill>
              <a:latin typeface="微软雅黑" panose="020B0503020204020204" pitchFamily="34" charset="-122"/>
              <a:ea typeface="微软雅黑" panose="020B0503020204020204" pitchFamily="34" charset="-122"/>
            </a:endParaRPr>
          </a:p>
          <a:p>
            <a:pPr algn="just"/>
            <a:r>
              <a:rPr lang="zh-CN" altLang="zh-CN" dirty="0">
                <a:latin typeface="微软雅黑" panose="020B0503020204020204" pitchFamily="34" charset="-122"/>
                <a:ea typeface="微软雅黑" panose="020B0503020204020204" pitchFamily="34" charset="-122"/>
              </a:rPr>
              <a:t>例如竹海漫游、林果采摘、林下采药、森林人家、森林康养等；</a:t>
            </a:r>
            <a:endParaRPr lang="en-US" altLang="zh-CN" dirty="0">
              <a:latin typeface="微软雅黑" panose="020B0503020204020204" pitchFamily="34" charset="-122"/>
              <a:ea typeface="微软雅黑" panose="020B0503020204020204" pitchFamily="34" charset="-122"/>
            </a:endParaRPr>
          </a:p>
          <a:p>
            <a:pPr algn="just"/>
            <a:r>
              <a:rPr lang="zh-CN" altLang="zh-CN" sz="1500" b="1" dirty="0">
                <a:solidFill>
                  <a:srgbClr val="00B0F0"/>
                </a:solidFill>
                <a:latin typeface="微软雅黑" panose="020B0503020204020204" pitchFamily="34" charset="-122"/>
                <a:ea typeface="微软雅黑" panose="020B0503020204020204" pitchFamily="34" charset="-122"/>
              </a:rPr>
              <a:t>农田景观休闲类</a:t>
            </a:r>
            <a:endParaRPr lang="en-US" altLang="zh-CN" sz="1500" b="1" dirty="0">
              <a:solidFill>
                <a:srgbClr val="00B0F0"/>
              </a:solidFill>
              <a:latin typeface="微软雅黑" panose="020B0503020204020204" pitchFamily="34" charset="-122"/>
              <a:ea typeface="微软雅黑" panose="020B0503020204020204" pitchFamily="34" charset="-122"/>
            </a:endParaRPr>
          </a:p>
          <a:p>
            <a:pPr algn="just"/>
            <a:r>
              <a:rPr lang="zh-CN" altLang="zh-CN" dirty="0">
                <a:latin typeface="微软雅黑" panose="020B0503020204020204" pitchFamily="34" charset="-122"/>
                <a:ea typeface="微软雅黑" panose="020B0503020204020204" pitchFamily="34" charset="-122"/>
              </a:rPr>
              <a:t>例如七彩稻田、金色麦浪、油菜花海、向日葵花海、稻渔共生、梯田景观等；</a:t>
            </a:r>
            <a:endParaRPr lang="en-US" altLang="zh-CN" dirty="0">
              <a:latin typeface="微软雅黑" panose="020B0503020204020204" pitchFamily="34" charset="-122"/>
              <a:ea typeface="微软雅黑" panose="020B0503020204020204" pitchFamily="34" charset="-122"/>
            </a:endParaRPr>
          </a:p>
          <a:p>
            <a:pPr algn="just"/>
            <a:r>
              <a:rPr lang="zh-CN" altLang="zh-CN" sz="1500" b="1" dirty="0">
                <a:solidFill>
                  <a:srgbClr val="00B0F0"/>
                </a:solidFill>
                <a:latin typeface="微软雅黑" panose="020B0503020204020204" pitchFamily="34" charset="-122"/>
                <a:ea typeface="微软雅黑" panose="020B0503020204020204" pitchFamily="34" charset="-122"/>
              </a:rPr>
              <a:t>草地休闲类</a:t>
            </a:r>
            <a:endParaRPr lang="en-US" altLang="zh-CN" sz="1500" b="1" dirty="0">
              <a:solidFill>
                <a:srgbClr val="00B0F0"/>
              </a:solidFill>
              <a:latin typeface="微软雅黑" panose="020B0503020204020204" pitchFamily="34" charset="-122"/>
              <a:ea typeface="微软雅黑" panose="020B0503020204020204" pitchFamily="34" charset="-122"/>
            </a:endParaRPr>
          </a:p>
          <a:p>
            <a:pPr algn="just"/>
            <a:r>
              <a:rPr lang="zh-CN" altLang="zh-CN" dirty="0">
                <a:latin typeface="微软雅黑" panose="020B0503020204020204" pitchFamily="34" charset="-122"/>
                <a:ea typeface="微软雅黑" panose="020B0503020204020204" pitchFamily="34" charset="-122"/>
              </a:rPr>
              <a:t>例如草原游牧、骑马射箭、赛马摔跤、草原蒙古包、草坡滑草、草原星空等；</a:t>
            </a:r>
            <a:endParaRPr lang="en-US" altLang="zh-CN" dirty="0">
              <a:latin typeface="微软雅黑" panose="020B0503020204020204" pitchFamily="34" charset="-122"/>
              <a:ea typeface="微软雅黑" panose="020B0503020204020204" pitchFamily="34" charset="-122"/>
            </a:endParaRPr>
          </a:p>
          <a:p>
            <a:pPr algn="just"/>
            <a:r>
              <a:rPr lang="zh-CN" altLang="zh-CN" sz="1500" b="1" dirty="0">
                <a:solidFill>
                  <a:srgbClr val="00B0F0"/>
                </a:solidFill>
                <a:latin typeface="微软雅黑" panose="020B0503020204020204" pitchFamily="34" charset="-122"/>
                <a:ea typeface="微软雅黑" panose="020B0503020204020204" pitchFamily="34" charset="-122"/>
              </a:rPr>
              <a:t>沙漠休闲类</a:t>
            </a:r>
            <a:endParaRPr lang="en-US" altLang="zh-CN" sz="1500" b="1" dirty="0">
              <a:solidFill>
                <a:srgbClr val="00B0F0"/>
              </a:solidFill>
              <a:latin typeface="微软雅黑" panose="020B0503020204020204" pitchFamily="34" charset="-122"/>
              <a:ea typeface="微软雅黑" panose="020B0503020204020204" pitchFamily="34" charset="-122"/>
            </a:endParaRPr>
          </a:p>
          <a:p>
            <a:pPr algn="just"/>
            <a:r>
              <a:rPr lang="zh-CN" altLang="zh-CN" dirty="0">
                <a:latin typeface="微软雅黑" panose="020B0503020204020204" pitchFamily="34" charset="-122"/>
                <a:ea typeface="微软雅黑" panose="020B0503020204020204" pitchFamily="34" charset="-122"/>
              </a:rPr>
              <a:t>例如戈壁农业、沙漠绿洲、沙海漫游、荒漠露营等。</a:t>
            </a:r>
            <a:endParaRPr lang="en-US" altLang="zh-CN" dirty="0">
              <a:latin typeface="微软雅黑" panose="020B0503020204020204" pitchFamily="34" charset="-122"/>
              <a:ea typeface="微软雅黑" panose="020B0503020204020204" pitchFamily="34" charset="-122"/>
            </a:endParaRPr>
          </a:p>
          <a:p>
            <a:pPr algn="just"/>
            <a:r>
              <a:rPr lang="zh-CN" altLang="zh-CN" sz="1500" dirty="0">
                <a:latin typeface="微软雅黑" panose="020B0503020204020204" pitchFamily="34" charset="-122"/>
                <a:ea typeface="微软雅黑" panose="020B0503020204020204" pitchFamily="34" charset="-122"/>
              </a:rPr>
              <a:t> </a:t>
            </a:r>
            <a:endParaRPr lang="en-US" altLang="zh-CN" sz="1500" dirty="0">
              <a:latin typeface="微软雅黑" panose="020B0503020204020204" pitchFamily="34" charset="-122"/>
              <a:ea typeface="微软雅黑" panose="020B0503020204020204" pitchFamily="34" charset="-122"/>
            </a:endParaRPr>
          </a:p>
          <a:p>
            <a:pPr algn="just"/>
            <a:r>
              <a:rPr lang="zh-CN" altLang="zh-CN" b="1" dirty="0">
                <a:solidFill>
                  <a:srgbClr val="C00000"/>
                </a:solidFill>
                <a:latin typeface="微软雅黑" panose="020B0503020204020204" pitchFamily="34" charset="-122"/>
                <a:ea typeface="微软雅黑" panose="020B0503020204020204" pitchFamily="34" charset="-122"/>
              </a:rPr>
              <a:t>数量不超过</a:t>
            </a:r>
            <a:r>
              <a:rPr lang="en-US" altLang="zh-CN" b="1" dirty="0">
                <a:solidFill>
                  <a:srgbClr val="C00000"/>
                </a:solidFill>
                <a:latin typeface="微软雅黑" panose="020B0503020204020204" pitchFamily="34" charset="-122"/>
                <a:ea typeface="微软雅黑" panose="020B0503020204020204" pitchFamily="34" charset="-122"/>
              </a:rPr>
              <a:t>6</a:t>
            </a:r>
            <a:r>
              <a:rPr lang="zh-CN" altLang="zh-CN" b="1" dirty="0">
                <a:solidFill>
                  <a:srgbClr val="C00000"/>
                </a:solidFill>
                <a:latin typeface="微软雅黑" panose="020B0503020204020204" pitchFamily="34" charset="-122"/>
                <a:ea typeface="微软雅黑" panose="020B0503020204020204" pitchFamily="34" charset="-122"/>
              </a:rPr>
              <a:t>个，请提供项目年营业收入、接待人数、活动照片、视频、公开报道等证明材料。</a:t>
            </a:r>
            <a:endParaRPr lang="zh-CN" altLang="zh-CN" b="1" dirty="0">
              <a:solidFill>
                <a:srgbClr val="C00000"/>
              </a:solidFill>
              <a:latin typeface="微软雅黑" panose="020B0503020204020204" pitchFamily="34" charset="-122"/>
              <a:ea typeface="微软雅黑" panose="020B0503020204020204" pitchFamily="34" charset="-122"/>
            </a:endParaRPr>
          </a:p>
        </p:txBody>
      </p:sp>
      <p:grpSp>
        <p:nvGrpSpPr>
          <p:cNvPr id="38" name="组合 37"/>
          <p:cNvGrpSpPr/>
          <p:nvPr/>
        </p:nvGrpSpPr>
        <p:grpSpPr>
          <a:xfrm>
            <a:off x="1659940" y="4248608"/>
            <a:ext cx="786424" cy="532843"/>
            <a:chOff x="2690648" y="2406869"/>
            <a:chExt cx="2039007" cy="1757765"/>
          </a:xfrm>
        </p:grpSpPr>
        <p:sp>
          <p:nvSpPr>
            <p:cNvPr id="39" name="等腰三角形 27"/>
            <p:cNvSpPr/>
            <p:nvPr/>
          </p:nvSpPr>
          <p:spPr>
            <a:xfrm>
              <a:off x="2690648" y="2406869"/>
              <a:ext cx="2039007" cy="1757765"/>
            </a:xfrm>
            <a:prstGeom prst="triangl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65000"/>
                  </a:schemeClr>
                </a:solidFill>
              </a:endParaRPr>
            </a:p>
          </p:txBody>
        </p:sp>
        <p:sp>
          <p:nvSpPr>
            <p:cNvPr id="40" name="直角三角形 39"/>
            <p:cNvSpPr/>
            <p:nvPr/>
          </p:nvSpPr>
          <p:spPr>
            <a:xfrm>
              <a:off x="3720661" y="2417379"/>
              <a:ext cx="1008993" cy="1744718"/>
            </a:xfrm>
            <a:prstGeom prst="r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65000"/>
                  </a:schemeClr>
                </a:solidFill>
              </a:endParaRPr>
            </a:p>
          </p:txBody>
        </p:sp>
      </p:grpSp>
      <p:grpSp>
        <p:nvGrpSpPr>
          <p:cNvPr id="41" name="组合 40"/>
          <p:cNvGrpSpPr/>
          <p:nvPr/>
        </p:nvGrpSpPr>
        <p:grpSpPr>
          <a:xfrm>
            <a:off x="1037390" y="3933184"/>
            <a:ext cx="955101" cy="846563"/>
            <a:chOff x="2690648" y="2388446"/>
            <a:chExt cx="2039007" cy="1773651"/>
          </a:xfrm>
        </p:grpSpPr>
        <p:sp>
          <p:nvSpPr>
            <p:cNvPr id="42" name="等腰三角形 30"/>
            <p:cNvSpPr/>
            <p:nvPr/>
          </p:nvSpPr>
          <p:spPr>
            <a:xfrm>
              <a:off x="2690648" y="2388446"/>
              <a:ext cx="2039007" cy="1757765"/>
            </a:xfrm>
            <a:prstGeom prst="triangle">
              <a:avLst/>
            </a:prstGeom>
            <a:solidFill>
              <a:srgbClr val="FFA4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65000"/>
                  </a:schemeClr>
                </a:solidFill>
              </a:endParaRPr>
            </a:p>
          </p:txBody>
        </p:sp>
        <p:sp>
          <p:nvSpPr>
            <p:cNvPr id="43" name="直角三角形 42"/>
            <p:cNvSpPr/>
            <p:nvPr/>
          </p:nvSpPr>
          <p:spPr>
            <a:xfrm>
              <a:off x="3720661" y="2417379"/>
              <a:ext cx="1008993" cy="1744718"/>
            </a:xfrm>
            <a:prstGeom prst="r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65000"/>
                  </a:schemeClr>
                </a:solidFill>
              </a:endParaRPr>
            </a:p>
          </p:txBody>
        </p:sp>
      </p:grpSp>
      <p:sp>
        <p:nvSpPr>
          <p:cNvPr id="45" name="矩形 44"/>
          <p:cNvSpPr/>
          <p:nvPr/>
        </p:nvSpPr>
        <p:spPr>
          <a:xfrm>
            <a:off x="234825" y="1366684"/>
            <a:ext cx="2209983" cy="2220673"/>
          </a:xfrm>
          <a:prstGeom prst="rect">
            <a:avLst/>
          </a:prstGeom>
        </p:spPr>
        <p:txBody>
          <a:bodyPr wrap="square">
            <a:spAutoFit/>
          </a:bodyPr>
          <a:lstStyle/>
          <a:p>
            <a:pPr algn="just">
              <a:lnSpc>
                <a:spcPts val="2100"/>
              </a:lnSpc>
            </a:pPr>
            <a:r>
              <a:rPr lang="zh-CN" altLang="en-US" sz="1500" dirty="0">
                <a:solidFill>
                  <a:srgbClr val="C00000"/>
                </a:solidFill>
                <a:latin typeface="微软雅黑" panose="020B0503020204020204" pitchFamily="34" charset="-122"/>
                <a:ea typeface="微软雅黑" panose="020B0503020204020204" pitchFamily="34" charset="-122"/>
              </a:rPr>
              <a:t>生态休闲项目类型</a:t>
            </a:r>
            <a:endParaRPr lang="en-US" altLang="zh-CN" sz="1500" dirty="0">
              <a:solidFill>
                <a:srgbClr val="C00000"/>
              </a:solidFill>
              <a:latin typeface="微软雅黑" panose="020B0503020204020204" pitchFamily="34" charset="-122"/>
              <a:ea typeface="微软雅黑" panose="020B0503020204020204" pitchFamily="34" charset="-122"/>
            </a:endParaRPr>
          </a:p>
          <a:p>
            <a:pPr algn="just">
              <a:lnSpc>
                <a:spcPts val="2100"/>
              </a:lnSpc>
            </a:pPr>
            <a:r>
              <a:rPr lang="zh-CN" altLang="zh-CN" dirty="0">
                <a:latin typeface="微软雅黑" panose="020B0503020204020204" pitchFamily="34" charset="-122"/>
                <a:ea typeface="微软雅黑" panose="020B0503020204020204" pitchFamily="34" charset="-122"/>
              </a:rPr>
              <a:t>指各地践行“两山理论”，依托山水林田湖草沙等生态资源优势，结合农业资源保护利用、农村生态文明建设，形成的生态休闲体验项目，实现生态资源价值的转化。</a:t>
            </a:r>
            <a:r>
              <a:rPr lang="zh-CN" altLang="zh-CN" sz="1200" dirty="0">
                <a:latin typeface="微软雅黑" panose="020B0503020204020204" pitchFamily="34" charset="-122"/>
                <a:ea typeface="微软雅黑" panose="020B0503020204020204" pitchFamily="34" charset="-122"/>
              </a:rPr>
              <a:t> </a:t>
            </a:r>
            <a:endParaRPr lang="zh-CN" altLang="en-US" sz="105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mc:Choice>
    <mc:Fallback>
      <p:transition spd="slow"/>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矩形 29"/>
          <p:cNvSpPr/>
          <p:nvPr/>
        </p:nvSpPr>
        <p:spPr>
          <a:xfrm>
            <a:off x="0" y="15401"/>
            <a:ext cx="9144001" cy="514536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4" name="组合 13"/>
          <p:cNvGrpSpPr/>
          <p:nvPr/>
        </p:nvGrpSpPr>
        <p:grpSpPr>
          <a:xfrm>
            <a:off x="0" y="-930"/>
            <a:ext cx="9144001" cy="911624"/>
            <a:chOff x="0" y="0"/>
            <a:chExt cx="12190413" cy="408214"/>
          </a:xfrm>
        </p:grpSpPr>
        <p:sp>
          <p:nvSpPr>
            <p:cNvPr id="15" name="矩形 14"/>
            <p:cNvSpPr/>
            <p:nvPr/>
          </p:nvSpPr>
          <p:spPr>
            <a:xfrm>
              <a:off x="0" y="0"/>
              <a:ext cx="12190413" cy="408214"/>
            </a:xfrm>
            <a:prstGeom prst="rect">
              <a:avLst/>
            </a:prstGeom>
            <a:solidFill>
              <a:srgbClr val="007C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16" name="TextBox 46"/>
            <p:cNvSpPr txBox="1"/>
            <p:nvPr/>
          </p:nvSpPr>
          <p:spPr>
            <a:xfrm>
              <a:off x="448587" y="96030"/>
              <a:ext cx="5548449" cy="206728"/>
            </a:xfrm>
            <a:prstGeom prst="rect">
              <a:avLst/>
            </a:prstGeom>
            <a:noFill/>
            <a:ln>
              <a:noFill/>
            </a:ln>
          </p:spPr>
          <p:txBody>
            <a:bodyPr wrap="square" rtlCol="0">
              <a:spAutoFit/>
            </a:bodyPr>
            <a:lstStyle/>
            <a:p>
              <a:pPr algn="ctr"/>
              <a:r>
                <a:rPr lang="zh-CN" altLang="zh-CN" sz="2400" dirty="0">
                  <a:solidFill>
                    <a:schemeClr val="bg1"/>
                  </a:solidFill>
                  <a:latin typeface="微软雅黑" panose="020B0503020204020204" pitchFamily="34" charset="-122"/>
                  <a:ea typeface="微软雅黑" panose="020B0503020204020204" pitchFamily="34" charset="-122"/>
                </a:rPr>
                <a:t>乡村休闲文化体验项目类型</a:t>
              </a:r>
              <a:endParaRPr lang="en-US" altLang="zh-CN" sz="2400" dirty="0">
                <a:solidFill>
                  <a:schemeClr val="bg1"/>
                </a:solidFill>
                <a:latin typeface="微软雅黑" panose="020B0503020204020204" pitchFamily="34" charset="-122"/>
                <a:ea typeface="微软雅黑" panose="020B0503020204020204" pitchFamily="34" charset="-122"/>
              </a:endParaRPr>
            </a:p>
          </p:txBody>
        </p:sp>
        <p:sp>
          <p:nvSpPr>
            <p:cNvPr id="17" name="等腰三角形 16"/>
            <p:cNvSpPr/>
            <p:nvPr/>
          </p:nvSpPr>
          <p:spPr>
            <a:xfrm rot="5400000">
              <a:off x="388480" y="64424"/>
              <a:ext cx="106565" cy="257408"/>
            </a:xfrm>
            <a:prstGeom prst="triangle">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grpSp>
      <p:grpSp>
        <p:nvGrpSpPr>
          <p:cNvPr id="34" name="组合 33"/>
          <p:cNvGrpSpPr/>
          <p:nvPr/>
        </p:nvGrpSpPr>
        <p:grpSpPr>
          <a:xfrm>
            <a:off x="413787" y="3408680"/>
            <a:ext cx="1148067" cy="1365676"/>
            <a:chOff x="2690648" y="2406869"/>
            <a:chExt cx="2039007" cy="1757765"/>
          </a:xfrm>
          <a:solidFill>
            <a:srgbClr val="229B9E"/>
          </a:solidFill>
        </p:grpSpPr>
        <p:sp>
          <p:nvSpPr>
            <p:cNvPr id="35" name="等腰三角形 2"/>
            <p:cNvSpPr/>
            <p:nvPr/>
          </p:nvSpPr>
          <p:spPr>
            <a:xfrm>
              <a:off x="2690648" y="2406869"/>
              <a:ext cx="2039007" cy="1757765"/>
            </a:xfrm>
            <a:prstGeom prst="triangle">
              <a:avLst/>
            </a:prstGeom>
            <a:solidFill>
              <a:srgbClr val="007C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65000"/>
                  </a:schemeClr>
                </a:solidFill>
              </a:endParaRPr>
            </a:p>
          </p:txBody>
        </p:sp>
        <p:sp>
          <p:nvSpPr>
            <p:cNvPr id="36" name="直角三角形 35"/>
            <p:cNvSpPr/>
            <p:nvPr/>
          </p:nvSpPr>
          <p:spPr>
            <a:xfrm>
              <a:off x="3720661" y="2417379"/>
              <a:ext cx="1008993" cy="1744718"/>
            </a:xfrm>
            <a:prstGeom prst="rtTriangle">
              <a:avLst/>
            </a:prstGeom>
            <a:solidFill>
              <a:srgbClr val="17CF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65000"/>
                  </a:schemeClr>
                </a:solidFill>
              </a:endParaRPr>
            </a:p>
          </p:txBody>
        </p:sp>
      </p:grpSp>
      <p:sp>
        <p:nvSpPr>
          <p:cNvPr id="37" name="矩形 36"/>
          <p:cNvSpPr/>
          <p:nvPr/>
        </p:nvSpPr>
        <p:spPr>
          <a:xfrm>
            <a:off x="2783725" y="919423"/>
            <a:ext cx="6360276" cy="4177030"/>
          </a:xfrm>
          <a:prstGeom prst="rect">
            <a:avLst/>
          </a:prstGeom>
        </p:spPr>
        <p:txBody>
          <a:bodyPr wrap="square">
            <a:spAutoFit/>
          </a:bodyPr>
          <a:lstStyle/>
          <a:p>
            <a:r>
              <a:rPr lang="zh-CN" altLang="en-US" sz="1500" b="1" dirty="0">
                <a:solidFill>
                  <a:srgbClr val="00B0F0"/>
                </a:solidFill>
                <a:latin typeface="微软雅黑" panose="020B0503020204020204" pitchFamily="34" charset="-122"/>
                <a:ea typeface="微软雅黑" panose="020B0503020204020204" pitchFamily="34" charset="-122"/>
              </a:rPr>
              <a:t>一是</a:t>
            </a:r>
            <a:r>
              <a:rPr lang="zh-CN" altLang="zh-CN" sz="1500" b="1" dirty="0">
                <a:solidFill>
                  <a:srgbClr val="00B0F0"/>
                </a:solidFill>
                <a:latin typeface="微软雅黑" panose="020B0503020204020204" pitchFamily="34" charset="-122"/>
                <a:ea typeface="微软雅黑" panose="020B0503020204020204" pitchFamily="34" charset="-122"/>
              </a:rPr>
              <a:t>特色乡土美食类</a:t>
            </a:r>
            <a:endParaRPr lang="en-US" altLang="zh-CN" dirty="0">
              <a:solidFill>
                <a:srgbClr val="00B0F0"/>
              </a:solidFill>
              <a:latin typeface="微软雅黑" panose="020B0503020204020204" pitchFamily="34" charset="-122"/>
              <a:ea typeface="微软雅黑" panose="020B0503020204020204" pitchFamily="34" charset="-122"/>
            </a:endParaRPr>
          </a:p>
          <a:p>
            <a:r>
              <a:rPr lang="zh-CN" altLang="zh-CN" dirty="0">
                <a:latin typeface="微软雅黑" panose="020B0503020204020204" pitchFamily="34" charset="-122"/>
                <a:ea typeface="微软雅黑" panose="020B0503020204020204" pitchFamily="34" charset="-122"/>
              </a:rPr>
              <a:t>指基于当地产特色农产品开发的乡村美食项目；</a:t>
            </a:r>
            <a:endParaRPr lang="en-US" altLang="zh-CN" dirty="0">
              <a:latin typeface="微软雅黑" panose="020B0503020204020204" pitchFamily="34" charset="-122"/>
              <a:ea typeface="微软雅黑" panose="020B0503020204020204" pitchFamily="34" charset="-122"/>
            </a:endParaRPr>
          </a:p>
          <a:p>
            <a:r>
              <a:rPr lang="zh-CN" altLang="zh-CN" sz="1500" b="1" dirty="0">
                <a:solidFill>
                  <a:srgbClr val="00B0F0"/>
                </a:solidFill>
                <a:latin typeface="微软雅黑" panose="020B0503020204020204" pitchFamily="34" charset="-122"/>
                <a:ea typeface="微软雅黑" panose="020B0503020204020204" pitchFamily="34" charset="-122"/>
              </a:rPr>
              <a:t>二</a:t>
            </a:r>
            <a:r>
              <a:rPr lang="zh-CN" altLang="en-US" sz="1500" b="1" dirty="0">
                <a:solidFill>
                  <a:srgbClr val="00B0F0"/>
                </a:solidFill>
                <a:latin typeface="微软雅黑" panose="020B0503020204020204" pitchFamily="34" charset="-122"/>
                <a:ea typeface="微软雅黑" panose="020B0503020204020204" pitchFamily="34" charset="-122"/>
              </a:rPr>
              <a:t>是</a:t>
            </a:r>
            <a:r>
              <a:rPr lang="zh-CN" altLang="zh-CN" sz="1500" b="1" dirty="0">
                <a:solidFill>
                  <a:srgbClr val="00B0F0"/>
                </a:solidFill>
                <a:latin typeface="微软雅黑" panose="020B0503020204020204" pitchFamily="34" charset="-122"/>
                <a:ea typeface="微软雅黑" panose="020B0503020204020204" pitchFamily="34" charset="-122"/>
              </a:rPr>
              <a:t>特色农事体验类</a:t>
            </a:r>
            <a:endParaRPr lang="en-US" altLang="zh-CN" dirty="0">
              <a:solidFill>
                <a:srgbClr val="00B0F0"/>
              </a:solidFill>
              <a:latin typeface="微软雅黑" panose="020B0503020204020204" pitchFamily="34" charset="-122"/>
              <a:ea typeface="微软雅黑" panose="020B0503020204020204" pitchFamily="34" charset="-122"/>
            </a:endParaRPr>
          </a:p>
          <a:p>
            <a:r>
              <a:rPr lang="zh-CN" altLang="zh-CN" dirty="0">
                <a:latin typeface="微软雅黑" panose="020B0503020204020204" pitchFamily="34" charset="-122"/>
                <a:ea typeface="微软雅黑" panose="020B0503020204020204" pitchFamily="34" charset="-122"/>
              </a:rPr>
              <a:t>指诸如采茶制茶、草莓采摘、插秧收稻、踩麦收麦、萌宠乐园、垂钓捕捞等依托当地特色农业生产活动开展的农耕体验项目；</a:t>
            </a:r>
            <a:endParaRPr lang="en-US" altLang="zh-CN" dirty="0">
              <a:latin typeface="微软雅黑" panose="020B0503020204020204" pitchFamily="34" charset="-122"/>
              <a:ea typeface="微软雅黑" panose="020B0503020204020204" pitchFamily="34" charset="-122"/>
            </a:endParaRPr>
          </a:p>
          <a:p>
            <a:r>
              <a:rPr lang="zh-CN" altLang="zh-CN" sz="1500" b="1" dirty="0">
                <a:solidFill>
                  <a:srgbClr val="00B0F0"/>
                </a:solidFill>
                <a:latin typeface="微软雅黑" panose="020B0503020204020204" pitchFamily="34" charset="-122"/>
                <a:ea typeface="微软雅黑" panose="020B0503020204020204" pitchFamily="34" charset="-122"/>
              </a:rPr>
              <a:t>三是民俗文化节庆类</a:t>
            </a:r>
            <a:endParaRPr lang="en-US" altLang="zh-CN" sz="1500" b="1" dirty="0">
              <a:solidFill>
                <a:srgbClr val="00B0F0"/>
              </a:solidFill>
              <a:latin typeface="微软雅黑" panose="020B0503020204020204" pitchFamily="34" charset="-122"/>
              <a:ea typeface="微软雅黑" panose="020B0503020204020204" pitchFamily="34" charset="-122"/>
            </a:endParaRPr>
          </a:p>
          <a:p>
            <a:r>
              <a:rPr lang="zh-CN" altLang="zh-CN" dirty="0">
                <a:latin typeface="微软雅黑" panose="020B0503020204020204" pitchFamily="34" charset="-122"/>
                <a:ea typeface="微软雅黑" panose="020B0503020204020204" pitchFamily="34" charset="-122"/>
              </a:rPr>
              <a:t>指诸如县级以上政府相关部门主办的傣族泼水节、渔民迎接龙王等当地传统节日活动，或具有长期规划的民俗文化村、特色小镇项目等；</a:t>
            </a:r>
            <a:endParaRPr lang="en-US" altLang="zh-CN" dirty="0">
              <a:latin typeface="微软雅黑" panose="020B0503020204020204" pitchFamily="34" charset="-122"/>
              <a:ea typeface="微软雅黑" panose="020B0503020204020204" pitchFamily="34" charset="-122"/>
            </a:endParaRPr>
          </a:p>
          <a:p>
            <a:r>
              <a:rPr lang="zh-CN" altLang="zh-CN" sz="1500" b="1" dirty="0">
                <a:solidFill>
                  <a:srgbClr val="00B0F0"/>
                </a:solidFill>
                <a:latin typeface="微软雅黑" panose="020B0503020204020204" pitchFamily="34" charset="-122"/>
                <a:ea typeface="微软雅黑" panose="020B0503020204020204" pitchFamily="34" charset="-122"/>
              </a:rPr>
              <a:t>四是传统手工技艺类</a:t>
            </a:r>
            <a:endParaRPr lang="en-US" altLang="zh-CN" dirty="0">
              <a:solidFill>
                <a:srgbClr val="00B0F0"/>
              </a:solidFill>
              <a:latin typeface="微软雅黑" panose="020B0503020204020204" pitchFamily="34" charset="-122"/>
              <a:ea typeface="微软雅黑" panose="020B0503020204020204" pitchFamily="34" charset="-122"/>
            </a:endParaRPr>
          </a:p>
          <a:p>
            <a:r>
              <a:rPr lang="zh-CN" altLang="zh-CN" dirty="0">
                <a:latin typeface="微软雅黑" panose="020B0503020204020204" pitchFamily="34" charset="-122"/>
                <a:ea typeface="微软雅黑" panose="020B0503020204020204" pitchFamily="34" charset="-122"/>
              </a:rPr>
              <a:t>指诸如陶艺、刺绣、剪纸、蜡染、手工造纸、民族服饰等传统精湛的生产工艺展示和体验项目；</a:t>
            </a:r>
            <a:endParaRPr lang="en-US" altLang="zh-CN" dirty="0">
              <a:latin typeface="微软雅黑" panose="020B0503020204020204" pitchFamily="34" charset="-122"/>
              <a:ea typeface="微软雅黑" panose="020B0503020204020204" pitchFamily="34" charset="-122"/>
            </a:endParaRPr>
          </a:p>
          <a:p>
            <a:r>
              <a:rPr lang="zh-CN" altLang="zh-CN" sz="1500" b="1" dirty="0">
                <a:solidFill>
                  <a:srgbClr val="00B0F0"/>
                </a:solidFill>
                <a:latin typeface="微软雅黑" panose="020B0503020204020204" pitchFamily="34" charset="-122"/>
                <a:ea typeface="微软雅黑" panose="020B0503020204020204" pitchFamily="34" charset="-122"/>
              </a:rPr>
              <a:t>五是特色艺术表演类</a:t>
            </a:r>
            <a:endParaRPr lang="en-US" altLang="zh-CN" sz="1500" b="1" dirty="0">
              <a:solidFill>
                <a:srgbClr val="00B0F0"/>
              </a:solidFill>
              <a:latin typeface="微软雅黑" panose="020B0503020204020204" pitchFamily="34" charset="-122"/>
              <a:ea typeface="微软雅黑" panose="020B0503020204020204" pitchFamily="34" charset="-122"/>
            </a:endParaRPr>
          </a:p>
          <a:p>
            <a:r>
              <a:rPr lang="zh-CN" altLang="zh-CN" dirty="0">
                <a:latin typeface="微软雅黑" panose="020B0503020204020204" pitchFamily="34" charset="-122"/>
                <a:ea typeface="微软雅黑" panose="020B0503020204020204" pitchFamily="34" charset="-122"/>
              </a:rPr>
              <a:t>诸如地方戏剧曲艺、山歌民舞、田园夜景灯光、“印象”系列等大型实景演项目；</a:t>
            </a:r>
            <a:endParaRPr lang="en-US" altLang="zh-CN" dirty="0">
              <a:latin typeface="微软雅黑" panose="020B0503020204020204" pitchFamily="34" charset="-122"/>
              <a:ea typeface="微软雅黑" panose="020B0503020204020204" pitchFamily="34" charset="-122"/>
            </a:endParaRPr>
          </a:p>
          <a:p>
            <a:r>
              <a:rPr lang="zh-CN" altLang="zh-CN" sz="1500" b="1" dirty="0">
                <a:solidFill>
                  <a:srgbClr val="00B0F0"/>
                </a:solidFill>
                <a:latin typeface="微软雅黑" panose="020B0503020204020204" pitchFamily="34" charset="-122"/>
                <a:ea typeface="微软雅黑" panose="020B0503020204020204" pitchFamily="34" charset="-122"/>
              </a:rPr>
              <a:t>六是地方历史文化重现类</a:t>
            </a:r>
            <a:endParaRPr lang="en-US" altLang="zh-CN" sz="1500" b="1" dirty="0">
              <a:solidFill>
                <a:srgbClr val="00B0F0"/>
              </a:solidFill>
              <a:latin typeface="微软雅黑" panose="020B0503020204020204" pitchFamily="34" charset="-122"/>
              <a:ea typeface="微软雅黑" panose="020B0503020204020204" pitchFamily="34" charset="-122"/>
            </a:endParaRPr>
          </a:p>
          <a:p>
            <a:r>
              <a:rPr lang="zh-CN" altLang="zh-CN" dirty="0">
                <a:latin typeface="微软雅黑" panose="020B0503020204020204" pitchFamily="34" charset="-122"/>
                <a:ea typeface="微软雅黑" panose="020B0503020204020204" pitchFamily="34" charset="-122"/>
              </a:rPr>
              <a:t>指基于地方现存的古建筑、传统村落、传统园林、古墓等历史遗迹和在当地发生的重大历史文化事件以及近代红色文化资源而开发场景重现、历史文化情景剧等休闲体验项目。</a:t>
            </a:r>
            <a:endParaRPr lang="en-US" altLang="zh-CN" dirty="0">
              <a:solidFill>
                <a:srgbClr val="C00000"/>
              </a:solidFill>
              <a:latin typeface="微软雅黑" panose="020B0503020204020204" pitchFamily="34" charset="-122"/>
              <a:ea typeface="微软雅黑" panose="020B0503020204020204" pitchFamily="34" charset="-122"/>
            </a:endParaRPr>
          </a:p>
          <a:p>
            <a:pPr algn="just"/>
            <a:r>
              <a:rPr lang="zh-CN" altLang="zh-CN" b="1" dirty="0">
                <a:solidFill>
                  <a:srgbClr val="C00000"/>
                </a:solidFill>
                <a:latin typeface="微软雅黑" panose="020B0503020204020204" pitchFamily="34" charset="-122"/>
                <a:ea typeface="微软雅黑" panose="020B0503020204020204" pitchFamily="34" charset="-122"/>
              </a:rPr>
              <a:t>数量不超过</a:t>
            </a:r>
            <a:r>
              <a:rPr lang="en-US" altLang="zh-CN" b="1" dirty="0">
                <a:solidFill>
                  <a:srgbClr val="C00000"/>
                </a:solidFill>
                <a:latin typeface="微软雅黑" panose="020B0503020204020204" pitchFamily="34" charset="-122"/>
                <a:ea typeface="微软雅黑" panose="020B0503020204020204" pitchFamily="34" charset="-122"/>
              </a:rPr>
              <a:t>6</a:t>
            </a:r>
            <a:r>
              <a:rPr lang="zh-CN" altLang="zh-CN" b="1" dirty="0">
                <a:solidFill>
                  <a:srgbClr val="C00000"/>
                </a:solidFill>
                <a:latin typeface="微软雅黑" panose="020B0503020204020204" pitchFamily="34" charset="-122"/>
                <a:ea typeface="微软雅黑" panose="020B0503020204020204" pitchFamily="34" charset="-122"/>
              </a:rPr>
              <a:t>个，请提供项目年营业收入、接待人数、活动照片、视频、公开报道等证明材料。</a:t>
            </a:r>
            <a:endParaRPr lang="zh-CN" altLang="zh-CN" b="1" dirty="0">
              <a:solidFill>
                <a:srgbClr val="C00000"/>
              </a:solidFill>
              <a:latin typeface="微软雅黑" panose="020B0503020204020204" pitchFamily="34" charset="-122"/>
              <a:ea typeface="微软雅黑" panose="020B0503020204020204" pitchFamily="34" charset="-122"/>
            </a:endParaRPr>
          </a:p>
        </p:txBody>
      </p:sp>
      <p:grpSp>
        <p:nvGrpSpPr>
          <p:cNvPr id="38" name="组合 37"/>
          <p:cNvGrpSpPr/>
          <p:nvPr/>
        </p:nvGrpSpPr>
        <p:grpSpPr>
          <a:xfrm>
            <a:off x="1659940" y="4248608"/>
            <a:ext cx="786424" cy="532843"/>
            <a:chOff x="2690648" y="2406869"/>
            <a:chExt cx="2039007" cy="1757765"/>
          </a:xfrm>
        </p:grpSpPr>
        <p:sp>
          <p:nvSpPr>
            <p:cNvPr id="39" name="等腰三角形 27"/>
            <p:cNvSpPr/>
            <p:nvPr/>
          </p:nvSpPr>
          <p:spPr>
            <a:xfrm>
              <a:off x="2690648" y="2406869"/>
              <a:ext cx="2039007" cy="1757765"/>
            </a:xfrm>
            <a:prstGeom prst="triangl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65000"/>
                  </a:schemeClr>
                </a:solidFill>
              </a:endParaRPr>
            </a:p>
          </p:txBody>
        </p:sp>
        <p:sp>
          <p:nvSpPr>
            <p:cNvPr id="40" name="直角三角形 39"/>
            <p:cNvSpPr/>
            <p:nvPr/>
          </p:nvSpPr>
          <p:spPr>
            <a:xfrm>
              <a:off x="3720661" y="2417379"/>
              <a:ext cx="1008993" cy="1744718"/>
            </a:xfrm>
            <a:prstGeom prst="r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65000"/>
                  </a:schemeClr>
                </a:solidFill>
              </a:endParaRPr>
            </a:p>
          </p:txBody>
        </p:sp>
      </p:grpSp>
      <p:grpSp>
        <p:nvGrpSpPr>
          <p:cNvPr id="41" name="组合 40"/>
          <p:cNvGrpSpPr/>
          <p:nvPr/>
        </p:nvGrpSpPr>
        <p:grpSpPr>
          <a:xfrm>
            <a:off x="1037390" y="3933184"/>
            <a:ext cx="955101" cy="846563"/>
            <a:chOff x="2690648" y="2388446"/>
            <a:chExt cx="2039007" cy="1773651"/>
          </a:xfrm>
        </p:grpSpPr>
        <p:sp>
          <p:nvSpPr>
            <p:cNvPr id="42" name="等腰三角形 30"/>
            <p:cNvSpPr/>
            <p:nvPr/>
          </p:nvSpPr>
          <p:spPr>
            <a:xfrm>
              <a:off x="2690648" y="2388446"/>
              <a:ext cx="2039007" cy="1757765"/>
            </a:xfrm>
            <a:prstGeom prst="triangle">
              <a:avLst/>
            </a:prstGeom>
            <a:solidFill>
              <a:srgbClr val="FFA4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65000"/>
                  </a:schemeClr>
                </a:solidFill>
              </a:endParaRPr>
            </a:p>
          </p:txBody>
        </p:sp>
        <p:sp>
          <p:nvSpPr>
            <p:cNvPr id="43" name="直角三角形 42"/>
            <p:cNvSpPr/>
            <p:nvPr/>
          </p:nvSpPr>
          <p:spPr>
            <a:xfrm>
              <a:off x="3720661" y="2417379"/>
              <a:ext cx="1008993" cy="1744718"/>
            </a:xfrm>
            <a:prstGeom prst="r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65000"/>
                  </a:schemeClr>
                </a:solidFill>
              </a:endParaRPr>
            </a:p>
          </p:txBody>
        </p:sp>
      </p:grpSp>
      <p:sp>
        <p:nvSpPr>
          <p:cNvPr id="45" name="矩形 44"/>
          <p:cNvSpPr/>
          <p:nvPr/>
        </p:nvSpPr>
        <p:spPr>
          <a:xfrm>
            <a:off x="111438" y="1372736"/>
            <a:ext cx="2560851" cy="1436547"/>
          </a:xfrm>
          <a:prstGeom prst="rect">
            <a:avLst/>
          </a:prstGeom>
        </p:spPr>
        <p:txBody>
          <a:bodyPr wrap="square">
            <a:spAutoFit/>
          </a:bodyPr>
          <a:lstStyle/>
          <a:p>
            <a:pPr algn="just">
              <a:lnSpc>
                <a:spcPct val="150000"/>
              </a:lnSpc>
            </a:pPr>
            <a:r>
              <a:rPr lang="zh-CN" altLang="zh-CN" sz="1500" dirty="0">
                <a:solidFill>
                  <a:srgbClr val="C00000"/>
                </a:solidFill>
                <a:latin typeface="微软雅黑" panose="020B0503020204020204" pitchFamily="34" charset="-122"/>
                <a:ea typeface="微软雅黑" panose="020B0503020204020204" pitchFamily="34" charset="-122"/>
              </a:rPr>
              <a:t>乡村休闲文化体验项目类型</a:t>
            </a:r>
            <a:r>
              <a:rPr lang="zh-CN" altLang="zh-CN" sz="1500" dirty="0">
                <a:latin typeface="微软雅黑" panose="020B0503020204020204" pitchFamily="34" charset="-122"/>
                <a:ea typeface="微软雅黑" panose="020B0503020204020204" pitchFamily="34" charset="-122"/>
              </a:rPr>
              <a:t>指各地依托特色农业农村资源和农业文化遗产，形成的乡村休闲文化体验项目</a:t>
            </a:r>
            <a:endParaRPr lang="zh-CN" altLang="en-US" sz="12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mc:Choice>
    <mc:Fallback>
      <p:transition spd="slow"/>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38"/>
          <p:cNvSpPr txBox="1"/>
          <p:nvPr/>
        </p:nvSpPr>
        <p:spPr>
          <a:xfrm>
            <a:off x="526595" y="852521"/>
            <a:ext cx="8258947" cy="806450"/>
          </a:xfrm>
          <a:prstGeom prst="rect">
            <a:avLst/>
          </a:prstGeom>
          <a:noFill/>
          <a:ln>
            <a:noFill/>
          </a:ln>
        </p:spPr>
        <p:txBody>
          <a:bodyPr wrap="square" rtlCol="0">
            <a:spAutoFit/>
          </a:bodyPr>
          <a:lstStyle/>
          <a:p>
            <a:pPr algn="just">
              <a:lnSpc>
                <a:spcPct val="150000"/>
              </a:lnSpc>
            </a:pPr>
            <a:r>
              <a:rPr lang="zh-CN" sz="1600" b="1" dirty="0">
                <a:solidFill>
                  <a:srgbClr val="FF0000"/>
                </a:solidFill>
                <a:latin typeface="微软雅黑" panose="020B0503020204020204" pitchFamily="34" charset="-122"/>
                <a:ea typeface="微软雅黑" panose="020B0503020204020204" pitchFamily="34" charset="-122"/>
                <a:sym typeface="+mn-ea"/>
              </a:rPr>
              <a:t>三是产业发展类：</a:t>
            </a:r>
            <a:r>
              <a:rPr lang="en-US" altLang="zh-CN" sz="1600" b="1" dirty="0">
                <a:solidFill>
                  <a:srgbClr val="FF0000"/>
                </a:solidFill>
                <a:latin typeface="微软雅黑" panose="020B0503020204020204" pitchFamily="34" charset="-122"/>
                <a:ea typeface="微软雅黑" panose="020B0503020204020204" pitchFamily="34" charset="-122"/>
                <a:sym typeface="+mn-ea"/>
              </a:rPr>
              <a:t> 6</a:t>
            </a:r>
            <a:r>
              <a:rPr lang="zh-CN" altLang="en-US" sz="1600" b="1" dirty="0">
                <a:solidFill>
                  <a:srgbClr val="FF0000"/>
                </a:solidFill>
                <a:latin typeface="微软雅黑" panose="020B0503020204020204" pitchFamily="34" charset="-122"/>
                <a:ea typeface="微软雅黑" panose="020B0503020204020204" pitchFamily="34" charset="-122"/>
                <a:sym typeface="+mn-ea"/>
              </a:rPr>
              <a:t>个指标</a:t>
            </a:r>
            <a:endParaRPr lang="zh-CN" sz="1500" dirty="0">
              <a:solidFill>
                <a:srgbClr val="FF0000"/>
              </a:solidFill>
              <a:latin typeface="微软雅黑" panose="020B0503020204020204" pitchFamily="34" charset="-122"/>
              <a:ea typeface="微软雅黑" panose="020B0503020204020204" pitchFamily="34" charset="-122"/>
              <a:sym typeface="+mn-ea"/>
            </a:endParaRPr>
          </a:p>
          <a:p>
            <a:pPr algn="just">
              <a:lnSpc>
                <a:spcPct val="150000"/>
              </a:lnSpc>
            </a:pPr>
            <a:endParaRPr lang="zh-CN" altLang="en-US" sz="1500" dirty="0">
              <a:latin typeface="微软雅黑" panose="020B0503020204020204" pitchFamily="34" charset="-122"/>
              <a:ea typeface="微软雅黑" panose="020B0503020204020204" pitchFamily="34" charset="-122"/>
            </a:endParaRPr>
          </a:p>
        </p:txBody>
      </p:sp>
      <p:sp>
        <p:nvSpPr>
          <p:cNvPr id="17" name="等腰三角形 16"/>
          <p:cNvSpPr/>
          <p:nvPr/>
        </p:nvSpPr>
        <p:spPr>
          <a:xfrm rot="5400000">
            <a:off x="223784" y="82734"/>
            <a:ext cx="160089" cy="138008"/>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2" name="组合 21"/>
          <p:cNvGrpSpPr/>
          <p:nvPr/>
        </p:nvGrpSpPr>
        <p:grpSpPr>
          <a:xfrm>
            <a:off x="2782" y="-5058"/>
            <a:ext cx="9144001" cy="911625"/>
            <a:chOff x="0" y="0"/>
            <a:chExt cx="12190413" cy="408214"/>
          </a:xfrm>
        </p:grpSpPr>
        <p:sp>
          <p:nvSpPr>
            <p:cNvPr id="23" name="矩形 22"/>
            <p:cNvSpPr/>
            <p:nvPr/>
          </p:nvSpPr>
          <p:spPr>
            <a:xfrm>
              <a:off x="0" y="0"/>
              <a:ext cx="12190413" cy="408214"/>
            </a:xfrm>
            <a:prstGeom prst="rect">
              <a:avLst/>
            </a:prstGeom>
            <a:solidFill>
              <a:srgbClr val="007C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latin typeface="微软雅黑" panose="020B0503020204020204" pitchFamily="34" charset="-122"/>
                <a:ea typeface="微软雅黑" panose="020B0503020204020204" pitchFamily="34" charset="-122"/>
              </a:endParaRPr>
            </a:p>
          </p:txBody>
        </p:sp>
        <p:sp>
          <p:nvSpPr>
            <p:cNvPr id="24" name="TextBox 46"/>
            <p:cNvSpPr txBox="1"/>
            <p:nvPr/>
          </p:nvSpPr>
          <p:spPr>
            <a:xfrm>
              <a:off x="329838" y="36198"/>
              <a:ext cx="3066500" cy="288894"/>
            </a:xfrm>
            <a:prstGeom prst="rect">
              <a:avLst/>
            </a:prstGeom>
            <a:noFill/>
            <a:ln>
              <a:noFill/>
            </a:ln>
          </p:spPr>
          <p:txBody>
            <a:bodyPr wrap="square" rtlCol="0">
              <a:spAutoFit/>
            </a:bodyPr>
            <a:lstStyle/>
            <a:p>
              <a:pPr algn="ctr">
                <a:lnSpc>
                  <a:spcPct val="150000"/>
                </a:lnSpc>
              </a:pPr>
              <a:r>
                <a:rPr lang="zh-CN" altLang="en-US" sz="2400" dirty="0">
                  <a:solidFill>
                    <a:schemeClr val="bg1"/>
                  </a:solidFill>
                  <a:latin typeface="微软雅黑" panose="020B0503020204020204" pitchFamily="34" charset="-122"/>
                  <a:ea typeface="微软雅黑" panose="020B0503020204020204" pitchFamily="34" charset="-122"/>
                </a:rPr>
                <a:t>三、指标含义</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25" name="等腰三角形 24"/>
            <p:cNvSpPr/>
            <p:nvPr/>
          </p:nvSpPr>
          <p:spPr>
            <a:xfrm rot="5400000">
              <a:off x="388480" y="64424"/>
              <a:ext cx="106565" cy="257408"/>
            </a:xfrm>
            <a:prstGeom prst="triangle">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latin typeface="微软雅黑" panose="020B0503020204020204" pitchFamily="34" charset="-122"/>
                <a:ea typeface="微软雅黑" panose="020B0503020204020204" pitchFamily="34" charset="-122"/>
              </a:endParaRPr>
            </a:p>
          </p:txBody>
        </p:sp>
      </p:grpSp>
      <p:graphicFrame>
        <p:nvGraphicFramePr>
          <p:cNvPr id="3" name="表格 2"/>
          <p:cNvGraphicFramePr/>
          <p:nvPr>
            <p:custDataLst>
              <p:tags r:id="rId1"/>
            </p:custDataLst>
          </p:nvPr>
        </p:nvGraphicFramePr>
        <p:xfrm>
          <a:off x="590550" y="1331595"/>
          <a:ext cx="7875270" cy="3718560"/>
        </p:xfrm>
        <a:graphic>
          <a:graphicData uri="http://schemas.openxmlformats.org/drawingml/2006/table">
            <a:tbl>
              <a:tblPr firstRow="1" bandRow="1">
                <a:tableStyleId>{AFEB64FB-26AD-4DF2-9CDF-39FA84D83439}</a:tableStyleId>
              </a:tblPr>
              <a:tblGrid>
                <a:gridCol w="2282190"/>
                <a:gridCol w="1355090"/>
                <a:gridCol w="2930525"/>
                <a:gridCol w="1307465"/>
              </a:tblGrid>
              <a:tr h="437515">
                <a:tc>
                  <a:txBody>
                    <a:bodyPr/>
                    <a:lstStyle/>
                    <a:p>
                      <a:pPr indent="0" algn="ctr">
                        <a:lnSpc>
                          <a:spcPct val="80000"/>
                        </a:lnSpc>
                        <a:buNone/>
                      </a:pPr>
                      <a:r>
                        <a:rPr lang="zh-CN" altLang="en-US" sz="1400" b="1"/>
                        <a:t>指标名称</a:t>
                      </a:r>
                      <a:endParaRPr lang="zh-CN" altLang="en-US" sz="1400" b="1"/>
                    </a:p>
                  </a:txBody>
                  <a:tcPr marL="68580" marR="68580" marT="0" marB="0" anchor="ctr"/>
                </a:tc>
                <a:tc>
                  <a:txBody>
                    <a:bodyPr/>
                    <a:lstStyle/>
                    <a:p>
                      <a:pPr algn="ctr">
                        <a:lnSpc>
                          <a:spcPct val="80000"/>
                        </a:lnSpc>
                        <a:buClrTx/>
                        <a:buSzTx/>
                        <a:buFontTx/>
                        <a:buNone/>
                      </a:pPr>
                      <a:endParaRPr lang="zh-CN" altLang="en-US" sz="1400" b="1">
                        <a:solidFill>
                          <a:srgbClr val="FF0000"/>
                        </a:solidFill>
                      </a:endParaRPr>
                    </a:p>
                    <a:p>
                      <a:pPr algn="ctr">
                        <a:lnSpc>
                          <a:spcPct val="80000"/>
                        </a:lnSpc>
                        <a:buClrTx/>
                        <a:buSzTx/>
                        <a:buFontTx/>
                        <a:buNone/>
                      </a:pPr>
                      <a:r>
                        <a:rPr lang="zh-CN" altLang="en-US" sz="1400" b="1">
                          <a:solidFill>
                            <a:srgbClr val="FF0000"/>
                          </a:solidFill>
                        </a:rPr>
                        <a:t>数据来源</a:t>
                      </a:r>
                      <a:endParaRPr lang="zh-CN" altLang="en-US" sz="1400" b="1">
                        <a:solidFill>
                          <a:srgbClr val="FF0000"/>
                        </a:solidFill>
                      </a:endParaRPr>
                    </a:p>
                  </a:txBody>
                  <a:tcPr marL="68580" marR="68580" marT="0" marB="0"/>
                </a:tc>
                <a:tc>
                  <a:txBody>
                    <a:bodyPr/>
                    <a:lstStyle/>
                    <a:p>
                      <a:pPr algn="ctr">
                        <a:lnSpc>
                          <a:spcPct val="80000"/>
                        </a:lnSpc>
                        <a:buClrTx/>
                        <a:buSzTx/>
                        <a:buFontTx/>
                        <a:buNone/>
                      </a:pPr>
                      <a:r>
                        <a:rPr lang="zh-CN" altLang="en-US" sz="1400" b="1"/>
                        <a:t>指标名称</a:t>
                      </a:r>
                      <a:endParaRPr lang="zh-CN" altLang="en-US" sz="1400" b="1"/>
                    </a:p>
                  </a:txBody>
                  <a:tcPr marL="68580" marR="68580" marT="0" marB="0" anchor="ctr"/>
                </a:tc>
                <a:tc>
                  <a:txBody>
                    <a:bodyPr/>
                    <a:lstStyle/>
                    <a:p>
                      <a:pPr algn="ctr">
                        <a:lnSpc>
                          <a:spcPct val="80000"/>
                        </a:lnSpc>
                        <a:buClrTx/>
                        <a:buSzTx/>
                        <a:buFontTx/>
                        <a:buNone/>
                      </a:pPr>
                      <a:endParaRPr lang="zh-CN" altLang="en-US" sz="1400" b="1">
                        <a:solidFill>
                          <a:srgbClr val="FF0000"/>
                        </a:solidFill>
                      </a:endParaRPr>
                    </a:p>
                    <a:p>
                      <a:pPr algn="ctr">
                        <a:lnSpc>
                          <a:spcPct val="80000"/>
                        </a:lnSpc>
                        <a:buClrTx/>
                        <a:buSzTx/>
                        <a:buFontTx/>
                        <a:buNone/>
                      </a:pPr>
                      <a:r>
                        <a:rPr lang="zh-CN" altLang="en-US" sz="1400" b="1">
                          <a:solidFill>
                            <a:srgbClr val="FF0000"/>
                          </a:solidFill>
                        </a:rPr>
                        <a:t>数据来源</a:t>
                      </a:r>
                      <a:endParaRPr lang="zh-CN" altLang="en-US" sz="1400" b="1">
                        <a:solidFill>
                          <a:srgbClr val="FF0000"/>
                        </a:solidFill>
                      </a:endParaRPr>
                    </a:p>
                  </a:txBody>
                  <a:tcPr marL="68580" marR="68580" marT="0" marB="0"/>
                </a:tc>
              </a:tr>
              <a:tr h="853440">
                <a:tc>
                  <a:txBody>
                    <a:bodyPr/>
                    <a:lstStyle/>
                    <a:p>
                      <a:pPr indent="0">
                        <a:buNone/>
                      </a:pPr>
                      <a:r>
                        <a:rPr lang="en-US" sz="1400" b="1"/>
                        <a:t>全县（市、区）省级及以上美丽休闲乡村数量（个）</a:t>
                      </a:r>
                      <a:endParaRPr lang="en-US" sz="1400" b="1"/>
                    </a:p>
                  </a:txBody>
                  <a:tcPr marL="68580" marR="68580" marT="0" marB="0" anchor="ctr"/>
                </a:tc>
                <a:tc>
                  <a:txBody>
                    <a:bodyPr/>
                    <a:lstStyle/>
                    <a:p>
                      <a:pPr indent="0">
                        <a:buNone/>
                      </a:pPr>
                      <a:r>
                        <a:rPr lang="en-US" sz="1400" b="1">
                          <a:solidFill>
                            <a:srgbClr val="FF0000"/>
                          </a:solidFill>
                        </a:rPr>
                        <a:t> </a:t>
                      </a:r>
                      <a:endParaRPr lang="en-US" sz="1400" b="1">
                        <a:solidFill>
                          <a:srgbClr val="FF0000"/>
                        </a:solidFill>
                      </a:endParaRPr>
                    </a:p>
                    <a:p>
                      <a:pPr indent="0">
                        <a:buNone/>
                      </a:pPr>
                      <a:r>
                        <a:rPr lang="zh-CN" altLang="en-US" sz="1400" b="1">
                          <a:solidFill>
                            <a:srgbClr val="FF0000"/>
                          </a:solidFill>
                        </a:rPr>
                        <a:t>各县农业农村部门</a:t>
                      </a:r>
                      <a:endParaRPr lang="zh-CN" altLang="en-US" sz="1400" b="1">
                        <a:solidFill>
                          <a:srgbClr val="FF0000"/>
                        </a:solidFill>
                      </a:endParaRPr>
                    </a:p>
                  </a:txBody>
                  <a:tcPr marL="68580" marR="68580" marT="0" marB="0"/>
                </a:tc>
                <a:tc>
                  <a:txBody>
                    <a:bodyPr/>
                    <a:lstStyle/>
                    <a:p>
                      <a:pPr indent="0">
                        <a:buNone/>
                      </a:pPr>
                      <a:r>
                        <a:rPr lang="en-US" sz="1400" b="1"/>
                        <a:t>全县（市、区）休闲农业从业人数（人）</a:t>
                      </a:r>
                      <a:endParaRPr lang="en-US" sz="1400" b="1"/>
                    </a:p>
                  </a:txBody>
                  <a:tcPr marL="68580" marR="68580" marT="0" marB="0" anchor="ctr"/>
                </a:tc>
                <a:tc>
                  <a:txBody>
                    <a:bodyPr/>
                    <a:lstStyle/>
                    <a:p>
                      <a:pPr indent="0">
                        <a:buNone/>
                      </a:pPr>
                      <a:endParaRPr lang="en-US" sz="1400" b="1">
                        <a:solidFill>
                          <a:srgbClr val="FF0000"/>
                        </a:solidFill>
                      </a:endParaRPr>
                    </a:p>
                    <a:p>
                      <a:pPr indent="0">
                        <a:buNone/>
                      </a:pPr>
                      <a:r>
                        <a:rPr lang="en-US" sz="1400" b="1">
                          <a:solidFill>
                            <a:srgbClr val="FF0000"/>
                          </a:solidFill>
                        </a:rPr>
                        <a:t> </a:t>
                      </a:r>
                      <a:r>
                        <a:rPr lang="zh-CN" altLang="en-US" sz="1400" b="1">
                          <a:solidFill>
                            <a:srgbClr val="FF0000"/>
                          </a:solidFill>
                        </a:rPr>
                        <a:t>各县农业农村部门</a:t>
                      </a:r>
                      <a:endParaRPr lang="zh-CN" altLang="en-US" sz="1400" b="1">
                        <a:solidFill>
                          <a:srgbClr val="FF0000"/>
                        </a:solidFill>
                      </a:endParaRPr>
                    </a:p>
                    <a:p>
                      <a:pPr indent="0">
                        <a:buNone/>
                      </a:pPr>
                      <a:endParaRPr lang="zh-CN" altLang="en-US" sz="1400" b="1">
                        <a:solidFill>
                          <a:srgbClr val="FF0000"/>
                        </a:solidFill>
                      </a:endParaRPr>
                    </a:p>
                  </a:txBody>
                  <a:tcPr marL="68580" marR="68580" marT="0" marB="0"/>
                </a:tc>
              </a:tr>
              <a:tr h="1147445">
                <a:tc>
                  <a:txBody>
                    <a:bodyPr/>
                    <a:lstStyle/>
                    <a:p>
                      <a:pPr indent="0">
                        <a:buNone/>
                      </a:pPr>
                      <a:r>
                        <a:rPr lang="en-US" sz="1400" b="1"/>
                        <a:t>全县（市、区）休闲农业年接待人次（万人次）</a:t>
                      </a:r>
                      <a:endParaRPr lang="en-US" sz="1400" b="1"/>
                    </a:p>
                  </a:txBody>
                  <a:tcPr marL="68580" marR="68580" marT="0" marB="0" anchor="ctr"/>
                </a:tc>
                <a:tc>
                  <a:txBody>
                    <a:bodyPr/>
                    <a:lstStyle/>
                    <a:p>
                      <a:pPr indent="0">
                        <a:buNone/>
                      </a:pPr>
                      <a:endParaRPr lang="en-US" sz="1400" b="1">
                        <a:solidFill>
                          <a:srgbClr val="FF0000"/>
                        </a:solidFill>
                      </a:endParaRPr>
                    </a:p>
                    <a:p>
                      <a:pPr indent="0">
                        <a:buNone/>
                      </a:pPr>
                      <a:r>
                        <a:rPr lang="en-US" sz="1400" b="1">
                          <a:solidFill>
                            <a:srgbClr val="FF0000"/>
                          </a:solidFill>
                        </a:rPr>
                        <a:t> 各县农业农村部门和文旅部门</a:t>
                      </a:r>
                      <a:endParaRPr lang="en-US" sz="1400" b="1">
                        <a:solidFill>
                          <a:srgbClr val="FF0000"/>
                        </a:solidFill>
                      </a:endParaRPr>
                    </a:p>
                  </a:txBody>
                  <a:tcPr marL="68580" marR="68580" marT="0" marB="0"/>
                </a:tc>
                <a:tc>
                  <a:txBody>
                    <a:bodyPr/>
                    <a:lstStyle/>
                    <a:p>
                      <a:pPr indent="0">
                        <a:buNone/>
                      </a:pPr>
                      <a:r>
                        <a:rPr lang="en-US" sz="1400" b="1"/>
                        <a:t>全县（市、区）休闲农业接待人次近三年平均增速*（%）</a:t>
                      </a:r>
                      <a:endParaRPr lang="en-US" sz="1400" b="1"/>
                    </a:p>
                  </a:txBody>
                  <a:tcPr marL="68580" marR="68580" marT="0" marB="0" anchor="ctr"/>
                </a:tc>
                <a:tc>
                  <a:txBody>
                    <a:bodyPr/>
                    <a:lstStyle/>
                    <a:p>
                      <a:pPr indent="0">
                        <a:buNone/>
                      </a:pPr>
                      <a:r>
                        <a:rPr lang="en-US" sz="1400" b="1">
                          <a:solidFill>
                            <a:srgbClr val="FF0000"/>
                          </a:solidFill>
                        </a:rPr>
                        <a:t> </a:t>
                      </a:r>
                      <a:endParaRPr lang="en-US" sz="1400" b="1">
                        <a:solidFill>
                          <a:srgbClr val="FF0000"/>
                        </a:solidFill>
                      </a:endParaRPr>
                    </a:p>
                    <a:p>
                      <a:pPr indent="0">
                        <a:buNone/>
                      </a:pPr>
                      <a:r>
                        <a:rPr lang="en-US" sz="1400" b="1">
                          <a:solidFill>
                            <a:srgbClr val="FF0000"/>
                          </a:solidFill>
                          <a:sym typeface="+mn-ea"/>
                        </a:rPr>
                        <a:t>各县农业农村部门和文旅部门</a:t>
                      </a:r>
                      <a:r>
                        <a:rPr lang="zh-CN" altLang="en-US" sz="1400" b="1">
                          <a:solidFill>
                            <a:srgbClr val="FF0000"/>
                          </a:solidFill>
                          <a:sym typeface="+mn-ea"/>
                        </a:rPr>
                        <a:t>。负值要提供</a:t>
                      </a:r>
                      <a:r>
                        <a:rPr lang="zh-CN" altLang="en-US" sz="1400" b="1">
                          <a:solidFill>
                            <a:srgbClr val="FF0000"/>
                          </a:solidFill>
                          <a:sym typeface="+mn-ea"/>
                        </a:rPr>
                        <a:t>说明。</a:t>
                      </a:r>
                      <a:endParaRPr lang="zh-CN" altLang="en-US" sz="1400" b="1">
                        <a:solidFill>
                          <a:srgbClr val="FF0000"/>
                        </a:solidFill>
                        <a:sym typeface="+mn-ea"/>
                      </a:endParaRPr>
                    </a:p>
                  </a:txBody>
                  <a:tcPr marL="68580" marR="68580" marT="0" marB="0"/>
                </a:tc>
              </a:tr>
              <a:tr h="1280160">
                <a:tc>
                  <a:txBody>
                    <a:bodyPr/>
                    <a:lstStyle/>
                    <a:p>
                      <a:pPr indent="0">
                        <a:buNone/>
                      </a:pPr>
                      <a:r>
                        <a:rPr lang="en-US" sz="1400" b="1"/>
                        <a:t>全县（市、区）休闲农业年</a:t>
                      </a:r>
                      <a:r>
                        <a:rPr lang="zh-CN" altLang="en-US" sz="1400" b="1"/>
                        <a:t>营业</a:t>
                      </a:r>
                      <a:r>
                        <a:rPr lang="en-US" sz="1400" b="1"/>
                        <a:t>收入（万元）</a:t>
                      </a:r>
                      <a:endParaRPr lang="en-US" sz="1400" b="1"/>
                    </a:p>
                  </a:txBody>
                  <a:tcPr marL="68580" marR="68580" marT="0" marB="0" anchor="ctr"/>
                </a:tc>
                <a:tc>
                  <a:txBody>
                    <a:bodyPr/>
                    <a:lstStyle/>
                    <a:p>
                      <a:pPr indent="0">
                        <a:buNone/>
                      </a:pPr>
                      <a:r>
                        <a:rPr lang="en-US" sz="1400" b="1">
                          <a:solidFill>
                            <a:srgbClr val="FF0000"/>
                          </a:solidFill>
                        </a:rPr>
                        <a:t> </a:t>
                      </a:r>
                      <a:endParaRPr lang="en-US" sz="1400" b="1">
                        <a:solidFill>
                          <a:srgbClr val="FF0000"/>
                        </a:solidFill>
                      </a:endParaRPr>
                    </a:p>
                    <a:p>
                      <a:pPr indent="0">
                        <a:buNone/>
                      </a:pPr>
                      <a:r>
                        <a:rPr lang="en-US" sz="1400" b="1">
                          <a:solidFill>
                            <a:srgbClr val="FF0000"/>
                          </a:solidFill>
                        </a:rPr>
                        <a:t>应大于休闲农业从业人数乘以休闲农业从业人员人均收入</a:t>
                      </a:r>
                      <a:endParaRPr lang="en-US" sz="1400" b="1">
                        <a:solidFill>
                          <a:srgbClr val="FF0000"/>
                        </a:solidFill>
                      </a:endParaRPr>
                    </a:p>
                  </a:txBody>
                  <a:tcPr marL="68580" marR="68580" marT="0" marB="0"/>
                </a:tc>
                <a:tc>
                  <a:txBody>
                    <a:bodyPr/>
                    <a:lstStyle/>
                    <a:p>
                      <a:pPr indent="0">
                        <a:buNone/>
                      </a:pPr>
                      <a:r>
                        <a:rPr lang="en-US" sz="1400" b="1"/>
                        <a:t>全县（市、区）休闲农业</a:t>
                      </a:r>
                      <a:r>
                        <a:rPr lang="zh-CN" altLang="en-US" sz="1400" b="1">
                          <a:sym typeface="+mn-ea"/>
                        </a:rPr>
                        <a:t>营业</a:t>
                      </a:r>
                      <a:r>
                        <a:rPr lang="en-US" sz="1400" b="1"/>
                        <a:t>收入近三年平均增速*（%）</a:t>
                      </a:r>
                      <a:endParaRPr lang="en-US" sz="1400" b="1"/>
                    </a:p>
                  </a:txBody>
                  <a:tcPr marL="68580" marR="68580" marT="0" marB="0" anchor="ctr"/>
                </a:tc>
                <a:tc>
                  <a:txBody>
                    <a:bodyPr/>
                    <a:lstStyle/>
                    <a:p>
                      <a:pPr indent="0">
                        <a:buNone/>
                      </a:pPr>
                      <a:endParaRPr lang="en-US" altLang="en-US" sz="1400" b="1">
                        <a:solidFill>
                          <a:srgbClr val="FF0000"/>
                        </a:solidFill>
                      </a:endParaRPr>
                    </a:p>
                    <a:p>
                      <a:pPr indent="0">
                        <a:buNone/>
                      </a:pPr>
                      <a:r>
                        <a:rPr lang="en-US" altLang="en-US" sz="1400" b="1">
                          <a:solidFill>
                            <a:srgbClr val="FF0000"/>
                          </a:solidFill>
                        </a:rPr>
                        <a:t>各县农业农村部门和文旅部门</a:t>
                      </a:r>
                      <a:r>
                        <a:rPr lang="zh-CN" altLang="en-US" sz="1400" b="1">
                          <a:solidFill>
                            <a:srgbClr val="FF0000"/>
                          </a:solidFill>
                        </a:rPr>
                        <a:t>，</a:t>
                      </a:r>
                      <a:r>
                        <a:rPr lang="zh-CN" altLang="en-US" sz="1400" b="1">
                          <a:solidFill>
                            <a:srgbClr val="FF0000"/>
                          </a:solidFill>
                          <a:sym typeface="+mn-ea"/>
                        </a:rPr>
                        <a:t>负值要提供说明。</a:t>
                      </a:r>
                      <a:endParaRPr lang="zh-CN" altLang="en-US" sz="1400" b="1">
                        <a:solidFill>
                          <a:srgbClr val="FF0000"/>
                        </a:solidFill>
                        <a:sym typeface="+mn-ea"/>
                      </a:endParaRPr>
                    </a:p>
                    <a:p>
                      <a:pPr indent="0">
                        <a:buNone/>
                      </a:pPr>
                      <a:endParaRPr lang="en-US" altLang="en-US" sz="1400" b="1">
                        <a:solidFill>
                          <a:srgbClr val="FF0000"/>
                        </a:solidFill>
                      </a:endParaRPr>
                    </a:p>
                  </a:txBody>
                  <a:tcPr marL="68580" marR="68580" marT="0" marB="0"/>
                </a:tc>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1500"/>
    </mc:Choice>
    <mc:Fallback>
      <p:transition spd="slow"/>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矩形 29"/>
          <p:cNvSpPr/>
          <p:nvPr/>
        </p:nvSpPr>
        <p:spPr>
          <a:xfrm>
            <a:off x="0" y="15401"/>
            <a:ext cx="9144001" cy="514536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 name="TextBox 17"/>
          <p:cNvSpPr txBox="1"/>
          <p:nvPr/>
        </p:nvSpPr>
        <p:spPr>
          <a:xfrm>
            <a:off x="583481" y="1254910"/>
            <a:ext cx="7410578" cy="922020"/>
          </a:xfrm>
          <a:prstGeom prst="rect">
            <a:avLst/>
          </a:prstGeom>
          <a:noFill/>
          <a:ln>
            <a:noFill/>
          </a:ln>
        </p:spPr>
        <p:txBody>
          <a:bodyPr wrap="square" rtlCol="0">
            <a:spAutoFit/>
          </a:bodyPr>
          <a:lstStyle/>
          <a:p>
            <a:pPr>
              <a:lnSpc>
                <a:spcPct val="150000"/>
              </a:lnSpc>
            </a:pPr>
            <a:r>
              <a:rPr lang="zh-CN" altLang="zh-CN" sz="1800" b="1" dirty="0">
                <a:solidFill>
                  <a:srgbClr val="FF0000"/>
                </a:solidFill>
                <a:latin typeface="微软雅黑" panose="020B0503020204020204" pitchFamily="34" charset="-122"/>
                <a:ea typeface="微软雅黑" panose="020B0503020204020204" pitchFamily="34" charset="-122"/>
              </a:rPr>
              <a:t>全县（市、区）休闲农业</a:t>
            </a:r>
            <a:r>
              <a:rPr lang="zh-CN" altLang="zh-CN" sz="1800" b="1" dirty="0">
                <a:solidFill>
                  <a:srgbClr val="FF0000"/>
                </a:solidFill>
                <a:latin typeface="微软雅黑" panose="020B0503020204020204" pitchFamily="34" charset="-122"/>
                <a:ea typeface="微软雅黑" panose="020B0503020204020204" pitchFamily="34" charset="-122"/>
                <a:sym typeface="+mn-ea"/>
              </a:rPr>
              <a:t>营业</a:t>
            </a:r>
            <a:r>
              <a:rPr lang="zh-CN" altLang="zh-CN" sz="1800" b="1" dirty="0">
                <a:solidFill>
                  <a:srgbClr val="FF0000"/>
                </a:solidFill>
                <a:latin typeface="微软雅黑" panose="020B0503020204020204" pitchFamily="34" charset="-122"/>
                <a:ea typeface="微软雅黑" panose="020B0503020204020204" pitchFamily="34" charset="-122"/>
              </a:rPr>
              <a:t>收入三年平均增速（</a:t>
            </a:r>
            <a:r>
              <a:rPr lang="en-US" altLang="zh-CN" sz="1800" b="1" dirty="0">
                <a:solidFill>
                  <a:srgbClr val="FF0000"/>
                </a:solidFill>
                <a:latin typeface="微软雅黑" panose="020B0503020204020204" pitchFamily="34" charset="-122"/>
                <a:ea typeface="微软雅黑" panose="020B0503020204020204" pitchFamily="34" charset="-122"/>
              </a:rPr>
              <a:t>%</a:t>
            </a:r>
            <a:r>
              <a:rPr lang="zh-CN" altLang="zh-CN" sz="1800" b="1" dirty="0">
                <a:solidFill>
                  <a:srgbClr val="FF0000"/>
                </a:solidFill>
                <a:latin typeface="微软雅黑" panose="020B0503020204020204" pitchFamily="34" charset="-122"/>
                <a:ea typeface="微软雅黑" panose="020B0503020204020204" pitchFamily="34" charset="-122"/>
              </a:rPr>
              <a:t>）</a:t>
            </a:r>
            <a:endParaRPr lang="en-US" altLang="zh-CN" sz="1800" b="1" dirty="0">
              <a:solidFill>
                <a:srgbClr val="FF0000"/>
              </a:solidFill>
              <a:latin typeface="微软雅黑" panose="020B0503020204020204" pitchFamily="34" charset="-122"/>
              <a:ea typeface="微软雅黑" panose="020B0503020204020204" pitchFamily="34" charset="-122"/>
            </a:endParaRPr>
          </a:p>
          <a:p>
            <a:pPr>
              <a:lnSpc>
                <a:spcPct val="150000"/>
              </a:lnSpc>
            </a:pPr>
            <a:r>
              <a:rPr lang="zh-CN" altLang="zh-CN" sz="1800" b="1" dirty="0">
                <a:solidFill>
                  <a:srgbClr val="FF0000"/>
                </a:solidFill>
                <a:latin typeface="微软雅黑" panose="020B0503020204020204" pitchFamily="34" charset="-122"/>
                <a:ea typeface="微软雅黑" panose="020B0503020204020204" pitchFamily="34" charset="-122"/>
              </a:rPr>
              <a:t>全县（市、区）接待人次近三年平均增速（</a:t>
            </a:r>
            <a:r>
              <a:rPr lang="en-US" altLang="zh-CN" sz="1800" b="1" dirty="0">
                <a:solidFill>
                  <a:srgbClr val="FF0000"/>
                </a:solidFill>
                <a:latin typeface="微软雅黑" panose="020B0503020204020204" pitchFamily="34" charset="-122"/>
                <a:ea typeface="微软雅黑" panose="020B0503020204020204" pitchFamily="34" charset="-122"/>
              </a:rPr>
              <a:t>%</a:t>
            </a:r>
            <a:r>
              <a:rPr lang="zh-CN" altLang="zh-CN" sz="1800" b="1" dirty="0">
                <a:solidFill>
                  <a:srgbClr val="FF0000"/>
                </a:solidFill>
                <a:latin typeface="微软雅黑" panose="020B0503020204020204" pitchFamily="34" charset="-122"/>
                <a:ea typeface="微软雅黑" panose="020B0503020204020204" pitchFamily="34" charset="-122"/>
              </a:rPr>
              <a:t>） </a:t>
            </a:r>
            <a:r>
              <a:rPr lang="zh-CN" altLang="zh-CN" sz="1800" dirty="0">
                <a:latin typeface="微软雅黑" panose="020B0503020204020204" pitchFamily="34" charset="-122"/>
                <a:ea typeface="微软雅黑" panose="020B0503020204020204" pitchFamily="34" charset="-122"/>
              </a:rPr>
              <a:t> </a:t>
            </a:r>
            <a:endParaRPr lang="en-US" altLang="zh-CN" sz="1800" dirty="0">
              <a:latin typeface="微软雅黑" panose="020B0503020204020204" pitchFamily="34" charset="-122"/>
              <a:ea typeface="微软雅黑" panose="020B0503020204020204" pitchFamily="34" charset="-122"/>
            </a:endParaRPr>
          </a:p>
        </p:txBody>
      </p:sp>
      <p:grpSp>
        <p:nvGrpSpPr>
          <p:cNvPr id="14" name="组合 13"/>
          <p:cNvGrpSpPr/>
          <p:nvPr/>
        </p:nvGrpSpPr>
        <p:grpSpPr>
          <a:xfrm>
            <a:off x="0" y="-930"/>
            <a:ext cx="9144001" cy="911624"/>
            <a:chOff x="0" y="0"/>
            <a:chExt cx="12190413" cy="408214"/>
          </a:xfrm>
        </p:grpSpPr>
        <p:sp>
          <p:nvSpPr>
            <p:cNvPr id="15" name="矩形 14"/>
            <p:cNvSpPr/>
            <p:nvPr/>
          </p:nvSpPr>
          <p:spPr>
            <a:xfrm>
              <a:off x="0" y="0"/>
              <a:ext cx="12190413" cy="408214"/>
            </a:xfrm>
            <a:prstGeom prst="rect">
              <a:avLst/>
            </a:prstGeom>
            <a:solidFill>
              <a:srgbClr val="007C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16" name="TextBox 46"/>
            <p:cNvSpPr txBox="1"/>
            <p:nvPr/>
          </p:nvSpPr>
          <p:spPr>
            <a:xfrm>
              <a:off x="329837" y="36198"/>
              <a:ext cx="5548449" cy="260190"/>
            </a:xfrm>
            <a:prstGeom prst="rect">
              <a:avLst/>
            </a:prstGeom>
            <a:noFill/>
            <a:ln>
              <a:noFill/>
            </a:ln>
          </p:spPr>
          <p:txBody>
            <a:bodyPr wrap="square" rtlCol="0">
              <a:spAutoFit/>
            </a:bodyPr>
            <a:lstStyle/>
            <a:p>
              <a:pPr algn="ctr">
                <a:lnSpc>
                  <a:spcPct val="150000"/>
                </a:lnSpc>
              </a:pPr>
              <a:r>
                <a:rPr lang="zh-CN" altLang="en-US" sz="2400" dirty="0">
                  <a:solidFill>
                    <a:schemeClr val="bg1"/>
                  </a:solidFill>
                  <a:latin typeface="微软雅黑" panose="020B0503020204020204" pitchFamily="34" charset="-122"/>
                  <a:ea typeface="微软雅黑" panose="020B0503020204020204" pitchFamily="34" charset="-122"/>
                </a:rPr>
                <a:t>“</a:t>
              </a:r>
              <a:r>
                <a:rPr lang="zh-CN" altLang="zh-CN" sz="2400" dirty="0">
                  <a:solidFill>
                    <a:schemeClr val="bg1"/>
                  </a:solidFill>
                  <a:latin typeface="微软雅黑" panose="020B0503020204020204" pitchFamily="34" charset="-122"/>
                  <a:ea typeface="微软雅黑" panose="020B0503020204020204" pitchFamily="34" charset="-122"/>
                </a:rPr>
                <a:t>近三年平均增速</a:t>
              </a:r>
              <a:r>
                <a:rPr lang="zh-CN" altLang="en-US" sz="2400" dirty="0">
                  <a:solidFill>
                    <a:schemeClr val="bg1"/>
                  </a:solidFill>
                  <a:latin typeface="微软雅黑" panose="020B0503020204020204" pitchFamily="34" charset="-122"/>
                  <a:ea typeface="微软雅黑" panose="020B0503020204020204" pitchFamily="34" charset="-122"/>
                </a:rPr>
                <a:t>”类指标</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17" name="等腰三角形 16"/>
            <p:cNvSpPr/>
            <p:nvPr/>
          </p:nvSpPr>
          <p:spPr>
            <a:xfrm rot="5400000">
              <a:off x="388480" y="64424"/>
              <a:ext cx="106565" cy="257408"/>
            </a:xfrm>
            <a:prstGeom prst="triangle">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grpSp>
      <mc:AlternateContent xmlns:mc="http://schemas.openxmlformats.org/markup-compatibility/2006">
        <mc:Choice xmlns:a14="http://schemas.microsoft.com/office/drawing/2010/main" Requires="a14">
          <p:sp>
            <p:nvSpPr>
              <p:cNvPr id="23" name="TextBox 22"/>
              <p:cNvSpPr txBox="1"/>
              <p:nvPr/>
            </p:nvSpPr>
            <p:spPr>
              <a:xfrm>
                <a:off x="427355" y="2262505"/>
                <a:ext cx="8040370" cy="2683510"/>
              </a:xfrm>
              <a:prstGeom prst="rect">
                <a:avLst/>
              </a:prstGeom>
              <a:noFill/>
              <a:ln>
                <a:noFill/>
              </a:ln>
            </p:spPr>
            <p:txBody>
              <a:bodyPr wrap="square" rtlCol="0">
                <a:spAutoFit/>
              </a:bodyPr>
              <a:lstStyle/>
              <a:p>
                <a:pPr algn="just">
                  <a:lnSpc>
                    <a:spcPct val="150000"/>
                  </a:lnSpc>
                </a:pPr>
                <a:r>
                  <a:rPr lang="zh-CN" altLang="en-US" sz="1600" b="1" dirty="0">
                    <a:latin typeface="微软雅黑" panose="020B0503020204020204" pitchFamily="34" charset="-122"/>
                    <a:ea typeface="微软雅黑" panose="020B0503020204020204" pitchFamily="34" charset="-122"/>
                  </a:rPr>
                  <a:t>“</a:t>
                </a:r>
                <a:r>
                  <a:rPr lang="zh-CN" altLang="zh-CN" sz="1600" b="1" dirty="0">
                    <a:solidFill>
                      <a:srgbClr val="FF0000"/>
                    </a:solidFill>
                    <a:latin typeface="微软雅黑" panose="020B0503020204020204" pitchFamily="34" charset="-122"/>
                    <a:ea typeface="微软雅黑" panose="020B0503020204020204" pitchFamily="34" charset="-122"/>
                  </a:rPr>
                  <a:t>近三年平均增速”指以</a:t>
                </a:r>
                <a:r>
                  <a:rPr lang="en-US" altLang="zh-CN" sz="1600" b="1" dirty="0">
                    <a:solidFill>
                      <a:srgbClr val="FF0000"/>
                    </a:solidFill>
                    <a:latin typeface="微软雅黑" panose="020B0503020204020204" pitchFamily="34" charset="-122"/>
                    <a:ea typeface="微软雅黑" panose="020B0503020204020204" pitchFamily="34" charset="-122"/>
                  </a:rPr>
                  <a:t>2020</a:t>
                </a:r>
                <a:r>
                  <a:rPr lang="zh-CN" altLang="zh-CN" sz="1600" b="1" dirty="0">
                    <a:solidFill>
                      <a:srgbClr val="FF0000"/>
                    </a:solidFill>
                    <a:latin typeface="微软雅黑" panose="020B0503020204020204" pitchFamily="34" charset="-122"/>
                    <a:ea typeface="微软雅黑" panose="020B0503020204020204" pitchFamily="34" charset="-122"/>
                  </a:rPr>
                  <a:t>年为基期，</a:t>
                </a:r>
                <a:r>
                  <a:rPr lang="en-US" altLang="zh-CN" sz="1600" b="1" dirty="0">
                    <a:solidFill>
                      <a:srgbClr val="FF0000"/>
                    </a:solidFill>
                    <a:latin typeface="微软雅黑" panose="020B0503020204020204" pitchFamily="34" charset="-122"/>
                    <a:ea typeface="微软雅黑" panose="020B0503020204020204" pitchFamily="34" charset="-122"/>
                  </a:rPr>
                  <a:t>2021—2023</a:t>
                </a:r>
                <a:r>
                  <a:rPr lang="zh-CN" altLang="zh-CN" sz="1600" b="1" dirty="0">
                    <a:solidFill>
                      <a:srgbClr val="FF0000"/>
                    </a:solidFill>
                    <a:latin typeface="微软雅黑" panose="020B0503020204020204" pitchFamily="34" charset="-122"/>
                    <a:ea typeface="微软雅黑" panose="020B0503020204020204" pitchFamily="34" charset="-122"/>
                  </a:rPr>
                  <a:t>年的年均增长率</a:t>
                </a:r>
                <a14:m>
                  <m:oMath xmlns:m="http://schemas.openxmlformats.org/officeDocument/2006/math">
                    <m:r>
                      <a:rPr lang="en-US" altLang="zh-CN" sz="1600" b="1">
                        <a:latin typeface="Cambria Math" panose="02040503050406030204" pitchFamily="18" charset="0"/>
                      </a:rPr>
                      <m:t>𝛂</m:t>
                    </m:r>
                  </m:oMath>
                </a14:m>
                <a:r>
                  <a:rPr lang="zh-CN" altLang="zh-CN" sz="1600" dirty="0">
                    <a:latin typeface="微软雅黑" panose="020B0503020204020204" pitchFamily="34" charset="-122"/>
                    <a:ea typeface="微软雅黑" panose="020B0503020204020204" pitchFamily="34" charset="-122"/>
                  </a:rPr>
                  <a:t>，基期</a:t>
                </a:r>
                <a:r>
                  <a:rPr lang="en-US" altLang="zh-CN" sz="1600" dirty="0">
                    <a:latin typeface="微软雅黑" panose="020B0503020204020204" pitchFamily="34" charset="-122"/>
                    <a:ea typeface="微软雅黑" panose="020B0503020204020204" pitchFamily="34" charset="-122"/>
                  </a:rPr>
                  <a:t>2020</a:t>
                </a:r>
                <a:r>
                  <a:rPr lang="zh-CN" altLang="zh-CN" sz="1600" dirty="0">
                    <a:latin typeface="微软雅黑" panose="020B0503020204020204" pitchFamily="34" charset="-122"/>
                    <a:ea typeface="微软雅黑" panose="020B0503020204020204" pitchFamily="34" charset="-122"/>
                  </a:rPr>
                  <a:t>年的数据为</a:t>
                </a:r>
                <a14:m>
                  <m:oMath xmlns:m="http://schemas.openxmlformats.org/officeDocument/2006/math">
                    <m:sSub>
                      <m:sSubPr>
                        <m:ctrlPr>
                          <a:rPr lang="zh-CN" altLang="zh-CN" sz="1600" i="1">
                            <a:latin typeface="Cambria Math" panose="02040503050406030204" pitchFamily="18" charset="0"/>
                          </a:rPr>
                        </m:ctrlPr>
                      </m:sSubPr>
                      <m:e>
                        <m:r>
                          <a:rPr lang="en-US" altLang="zh-CN" sz="1600">
                            <a:latin typeface="Cambria Math" panose="02040503050406030204" pitchFamily="18" charset="0"/>
                          </a:rPr>
                          <m:t>𝑥</m:t>
                        </m:r>
                      </m:e>
                      <m:sub>
                        <m:r>
                          <a:rPr lang="en-US" altLang="zh-CN" sz="1600">
                            <a:latin typeface="Cambria Math" panose="02040503050406030204" pitchFamily="18" charset="0"/>
                          </a:rPr>
                          <m:t>2020</m:t>
                        </m:r>
                      </m:sub>
                    </m:sSub>
                    <m:r>
                      <a:rPr lang="en-US" altLang="zh-CN" sz="1600">
                        <a:latin typeface="Cambria Math" panose="02040503050406030204" pitchFamily="18" charset="0"/>
                      </a:rPr>
                      <m:t> </m:t>
                    </m:r>
                  </m:oMath>
                </a14:m>
                <a:r>
                  <a:rPr lang="zh-CN" altLang="en-US" sz="1600" dirty="0">
                    <a:latin typeface="微软雅黑" panose="020B0503020204020204" pitchFamily="34" charset="-122"/>
                    <a:ea typeface="微软雅黑" panose="020B0503020204020204" pitchFamily="34" charset="-122"/>
                  </a:rPr>
                  <a:t>；</a:t>
                </a:r>
                <a:r>
                  <a:rPr lang="en-US" altLang="zh-CN" sz="1600" dirty="0">
                    <a:latin typeface="微软雅黑" panose="020B0503020204020204" pitchFamily="34" charset="-122"/>
                    <a:ea typeface="微软雅黑" panose="020B0503020204020204" pitchFamily="34" charset="-122"/>
                  </a:rPr>
                  <a:t>2023</a:t>
                </a:r>
                <a:r>
                  <a:rPr lang="zh-CN" altLang="zh-CN" sz="1600" dirty="0">
                    <a:latin typeface="微软雅黑" panose="020B0503020204020204" pitchFamily="34" charset="-122"/>
                    <a:ea typeface="微软雅黑" panose="020B0503020204020204" pitchFamily="34" charset="-122"/>
                  </a:rPr>
                  <a:t>年的数据为</a:t>
                </a:r>
                <a14:m>
                  <m:oMath xmlns:m="http://schemas.openxmlformats.org/officeDocument/2006/math">
                    <m:sSub>
                      <m:sSubPr>
                        <m:ctrlPr>
                          <a:rPr lang="zh-CN" altLang="zh-CN" sz="1600" i="1">
                            <a:latin typeface="Cambria Math" panose="02040503050406030204" pitchFamily="18" charset="0"/>
                          </a:rPr>
                        </m:ctrlPr>
                      </m:sSubPr>
                      <m:e>
                        <m:r>
                          <a:rPr lang="en-US" altLang="zh-CN" sz="1600">
                            <a:latin typeface="Cambria Math" panose="02040503050406030204" pitchFamily="18" charset="0"/>
                          </a:rPr>
                          <m:t>𝑥</m:t>
                        </m:r>
                      </m:e>
                      <m:sub>
                        <m:r>
                          <a:rPr lang="en-US" altLang="zh-CN" sz="1600">
                            <a:latin typeface="Cambria Math" panose="02040503050406030204" pitchFamily="18" charset="0"/>
                          </a:rPr>
                          <m:t>2023</m:t>
                        </m:r>
                      </m:sub>
                    </m:sSub>
                  </m:oMath>
                </a14:m>
                <a:r>
                  <a:rPr lang="zh-CN" altLang="zh-CN" sz="1600" dirty="0">
                    <a:latin typeface="微软雅黑" panose="020B0503020204020204" pitchFamily="34" charset="-122"/>
                    <a:ea typeface="微软雅黑" panose="020B0503020204020204" pitchFamily="34" charset="-122"/>
                  </a:rPr>
                  <a:t>，计算公式：</a:t>
                </a:r>
                <a14:m>
                  <m:oMath xmlns:m="http://schemas.openxmlformats.org/officeDocument/2006/math">
                    <m:r>
                      <a:rPr lang="en-US" altLang="zh-CN" sz="1600">
                        <a:latin typeface="Cambria Math" panose="02040503050406030204" pitchFamily="18" charset="0"/>
                      </a:rPr>
                      <m:t>𝛼</m:t>
                    </m:r>
                    <m:r>
                      <a:rPr lang="en-US" altLang="zh-CN" sz="1600" i="1">
                        <a:latin typeface="Cambria Math" panose="02040503050406030204" pitchFamily="18" charset="0"/>
                      </a:rPr>
                      <m:t>=(</m:t>
                    </m:r>
                    <m:rad>
                      <m:radPr>
                        <m:ctrlPr>
                          <a:rPr lang="zh-CN" altLang="zh-CN" sz="1600" i="1">
                            <a:latin typeface="Cambria Math" panose="02040503050406030204" pitchFamily="18" charset="0"/>
                          </a:rPr>
                        </m:ctrlPr>
                      </m:radPr>
                      <m:deg>
                        <m:r>
                          <a:rPr lang="en-US" altLang="zh-CN" sz="1600" i="1">
                            <a:latin typeface="Cambria Math" panose="02040503050406030204" pitchFamily="18" charset="0"/>
                          </a:rPr>
                          <m:t>3</m:t>
                        </m:r>
                      </m:deg>
                      <m:e>
                        <m:f>
                          <m:fPr>
                            <m:type m:val="skw"/>
                            <m:ctrlPr>
                              <a:rPr lang="zh-CN" altLang="zh-CN" sz="1600" i="1">
                                <a:latin typeface="Cambria Math" panose="02040503050406030204" pitchFamily="18" charset="0"/>
                              </a:rPr>
                            </m:ctrlPr>
                          </m:fPr>
                          <m:num>
                            <m:sSub>
                              <m:sSubPr>
                                <m:ctrlPr>
                                  <a:rPr lang="zh-CN" altLang="zh-CN" sz="1600" i="1">
                                    <a:latin typeface="Cambria Math" panose="02040503050406030204" pitchFamily="18" charset="0"/>
                                  </a:rPr>
                                </m:ctrlPr>
                              </m:sSubPr>
                              <m:e>
                                <m:r>
                                  <a:rPr lang="en-US" altLang="zh-CN" sz="1600" i="1">
                                    <a:latin typeface="Cambria Math" panose="02040503050406030204" pitchFamily="18" charset="0"/>
                                  </a:rPr>
                                  <m:t>𝑥</m:t>
                                </m:r>
                              </m:e>
                              <m:sub>
                                <m:r>
                                  <a:rPr lang="en-US" altLang="zh-CN" sz="1600" i="1">
                                    <a:latin typeface="Cambria Math" panose="02040503050406030204" pitchFamily="18" charset="0"/>
                                  </a:rPr>
                                  <m:t>2023</m:t>
                                </m:r>
                              </m:sub>
                            </m:sSub>
                          </m:num>
                          <m:den>
                            <m:sSub>
                              <m:sSubPr>
                                <m:ctrlPr>
                                  <a:rPr lang="zh-CN" altLang="zh-CN" sz="1600" i="1">
                                    <a:latin typeface="Cambria Math" panose="02040503050406030204" pitchFamily="18" charset="0"/>
                                  </a:rPr>
                                </m:ctrlPr>
                              </m:sSubPr>
                              <m:e>
                                <m:r>
                                  <a:rPr lang="en-US" altLang="zh-CN" sz="1600" i="1">
                                    <a:latin typeface="Cambria Math" panose="02040503050406030204" pitchFamily="18" charset="0"/>
                                  </a:rPr>
                                  <m:t>𝑥</m:t>
                                </m:r>
                              </m:e>
                              <m:sub>
                                <m:r>
                                  <a:rPr lang="en-US" altLang="zh-CN" sz="1600" i="1">
                                    <a:latin typeface="Cambria Math" panose="02040503050406030204" pitchFamily="18" charset="0"/>
                                  </a:rPr>
                                  <m:t>2020</m:t>
                                </m:r>
                              </m:sub>
                            </m:sSub>
                          </m:den>
                        </m:f>
                      </m:e>
                    </m:rad>
                  </m:oMath>
                </a14:m>
                <a:r>
                  <a:rPr lang="zh-CN" altLang="zh-CN" sz="1600" dirty="0">
                    <a:latin typeface="微软雅黑" panose="020B0503020204020204" pitchFamily="34" charset="-122"/>
                    <a:ea typeface="微软雅黑" panose="020B0503020204020204" pitchFamily="34" charset="-122"/>
                  </a:rPr>
                  <a:t>－</a:t>
                </a:r>
                <a:r>
                  <a:rPr lang="en-US" altLang="zh-CN" sz="1600" dirty="0">
                    <a:latin typeface="微软雅黑" panose="020B0503020204020204" pitchFamily="34" charset="-122"/>
                    <a:ea typeface="微软雅黑" panose="020B0503020204020204" pitchFamily="34" charset="-122"/>
                  </a:rPr>
                  <a:t>1)×100%</a:t>
                </a:r>
                <a:r>
                  <a:rPr lang="zh-CN" altLang="zh-CN" sz="1600" dirty="0">
                    <a:latin typeface="微软雅黑" panose="020B0503020204020204" pitchFamily="34" charset="-122"/>
                    <a:ea typeface="微软雅黑" panose="020B0503020204020204" pitchFamily="34" charset="-122"/>
                  </a:rPr>
                  <a:t> </a:t>
                </a:r>
                <a:endParaRPr lang="en-US" altLang="zh-CN" sz="1600" dirty="0">
                  <a:latin typeface="微软雅黑" panose="020B0503020204020204" pitchFamily="34" charset="-122"/>
                  <a:ea typeface="微软雅黑" panose="020B0503020204020204" pitchFamily="34" charset="-122"/>
                </a:endParaRPr>
              </a:p>
              <a:p>
                <a:pPr algn="just">
                  <a:lnSpc>
                    <a:spcPct val="150000"/>
                  </a:lnSpc>
                </a:pPr>
                <a:r>
                  <a:rPr lang="zh-CN" altLang="zh-CN" sz="1600" dirty="0">
                    <a:latin typeface="微软雅黑" panose="020B0503020204020204" pitchFamily="34" charset="-122"/>
                    <a:ea typeface="微软雅黑" panose="020B0503020204020204" pitchFamily="34" charset="-122"/>
                  </a:rPr>
                  <a:t>例如：休闲农业营业收入三年平均增速</a:t>
                </a:r>
                <a:r>
                  <a:rPr lang="en-US" altLang="zh-CN" sz="1600" dirty="0">
                    <a:latin typeface="微软雅黑" panose="020B0503020204020204" pitchFamily="34" charset="-122"/>
                    <a:ea typeface="微软雅黑" panose="020B0503020204020204" pitchFamily="34" charset="-122"/>
                  </a:rPr>
                  <a:t>=</a:t>
                </a:r>
                <a:r>
                  <a:rPr lang="zh-CN" altLang="zh-CN" sz="1600" dirty="0">
                    <a:latin typeface="微软雅黑" panose="020B0503020204020204" pitchFamily="34" charset="-122"/>
                    <a:ea typeface="微软雅黑" panose="020B0503020204020204" pitchFamily="34" charset="-122"/>
                  </a:rPr>
                  <a:t>（（</a:t>
                </a:r>
                <a:r>
                  <a:rPr lang="en-US" altLang="zh-CN" sz="1600" dirty="0">
                    <a:latin typeface="微软雅黑" panose="020B0503020204020204" pitchFamily="34" charset="-122"/>
                    <a:ea typeface="微软雅黑" panose="020B0503020204020204" pitchFamily="34" charset="-122"/>
                  </a:rPr>
                  <a:t>2023</a:t>
                </a:r>
                <a:r>
                  <a:rPr lang="zh-CN" altLang="zh-CN" sz="1600" dirty="0">
                    <a:latin typeface="微软雅黑" panose="020B0503020204020204" pitchFamily="34" charset="-122"/>
                    <a:ea typeface="微软雅黑" panose="020B0503020204020204" pitchFamily="34" charset="-122"/>
                  </a:rPr>
                  <a:t>年营业收入总额</a:t>
                </a:r>
                <a:r>
                  <a:rPr lang="en-US" altLang="zh-CN" sz="1600" dirty="0">
                    <a:latin typeface="微软雅黑" panose="020B0503020204020204" pitchFamily="34" charset="-122"/>
                    <a:ea typeface="微软雅黑" panose="020B0503020204020204" pitchFamily="34" charset="-122"/>
                  </a:rPr>
                  <a:t>/2020</a:t>
                </a:r>
                <a:r>
                  <a:rPr lang="zh-CN" altLang="zh-CN" sz="1600" dirty="0">
                    <a:latin typeface="微软雅黑" panose="020B0503020204020204" pitchFamily="34" charset="-122"/>
                    <a:ea typeface="微软雅黑" panose="020B0503020204020204" pitchFamily="34" charset="-122"/>
                  </a:rPr>
                  <a:t>年</a:t>
                </a:r>
                <a:r>
                  <a:rPr lang="zh-CN" altLang="zh-CN" sz="1600" dirty="0">
                    <a:latin typeface="微软雅黑" panose="020B0503020204020204" pitchFamily="34" charset="-122"/>
                    <a:ea typeface="微软雅黑" panose="020B0503020204020204" pitchFamily="34" charset="-122"/>
                  </a:rPr>
                  <a:t>营业收入总额）开三次方－</a:t>
                </a:r>
                <a:r>
                  <a:rPr lang="en-US" altLang="zh-CN" sz="1600" dirty="0">
                    <a:latin typeface="微软雅黑" panose="020B0503020204020204" pitchFamily="34" charset="-122"/>
                    <a:ea typeface="微软雅黑" panose="020B0503020204020204" pitchFamily="34" charset="-122"/>
                  </a:rPr>
                  <a:t>1</a:t>
                </a:r>
                <a:r>
                  <a:rPr lang="zh-CN" altLang="zh-CN" sz="1600" dirty="0">
                    <a:latin typeface="微软雅黑" panose="020B0503020204020204" pitchFamily="34" charset="-122"/>
                    <a:ea typeface="微软雅黑" panose="020B0503020204020204" pitchFamily="34" charset="-122"/>
                  </a:rPr>
                  <a:t>）×</a:t>
                </a:r>
                <a:r>
                  <a:rPr lang="en-US" altLang="zh-CN" sz="1600" dirty="0">
                    <a:latin typeface="微软雅黑" panose="020B0503020204020204" pitchFamily="34" charset="-122"/>
                    <a:ea typeface="微软雅黑" panose="020B0503020204020204" pitchFamily="34" charset="-122"/>
                  </a:rPr>
                  <a:t>100%</a:t>
                </a:r>
                <a:endParaRPr lang="en-US" altLang="zh-CN" sz="1600" dirty="0">
                  <a:latin typeface="微软雅黑" panose="020B0503020204020204" pitchFamily="34" charset="-122"/>
                  <a:ea typeface="微软雅黑" panose="020B0503020204020204" pitchFamily="34" charset="-122"/>
                </a:endParaRPr>
              </a:p>
              <a:p>
                <a:pPr algn="just">
                  <a:lnSpc>
                    <a:spcPct val="150000"/>
                  </a:lnSpc>
                </a:pPr>
                <a:r>
                  <a:rPr lang="zh-CN" altLang="zh-CN" sz="1600" dirty="0">
                    <a:latin typeface="微软雅黑" panose="020B0503020204020204" pitchFamily="34" charset="-122"/>
                    <a:ea typeface="微软雅黑" panose="020B0503020204020204" pitchFamily="34" charset="-122"/>
                  </a:rPr>
                  <a:t>如</a:t>
                </a:r>
                <a:r>
                  <a:rPr lang="zh-CN" altLang="zh-CN" sz="1600" dirty="0">
                    <a:solidFill>
                      <a:srgbClr val="FF0000"/>
                    </a:solidFill>
                    <a:latin typeface="微软雅黑" panose="020B0503020204020204" pitchFamily="34" charset="-122"/>
                    <a:ea typeface="微软雅黑" panose="020B0503020204020204" pitchFamily="34" charset="-122"/>
                  </a:rPr>
                  <a:t>用excel表格计算</a:t>
                </a:r>
                <a:r>
                  <a:rPr lang="zh-CN" altLang="zh-CN" sz="1600" dirty="0">
                    <a:latin typeface="微软雅黑" panose="020B0503020204020204" pitchFamily="34" charset="-122"/>
                    <a:ea typeface="微软雅黑" panose="020B0503020204020204" pitchFamily="34" charset="-122"/>
                  </a:rPr>
                  <a:t>：A1=202</a:t>
                </a:r>
                <a:r>
                  <a:rPr lang="en-US" altLang="zh-CN" sz="1600" dirty="0">
                    <a:latin typeface="微软雅黑" panose="020B0503020204020204" pitchFamily="34" charset="-122"/>
                    <a:ea typeface="微软雅黑" panose="020B0503020204020204" pitchFamily="34" charset="-122"/>
                  </a:rPr>
                  <a:t>3</a:t>
                </a:r>
                <a:r>
                  <a:rPr lang="zh-CN" altLang="zh-CN" sz="1600" dirty="0">
                    <a:latin typeface="微软雅黑" panose="020B0503020204020204" pitchFamily="34" charset="-122"/>
                    <a:ea typeface="微软雅黑" panose="020B0503020204020204" pitchFamily="34" charset="-122"/>
                  </a:rPr>
                  <a:t>年营业收入总额，A2=20</a:t>
                </a:r>
                <a:r>
                  <a:rPr lang="en-US" altLang="zh-CN" sz="1600" dirty="0">
                    <a:latin typeface="微软雅黑" panose="020B0503020204020204" pitchFamily="34" charset="-122"/>
                    <a:ea typeface="微软雅黑" panose="020B0503020204020204" pitchFamily="34" charset="-122"/>
                  </a:rPr>
                  <a:t>20</a:t>
                </a:r>
                <a:r>
                  <a:rPr lang="zh-CN" altLang="zh-CN" sz="1600" dirty="0">
                    <a:latin typeface="微软雅黑" panose="020B0503020204020204" pitchFamily="34" charset="-122"/>
                    <a:ea typeface="微软雅黑" panose="020B0503020204020204" pitchFamily="34" charset="-122"/>
                  </a:rPr>
                  <a:t>年营业收入总额，</a:t>
                </a:r>
                <a:endParaRPr lang="zh-CN" altLang="zh-CN" sz="1600" dirty="0">
                  <a:latin typeface="微软雅黑" panose="020B0503020204020204" pitchFamily="34" charset="-122"/>
                  <a:ea typeface="微软雅黑" panose="020B0503020204020204" pitchFamily="34" charset="-122"/>
                </a:endParaRPr>
              </a:p>
              <a:p>
                <a:pPr algn="just">
                  <a:lnSpc>
                    <a:spcPct val="150000"/>
                  </a:lnSpc>
                </a:pPr>
                <a:r>
                  <a:rPr lang="zh-CN" altLang="zh-CN" sz="1600" dirty="0">
                    <a:solidFill>
                      <a:srgbClr val="FF0000"/>
                    </a:solidFill>
                    <a:latin typeface="微软雅黑" panose="020B0503020204020204" pitchFamily="34" charset="-122"/>
                    <a:ea typeface="微软雅黑" panose="020B0503020204020204" pitchFamily="34" charset="-122"/>
                  </a:rPr>
                  <a:t>计算公式为：=((A1/A2)^(1/3)-1)*100%。</a:t>
                </a:r>
                <a:endParaRPr lang="zh-CN" altLang="zh-CN" sz="1600" dirty="0">
                  <a:solidFill>
                    <a:srgbClr val="FF0000"/>
                  </a:solidFill>
                  <a:latin typeface="微软雅黑" panose="020B0503020204020204" pitchFamily="34" charset="-122"/>
                  <a:ea typeface="微软雅黑" panose="020B0503020204020204" pitchFamily="34" charset="-122"/>
                </a:endParaRPr>
              </a:p>
            </p:txBody>
          </p:sp>
        </mc:Choice>
        <mc:Fallback>
          <p:sp>
            <p:nvSpPr>
              <p:cNvPr id="23" name="TextBox 22"/>
              <p:cNvSpPr txBox="1">
                <a:spLocks noRot="1" noChangeAspect="1" noMove="1" noResize="1" noEditPoints="1" noAdjustHandles="1" noChangeArrowheads="1" noChangeShapeType="1" noTextEdit="1"/>
              </p:cNvSpPr>
              <p:nvPr/>
            </p:nvSpPr>
            <p:spPr>
              <a:xfrm>
                <a:off x="427355" y="2262505"/>
                <a:ext cx="8040370" cy="2683510"/>
              </a:xfrm>
              <a:prstGeom prst="rect">
                <a:avLst/>
              </a:prstGeom>
              <a:blipFill rotWithShape="1">
                <a:blip r:embed="rId1"/>
                <a:stretch>
                  <a:fillRect/>
                </a:stretch>
              </a:blipFill>
              <a:ln>
                <a:noFill/>
              </a:ln>
            </p:spPr>
            <p:txBody>
              <a:bodyPr/>
              <a:lstStyle/>
              <a:p>
                <a:r>
                  <a:rPr lang="zh-CN" altLang="en-US">
                    <a:noFill/>
                  </a:rPr>
                  <a:t> </a:t>
                </a:r>
              </a:p>
            </p:txBody>
          </p:sp>
        </mc:Fallback>
      </mc:AlternateContent>
    </p:spTree>
  </p:cSld>
  <p:clrMapOvr>
    <a:masterClrMapping/>
  </p:clrMapOvr>
  <mc:AlternateContent xmlns:mc="http://schemas.openxmlformats.org/markup-compatibility/2006">
    <mc:Choice xmlns:p14="http://schemas.microsoft.com/office/powerpoint/2010/main" Requires="p14">
      <p:transition spd="slow" p14:dur="1500"/>
    </mc:Choice>
    <mc:Fallback>
      <p:transition spd="slow"/>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38"/>
          <p:cNvSpPr txBox="1"/>
          <p:nvPr/>
        </p:nvSpPr>
        <p:spPr>
          <a:xfrm>
            <a:off x="526595" y="906496"/>
            <a:ext cx="8258947" cy="806450"/>
          </a:xfrm>
          <a:prstGeom prst="rect">
            <a:avLst/>
          </a:prstGeom>
          <a:noFill/>
          <a:ln>
            <a:noFill/>
          </a:ln>
        </p:spPr>
        <p:txBody>
          <a:bodyPr wrap="square" rtlCol="0">
            <a:spAutoFit/>
          </a:bodyPr>
          <a:lstStyle/>
          <a:p>
            <a:pPr algn="just">
              <a:lnSpc>
                <a:spcPct val="150000"/>
              </a:lnSpc>
            </a:pPr>
            <a:r>
              <a:rPr lang="zh-CN" sz="1600" b="1" dirty="0">
                <a:solidFill>
                  <a:srgbClr val="FF0000"/>
                </a:solidFill>
                <a:latin typeface="微软雅黑" panose="020B0503020204020204" pitchFamily="34" charset="-122"/>
                <a:ea typeface="微软雅黑" panose="020B0503020204020204" pitchFamily="34" charset="-122"/>
                <a:sym typeface="+mn-ea"/>
              </a:rPr>
              <a:t>四是示范带动类：</a:t>
            </a:r>
            <a:r>
              <a:rPr lang="en-US" sz="1600" b="1" dirty="0">
                <a:solidFill>
                  <a:srgbClr val="FF0000"/>
                </a:solidFill>
                <a:latin typeface="微软雅黑" panose="020B0503020204020204" pitchFamily="34" charset="-122"/>
                <a:ea typeface="微软雅黑" panose="020B0503020204020204" pitchFamily="34" charset="-122"/>
                <a:sym typeface="+mn-ea"/>
              </a:rPr>
              <a:t>7</a:t>
            </a:r>
            <a:r>
              <a:rPr lang="zh-CN" altLang="en-US" sz="1600" b="1" dirty="0">
                <a:solidFill>
                  <a:srgbClr val="FF0000"/>
                </a:solidFill>
                <a:latin typeface="微软雅黑" panose="020B0503020204020204" pitchFamily="34" charset="-122"/>
                <a:ea typeface="微软雅黑" panose="020B0503020204020204" pitchFamily="34" charset="-122"/>
                <a:sym typeface="+mn-ea"/>
              </a:rPr>
              <a:t>个指标</a:t>
            </a:r>
            <a:endParaRPr lang="zh-CN" sz="1500" dirty="0">
              <a:solidFill>
                <a:srgbClr val="FF0000"/>
              </a:solidFill>
              <a:latin typeface="微软雅黑" panose="020B0503020204020204" pitchFamily="34" charset="-122"/>
              <a:ea typeface="微软雅黑" panose="020B0503020204020204" pitchFamily="34" charset="-122"/>
              <a:sym typeface="+mn-ea"/>
            </a:endParaRPr>
          </a:p>
          <a:p>
            <a:pPr algn="just">
              <a:lnSpc>
                <a:spcPct val="150000"/>
              </a:lnSpc>
            </a:pPr>
            <a:endParaRPr lang="zh-CN" altLang="en-US" sz="1500" dirty="0">
              <a:latin typeface="微软雅黑" panose="020B0503020204020204" pitchFamily="34" charset="-122"/>
              <a:ea typeface="微软雅黑" panose="020B0503020204020204" pitchFamily="34" charset="-122"/>
            </a:endParaRPr>
          </a:p>
        </p:txBody>
      </p:sp>
      <p:sp>
        <p:nvSpPr>
          <p:cNvPr id="17" name="等腰三角形 16"/>
          <p:cNvSpPr/>
          <p:nvPr/>
        </p:nvSpPr>
        <p:spPr>
          <a:xfrm rot="5400000">
            <a:off x="223784" y="82734"/>
            <a:ext cx="160089" cy="138008"/>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2" name="组合 21"/>
          <p:cNvGrpSpPr/>
          <p:nvPr/>
        </p:nvGrpSpPr>
        <p:grpSpPr>
          <a:xfrm>
            <a:off x="2782" y="-5058"/>
            <a:ext cx="9144001" cy="911625"/>
            <a:chOff x="0" y="0"/>
            <a:chExt cx="12190413" cy="408214"/>
          </a:xfrm>
        </p:grpSpPr>
        <p:sp>
          <p:nvSpPr>
            <p:cNvPr id="23" name="矩形 22"/>
            <p:cNvSpPr/>
            <p:nvPr/>
          </p:nvSpPr>
          <p:spPr>
            <a:xfrm>
              <a:off x="0" y="0"/>
              <a:ext cx="12190413" cy="408214"/>
            </a:xfrm>
            <a:prstGeom prst="rect">
              <a:avLst/>
            </a:prstGeom>
            <a:solidFill>
              <a:srgbClr val="007C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latin typeface="微软雅黑" panose="020B0503020204020204" pitchFamily="34" charset="-122"/>
                <a:ea typeface="微软雅黑" panose="020B0503020204020204" pitchFamily="34" charset="-122"/>
              </a:endParaRPr>
            </a:p>
          </p:txBody>
        </p:sp>
        <p:sp>
          <p:nvSpPr>
            <p:cNvPr id="24" name="TextBox 46"/>
            <p:cNvSpPr txBox="1"/>
            <p:nvPr/>
          </p:nvSpPr>
          <p:spPr>
            <a:xfrm>
              <a:off x="329838" y="36198"/>
              <a:ext cx="3066500" cy="288894"/>
            </a:xfrm>
            <a:prstGeom prst="rect">
              <a:avLst/>
            </a:prstGeom>
            <a:noFill/>
            <a:ln>
              <a:noFill/>
            </a:ln>
          </p:spPr>
          <p:txBody>
            <a:bodyPr wrap="square" rtlCol="0">
              <a:spAutoFit/>
            </a:bodyPr>
            <a:lstStyle/>
            <a:p>
              <a:pPr algn="ctr">
                <a:lnSpc>
                  <a:spcPct val="150000"/>
                </a:lnSpc>
              </a:pPr>
              <a:r>
                <a:rPr lang="zh-CN" altLang="en-US" sz="2400" dirty="0">
                  <a:solidFill>
                    <a:schemeClr val="bg1"/>
                  </a:solidFill>
                  <a:latin typeface="微软雅黑" panose="020B0503020204020204" pitchFamily="34" charset="-122"/>
                  <a:ea typeface="微软雅黑" panose="020B0503020204020204" pitchFamily="34" charset="-122"/>
                </a:rPr>
                <a:t>三、指标含义</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25" name="等腰三角形 24"/>
            <p:cNvSpPr/>
            <p:nvPr/>
          </p:nvSpPr>
          <p:spPr>
            <a:xfrm rot="5400000">
              <a:off x="388480" y="64424"/>
              <a:ext cx="106565" cy="257408"/>
            </a:xfrm>
            <a:prstGeom prst="triangle">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latin typeface="微软雅黑" panose="020B0503020204020204" pitchFamily="34" charset="-122"/>
                <a:ea typeface="微软雅黑" panose="020B0503020204020204" pitchFamily="34" charset="-122"/>
              </a:endParaRPr>
            </a:p>
          </p:txBody>
        </p:sp>
      </p:grpSp>
      <p:graphicFrame>
        <p:nvGraphicFramePr>
          <p:cNvPr id="3" name="表格 2"/>
          <p:cNvGraphicFramePr/>
          <p:nvPr>
            <p:custDataLst>
              <p:tags r:id="rId1"/>
            </p:custDataLst>
          </p:nvPr>
        </p:nvGraphicFramePr>
        <p:xfrm>
          <a:off x="600710" y="1407795"/>
          <a:ext cx="7503795" cy="3569970"/>
        </p:xfrm>
        <a:graphic>
          <a:graphicData uri="http://schemas.openxmlformats.org/drawingml/2006/table">
            <a:tbl>
              <a:tblPr firstRow="1" bandRow="1">
                <a:tableStyleId>{AFEB64FB-26AD-4DF2-9CDF-39FA84D83439}</a:tableStyleId>
              </a:tblPr>
              <a:tblGrid>
                <a:gridCol w="2485390"/>
                <a:gridCol w="1078230"/>
                <a:gridCol w="2430145"/>
                <a:gridCol w="1510030"/>
              </a:tblGrid>
              <a:tr h="369570">
                <a:tc>
                  <a:txBody>
                    <a:bodyPr/>
                    <a:lstStyle/>
                    <a:p>
                      <a:pPr indent="0" algn="ctr">
                        <a:lnSpc>
                          <a:spcPct val="70000"/>
                        </a:lnSpc>
                        <a:buNone/>
                      </a:pPr>
                      <a:r>
                        <a:rPr lang="zh-CN" altLang="en-US" sz="1400" b="1"/>
                        <a:t>指标名称</a:t>
                      </a:r>
                      <a:endParaRPr lang="zh-CN" altLang="en-US" sz="1400" b="1"/>
                    </a:p>
                  </a:txBody>
                  <a:tcPr marL="68580" marR="68580" marT="0" marB="0" anchor="ctr"/>
                </a:tc>
                <a:tc>
                  <a:txBody>
                    <a:bodyPr/>
                    <a:lstStyle/>
                    <a:p>
                      <a:pPr algn="ctr">
                        <a:lnSpc>
                          <a:spcPct val="70000"/>
                        </a:lnSpc>
                        <a:buClrTx/>
                        <a:buSzTx/>
                        <a:buFontTx/>
                        <a:buNone/>
                      </a:pPr>
                      <a:endParaRPr lang="zh-CN" altLang="en-US" sz="1400" b="1">
                        <a:solidFill>
                          <a:srgbClr val="FF0000"/>
                        </a:solidFill>
                      </a:endParaRPr>
                    </a:p>
                    <a:p>
                      <a:pPr algn="ctr">
                        <a:lnSpc>
                          <a:spcPct val="70000"/>
                        </a:lnSpc>
                        <a:buClrTx/>
                        <a:buSzTx/>
                        <a:buFontTx/>
                        <a:buNone/>
                      </a:pPr>
                      <a:r>
                        <a:rPr lang="zh-CN" altLang="en-US" sz="1400" b="1">
                          <a:solidFill>
                            <a:srgbClr val="FF0000"/>
                          </a:solidFill>
                        </a:rPr>
                        <a:t>数据来源</a:t>
                      </a:r>
                      <a:endParaRPr lang="zh-CN" altLang="en-US" sz="1400" b="1">
                        <a:solidFill>
                          <a:srgbClr val="FF0000"/>
                        </a:solidFill>
                      </a:endParaRPr>
                    </a:p>
                  </a:txBody>
                  <a:tcPr marL="68580" marR="68580" marT="0" marB="0"/>
                </a:tc>
                <a:tc>
                  <a:txBody>
                    <a:bodyPr/>
                    <a:lstStyle/>
                    <a:p>
                      <a:pPr algn="ctr">
                        <a:lnSpc>
                          <a:spcPct val="70000"/>
                        </a:lnSpc>
                        <a:buClrTx/>
                        <a:buSzTx/>
                        <a:buFontTx/>
                        <a:buNone/>
                      </a:pPr>
                      <a:r>
                        <a:rPr lang="zh-CN" altLang="en-US" sz="1400" b="1"/>
                        <a:t>指标名称</a:t>
                      </a:r>
                      <a:endParaRPr lang="zh-CN" altLang="en-US" sz="1400" b="1"/>
                    </a:p>
                  </a:txBody>
                  <a:tcPr marL="68580" marR="68580" marT="0" marB="0" anchor="ctr"/>
                </a:tc>
                <a:tc>
                  <a:txBody>
                    <a:bodyPr/>
                    <a:lstStyle/>
                    <a:p>
                      <a:pPr algn="ctr">
                        <a:lnSpc>
                          <a:spcPct val="70000"/>
                        </a:lnSpc>
                        <a:buClrTx/>
                        <a:buSzTx/>
                        <a:buFontTx/>
                        <a:buNone/>
                      </a:pPr>
                      <a:endParaRPr lang="zh-CN" altLang="en-US" sz="1400" b="1">
                        <a:solidFill>
                          <a:srgbClr val="FF0000"/>
                        </a:solidFill>
                      </a:endParaRPr>
                    </a:p>
                    <a:p>
                      <a:pPr algn="ctr">
                        <a:lnSpc>
                          <a:spcPct val="70000"/>
                        </a:lnSpc>
                        <a:buClrTx/>
                        <a:buSzTx/>
                        <a:buFontTx/>
                        <a:buNone/>
                      </a:pPr>
                      <a:r>
                        <a:rPr lang="zh-CN" altLang="en-US" sz="1400" b="1">
                          <a:solidFill>
                            <a:srgbClr val="FF0000"/>
                          </a:solidFill>
                        </a:rPr>
                        <a:t>数据来源</a:t>
                      </a:r>
                      <a:endParaRPr lang="zh-CN" altLang="en-US" sz="1400" b="1">
                        <a:solidFill>
                          <a:srgbClr val="FF0000"/>
                        </a:solidFill>
                      </a:endParaRPr>
                    </a:p>
                  </a:txBody>
                  <a:tcPr marL="68580" marR="68580" marT="0" marB="0"/>
                </a:tc>
              </a:tr>
              <a:tr h="640080">
                <a:tc>
                  <a:txBody>
                    <a:bodyPr/>
                    <a:lstStyle/>
                    <a:p>
                      <a:pPr indent="0">
                        <a:buNone/>
                      </a:pPr>
                      <a:r>
                        <a:rPr lang="en-US" sz="1400" b="1">
                          <a:solidFill>
                            <a:srgbClr val="FF0000"/>
                          </a:solidFill>
                          <a:sym typeface="+mn-ea"/>
                        </a:rPr>
                        <a:t>休闲农业从业人数中农民从业人数（人）</a:t>
                      </a:r>
                      <a:endParaRPr lang="en-US" altLang="en-US" sz="1400" b="1">
                        <a:solidFill>
                          <a:srgbClr val="FF0000"/>
                        </a:solidFill>
                        <a:sym typeface="+mn-ea"/>
                      </a:endParaRPr>
                    </a:p>
                  </a:txBody>
                  <a:tcPr marL="68580" marR="68580" marT="0" marB="0" anchor="ctr"/>
                </a:tc>
                <a:tc>
                  <a:txBody>
                    <a:bodyPr/>
                    <a:lstStyle/>
                    <a:p>
                      <a:pPr indent="0">
                        <a:buNone/>
                      </a:pPr>
                      <a:r>
                        <a:rPr lang="zh-CN" altLang="en-US" sz="1400" b="1">
                          <a:solidFill>
                            <a:srgbClr val="FF0000"/>
                          </a:solidFill>
                        </a:rPr>
                        <a:t>县农业农村部门和文旅部门</a:t>
                      </a:r>
                      <a:endParaRPr lang="zh-CN" altLang="en-US" sz="1400" b="1">
                        <a:solidFill>
                          <a:srgbClr val="FF0000"/>
                        </a:solidFill>
                      </a:endParaRPr>
                    </a:p>
                  </a:txBody>
                  <a:tcPr marL="68580" marR="68580" marT="0" marB="0"/>
                </a:tc>
                <a:tc>
                  <a:txBody>
                    <a:bodyPr/>
                    <a:lstStyle/>
                    <a:p>
                      <a:pPr indent="0">
                        <a:buNone/>
                      </a:pPr>
                      <a:endParaRPr lang="en-US" altLang="en-US" sz="1400" b="1"/>
                    </a:p>
                  </a:txBody>
                  <a:tcPr marL="68580" marR="68580" marT="0" marB="0" anchor="ctr"/>
                </a:tc>
                <a:tc>
                  <a:txBody>
                    <a:bodyPr/>
                    <a:lstStyle/>
                    <a:p>
                      <a:pPr indent="0">
                        <a:buNone/>
                      </a:pPr>
                      <a:endParaRPr lang="zh-CN" altLang="en-US" sz="1400" b="1">
                        <a:solidFill>
                          <a:srgbClr val="FF0000"/>
                        </a:solidFill>
                      </a:endParaRPr>
                    </a:p>
                  </a:txBody>
                  <a:tcPr marL="68580" marR="68580" marT="0" marB="0"/>
                </a:tc>
              </a:tr>
              <a:tr h="853440">
                <a:tc>
                  <a:txBody>
                    <a:bodyPr/>
                    <a:lstStyle/>
                    <a:p>
                      <a:pPr indent="0">
                        <a:buNone/>
                      </a:pPr>
                      <a:r>
                        <a:rPr lang="en-US" altLang="en-US" sz="1400" b="1">
                          <a:sym typeface="+mn-ea"/>
                        </a:rPr>
                        <a:t>全县（市、区）休闲农业从业人员人均收入（元）</a:t>
                      </a:r>
                      <a:endParaRPr lang="en-US" altLang="en-US" sz="1400" b="1"/>
                    </a:p>
                    <a:p>
                      <a:pPr indent="0">
                        <a:buNone/>
                      </a:pPr>
                      <a:endParaRPr lang="en-US" altLang="en-US" sz="1400" b="1"/>
                    </a:p>
                  </a:txBody>
                  <a:tcPr marL="68580" marR="68580" marT="0" marB="0" anchor="ctr"/>
                </a:tc>
                <a:tc>
                  <a:txBody>
                    <a:bodyPr/>
                    <a:lstStyle/>
                    <a:p>
                      <a:pPr indent="0">
                        <a:buNone/>
                      </a:pPr>
                      <a:r>
                        <a:rPr lang="zh-CN" altLang="en-US" sz="1400" b="1">
                          <a:solidFill>
                            <a:srgbClr val="FF0000"/>
                          </a:solidFill>
                          <a:sym typeface="+mn-ea"/>
                        </a:rPr>
                        <a:t>县农业农村部门</a:t>
                      </a:r>
                      <a:endParaRPr lang="en-US" sz="1400" b="1">
                        <a:solidFill>
                          <a:srgbClr val="FF0000"/>
                        </a:solidFill>
                      </a:endParaRPr>
                    </a:p>
                  </a:txBody>
                  <a:tcPr marL="68580" marR="68580" marT="0" marB="0"/>
                </a:tc>
                <a:tc>
                  <a:txBody>
                    <a:bodyPr/>
                    <a:lstStyle/>
                    <a:p>
                      <a:pPr indent="0">
                        <a:buNone/>
                      </a:pPr>
                      <a:r>
                        <a:rPr lang="en-US" sz="1400" b="1">
                          <a:sym typeface="+mn-ea"/>
                        </a:rPr>
                        <a:t>全县（市、区）近三年休闲农业带动本地农产品销售额*（万元）</a:t>
                      </a:r>
                      <a:endParaRPr lang="en-US" altLang="en-US" sz="1400" b="1"/>
                    </a:p>
                    <a:p>
                      <a:pPr indent="0">
                        <a:buNone/>
                      </a:pPr>
                      <a:endParaRPr lang="en-US" altLang="en-US" sz="1400" b="1"/>
                    </a:p>
                  </a:txBody>
                  <a:tcPr marL="68580" marR="68580" marT="0" marB="0" anchor="ctr"/>
                </a:tc>
                <a:tc>
                  <a:txBody>
                    <a:bodyPr/>
                    <a:lstStyle/>
                    <a:p>
                      <a:pPr indent="0">
                        <a:buNone/>
                      </a:pPr>
                      <a:r>
                        <a:rPr lang="zh-CN" sz="1400" dirty="0">
                          <a:solidFill>
                            <a:srgbClr val="FF0000"/>
                          </a:solidFill>
                          <a:latin typeface="微软雅黑" panose="020B0503020204020204" pitchFamily="34" charset="-122"/>
                          <a:ea typeface="微软雅黑" panose="020B0503020204020204" pitchFamily="34" charset="-122"/>
                          <a:sym typeface="+mn-ea"/>
                        </a:rPr>
                        <a:t>注意是三年平均值。</a:t>
                      </a:r>
                      <a:r>
                        <a:rPr lang="zh-CN" sz="1400" dirty="0">
                          <a:solidFill>
                            <a:srgbClr val="FF0000"/>
                          </a:solidFill>
                          <a:latin typeface="微软雅黑" panose="020B0503020204020204" pitchFamily="34" charset="-122"/>
                          <a:ea typeface="微软雅黑" panose="020B0503020204020204" pitchFamily="34" charset="-122"/>
                          <a:sym typeface="+mn-ea"/>
                        </a:rPr>
                        <a:t>万元</a:t>
                      </a:r>
                      <a:endParaRPr lang="zh-CN" sz="1400" dirty="0">
                        <a:solidFill>
                          <a:srgbClr val="FF0000"/>
                        </a:solidFill>
                        <a:latin typeface="微软雅黑" panose="020B0503020204020204" pitchFamily="34" charset="-122"/>
                        <a:ea typeface="微软雅黑" panose="020B0503020204020204" pitchFamily="34" charset="-122"/>
                        <a:sym typeface="+mn-ea"/>
                      </a:endParaRPr>
                    </a:p>
                  </a:txBody>
                  <a:tcPr marL="68580" marR="68580" marT="0" marB="0"/>
                </a:tc>
              </a:tr>
              <a:tr h="853440">
                <a:tc>
                  <a:txBody>
                    <a:bodyPr/>
                    <a:lstStyle/>
                    <a:p>
                      <a:pPr indent="0">
                        <a:buNone/>
                      </a:pPr>
                      <a:r>
                        <a:rPr lang="en-US" altLang="en-US" sz="1400" b="1">
                          <a:sym typeface="+mn-ea"/>
                        </a:rPr>
                        <a:t>全县（市、区）农产品加工业产值（万元）</a:t>
                      </a:r>
                      <a:endParaRPr lang="en-US" altLang="en-US" sz="1400" b="1"/>
                    </a:p>
                    <a:p>
                      <a:pPr indent="0">
                        <a:buNone/>
                      </a:pPr>
                      <a:endParaRPr lang="en-US" altLang="en-US" sz="1400" b="1"/>
                    </a:p>
                  </a:txBody>
                  <a:tcPr marL="68580" marR="68580" marT="0" marB="0" anchor="ctr"/>
                </a:tc>
                <a:tc>
                  <a:txBody>
                    <a:bodyPr/>
                    <a:lstStyle/>
                    <a:p>
                      <a:pPr indent="0">
                        <a:buNone/>
                      </a:pPr>
                      <a:r>
                        <a:rPr lang="zh-CN" altLang="en-US" sz="1400" b="1">
                          <a:solidFill>
                            <a:srgbClr val="FF0000"/>
                          </a:solidFill>
                          <a:sym typeface="+mn-ea"/>
                        </a:rPr>
                        <a:t>县农业农村部门和统计部门</a:t>
                      </a:r>
                      <a:endParaRPr lang="zh-CN" altLang="en-US" sz="1400" b="1">
                        <a:solidFill>
                          <a:srgbClr val="FF0000"/>
                        </a:solidFill>
                      </a:endParaRPr>
                    </a:p>
                    <a:p>
                      <a:pPr indent="0">
                        <a:buNone/>
                      </a:pPr>
                      <a:endParaRPr lang="en-US" sz="1400" b="1">
                        <a:solidFill>
                          <a:srgbClr val="FF0000"/>
                        </a:solidFill>
                      </a:endParaRPr>
                    </a:p>
                  </a:txBody>
                  <a:tcPr marL="68580" marR="68580" marT="0" marB="0"/>
                </a:tc>
                <a:tc>
                  <a:txBody>
                    <a:bodyPr/>
                    <a:lstStyle/>
                    <a:p>
                      <a:pPr indent="0">
                        <a:buNone/>
                      </a:pPr>
                      <a:r>
                        <a:rPr lang="en-US" altLang="en-US" sz="1400" b="1">
                          <a:sym typeface="+mn-ea"/>
                        </a:rPr>
                        <a:t>全县（市、区）农业总产值</a:t>
                      </a:r>
                      <a:endParaRPr lang="en-US" altLang="en-US" sz="1400" b="1"/>
                    </a:p>
                    <a:p>
                      <a:pPr indent="0">
                        <a:buNone/>
                      </a:pPr>
                      <a:r>
                        <a:rPr lang="en-US" altLang="en-US" sz="1400" b="1">
                          <a:sym typeface="+mn-ea"/>
                        </a:rPr>
                        <a:t>（万元）</a:t>
                      </a:r>
                      <a:endParaRPr lang="en-US" altLang="en-US" sz="1400" b="1"/>
                    </a:p>
                    <a:p>
                      <a:pPr indent="0">
                        <a:buNone/>
                      </a:pPr>
                      <a:endParaRPr lang="en-US" altLang="en-US" sz="1400" b="1"/>
                    </a:p>
                  </a:txBody>
                  <a:tcPr marL="68580" marR="68580" marT="0" marB="0" anchor="ctr"/>
                </a:tc>
                <a:tc>
                  <a:txBody>
                    <a:bodyPr/>
                    <a:lstStyle/>
                    <a:p>
                      <a:pPr indent="0">
                        <a:buNone/>
                      </a:pPr>
                      <a:r>
                        <a:rPr lang="zh-CN" altLang="en-US" sz="1400" b="1">
                          <a:solidFill>
                            <a:srgbClr val="FF0000"/>
                          </a:solidFill>
                          <a:sym typeface="+mn-ea"/>
                        </a:rPr>
                        <a:t>即统计部门公布的该县农林牧渔业总产值</a:t>
                      </a:r>
                      <a:endParaRPr lang="zh-CN" altLang="en-US" sz="1400" b="1">
                        <a:solidFill>
                          <a:srgbClr val="FF0000"/>
                        </a:solidFill>
                        <a:sym typeface="+mn-ea"/>
                      </a:endParaRPr>
                    </a:p>
                    <a:p>
                      <a:pPr indent="0">
                        <a:buNone/>
                      </a:pPr>
                      <a:endParaRPr lang="en-US" altLang="en-US" sz="1400" b="1">
                        <a:solidFill>
                          <a:srgbClr val="FF0000"/>
                        </a:solidFill>
                      </a:endParaRPr>
                    </a:p>
                  </a:txBody>
                  <a:tcPr marL="68580" marR="68580" marT="0" marB="0"/>
                </a:tc>
              </a:tr>
              <a:tr h="853440">
                <a:tc>
                  <a:txBody>
                    <a:bodyPr/>
                    <a:lstStyle/>
                    <a:p>
                      <a:pPr indent="0">
                        <a:buNone/>
                      </a:pPr>
                      <a:r>
                        <a:rPr lang="en-US" altLang="en-US" sz="1400" b="1">
                          <a:sym typeface="+mn-ea"/>
                        </a:rPr>
                        <a:t>全县（市、区）农林牧渔业增加值（万元）</a:t>
                      </a:r>
                      <a:endParaRPr lang="en-US" altLang="en-US" sz="1400" b="1"/>
                    </a:p>
                    <a:p>
                      <a:pPr indent="0">
                        <a:buNone/>
                      </a:pPr>
                      <a:endParaRPr lang="en-US" altLang="en-US" sz="1400" b="1"/>
                    </a:p>
                  </a:txBody>
                  <a:tcPr marL="68580" marR="68580" marT="0" marB="0" anchor="ctr"/>
                </a:tc>
                <a:tc>
                  <a:txBody>
                    <a:bodyPr/>
                    <a:lstStyle/>
                    <a:p>
                      <a:pPr indent="0">
                        <a:buNone/>
                      </a:pPr>
                      <a:r>
                        <a:rPr lang="zh-CN" altLang="en-US" sz="1400" b="1">
                          <a:solidFill>
                            <a:srgbClr val="FF0000"/>
                          </a:solidFill>
                          <a:sym typeface="+mn-ea"/>
                        </a:rPr>
                        <a:t>注意是增加值，该数据应大于第一产业增加值。</a:t>
                      </a:r>
                      <a:endParaRPr lang="zh-CN" altLang="en-US" sz="1400" b="1">
                        <a:solidFill>
                          <a:srgbClr val="FF0000"/>
                        </a:solidFill>
                        <a:sym typeface="+mn-ea"/>
                      </a:endParaRPr>
                    </a:p>
                  </a:txBody>
                  <a:tcPr marL="68580" marR="68580" marT="0" marB="0"/>
                </a:tc>
                <a:tc>
                  <a:txBody>
                    <a:bodyPr/>
                    <a:lstStyle/>
                    <a:p>
                      <a:pPr indent="0">
                        <a:buNone/>
                      </a:pPr>
                      <a:r>
                        <a:rPr lang="en-US" altLang="en-US" sz="1400" b="1">
                          <a:sym typeface="+mn-ea"/>
                        </a:rPr>
                        <a:t>全县（市、区）第一产业增加值（万元）</a:t>
                      </a:r>
                      <a:endParaRPr lang="en-US" altLang="en-US" sz="1400" b="1"/>
                    </a:p>
                    <a:p>
                      <a:pPr indent="0">
                        <a:buNone/>
                      </a:pPr>
                      <a:endParaRPr lang="en-US" altLang="en-US" sz="1400" b="1"/>
                    </a:p>
                  </a:txBody>
                  <a:tcPr marL="68580" marR="68580" marT="0" marB="0" anchor="ctr"/>
                </a:tc>
                <a:tc>
                  <a:txBody>
                    <a:bodyPr/>
                    <a:lstStyle/>
                    <a:p>
                      <a:pPr indent="0">
                        <a:buNone/>
                      </a:pPr>
                      <a:r>
                        <a:rPr lang="zh-CN" altLang="en-US" sz="1400" b="1">
                          <a:solidFill>
                            <a:srgbClr val="FF0000"/>
                          </a:solidFill>
                          <a:sym typeface="+mn-ea"/>
                        </a:rPr>
                        <a:t>注意是增加值。</a:t>
                      </a:r>
                      <a:endParaRPr lang="zh-CN" altLang="en-US" sz="1400" b="1">
                        <a:solidFill>
                          <a:srgbClr val="FF0000"/>
                        </a:solidFill>
                        <a:sym typeface="+mn-ea"/>
                      </a:endParaRPr>
                    </a:p>
                  </a:txBody>
                  <a:tcPr marL="68580" marR="68580" marT="0" marB="0"/>
                </a:tc>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1500"/>
    </mc:Choice>
    <mc:Fallback>
      <p:transition spd="slow"/>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38"/>
          <p:cNvSpPr txBox="1"/>
          <p:nvPr/>
        </p:nvSpPr>
        <p:spPr>
          <a:xfrm>
            <a:off x="567235" y="1630396"/>
            <a:ext cx="8258947" cy="2515235"/>
          </a:xfrm>
          <a:prstGeom prst="rect">
            <a:avLst/>
          </a:prstGeom>
          <a:noFill/>
          <a:ln>
            <a:noFill/>
          </a:ln>
        </p:spPr>
        <p:txBody>
          <a:bodyPr wrap="square" rtlCol="0">
            <a:spAutoFit/>
          </a:bodyPr>
          <a:lstStyle/>
          <a:p>
            <a:pPr algn="just">
              <a:lnSpc>
                <a:spcPct val="150000"/>
              </a:lnSpc>
            </a:pPr>
            <a:r>
              <a:rPr lang="zh-CN" sz="1500" b="1" dirty="0">
                <a:latin typeface="微软雅黑" panose="020B0503020204020204" pitchFamily="34" charset="-122"/>
                <a:ea typeface="微软雅黑" panose="020B0503020204020204" pitchFamily="34" charset="-122"/>
                <a:sym typeface="+mn-ea"/>
              </a:rPr>
              <a:t>全县（市、区）休闲农业从业人员人均收入（元）：</a:t>
            </a:r>
            <a:r>
              <a:rPr lang="zh-CN" sz="1500" dirty="0">
                <a:latin typeface="微软雅黑" panose="020B0503020204020204" pitchFamily="34" charset="-122"/>
                <a:ea typeface="微软雅黑" panose="020B0503020204020204" pitchFamily="34" charset="-122"/>
                <a:sym typeface="+mn-ea"/>
              </a:rPr>
              <a:t>指休闲农业从业人员当年（</a:t>
            </a:r>
            <a:r>
              <a:rPr lang="en-US" altLang="zh-CN" sz="1500" dirty="0">
                <a:solidFill>
                  <a:srgbClr val="FF0000"/>
                </a:solidFill>
                <a:latin typeface="微软雅黑" panose="020B0503020204020204" pitchFamily="34" charset="-122"/>
                <a:ea typeface="微软雅黑" panose="020B0503020204020204" pitchFamily="34" charset="-122"/>
                <a:sym typeface="+mn-ea"/>
              </a:rPr>
              <a:t>2023</a:t>
            </a:r>
            <a:r>
              <a:rPr lang="zh-CN" altLang="en-US" sz="1500" dirty="0">
                <a:solidFill>
                  <a:srgbClr val="FF0000"/>
                </a:solidFill>
                <a:latin typeface="微软雅黑" panose="020B0503020204020204" pitchFamily="34" charset="-122"/>
                <a:ea typeface="微软雅黑" panose="020B0503020204020204" pitchFamily="34" charset="-122"/>
                <a:sym typeface="+mn-ea"/>
              </a:rPr>
              <a:t>年</a:t>
            </a:r>
            <a:r>
              <a:rPr lang="zh-CN" sz="1500" dirty="0">
                <a:latin typeface="微软雅黑" panose="020B0503020204020204" pitchFamily="34" charset="-122"/>
                <a:ea typeface="微软雅黑" panose="020B0503020204020204" pitchFamily="34" charset="-122"/>
                <a:sym typeface="+mn-ea"/>
              </a:rPr>
              <a:t>）从事休闲农业生产经营活动所获的</a:t>
            </a:r>
            <a:r>
              <a:rPr lang="zh-CN" sz="1500" dirty="0">
                <a:solidFill>
                  <a:srgbClr val="FF0000"/>
                </a:solidFill>
                <a:latin typeface="微软雅黑" panose="020B0503020204020204" pitchFamily="34" charset="-122"/>
                <a:ea typeface="微软雅黑" panose="020B0503020204020204" pitchFamily="34" charset="-122"/>
                <a:sym typeface="+mn-ea"/>
              </a:rPr>
              <a:t>收入平均值</a:t>
            </a:r>
            <a:r>
              <a:rPr lang="zh-CN" sz="1500" dirty="0">
                <a:latin typeface="微软雅黑" panose="020B0503020204020204" pitchFamily="34" charset="-122"/>
                <a:ea typeface="微软雅黑" panose="020B0503020204020204" pitchFamily="34" charset="-122"/>
                <a:sym typeface="+mn-ea"/>
              </a:rPr>
              <a:t>。</a:t>
            </a:r>
            <a:endParaRPr lang="zh-CN" sz="1500" dirty="0">
              <a:latin typeface="微软雅黑" panose="020B0503020204020204" pitchFamily="34" charset="-122"/>
              <a:ea typeface="微软雅黑" panose="020B0503020204020204" pitchFamily="34" charset="-122"/>
            </a:endParaRPr>
          </a:p>
          <a:p>
            <a:pPr algn="just">
              <a:lnSpc>
                <a:spcPct val="150000"/>
              </a:lnSpc>
            </a:pPr>
            <a:endParaRPr lang="en-US" sz="1500" b="1">
              <a:sym typeface="+mn-ea"/>
            </a:endParaRPr>
          </a:p>
          <a:p>
            <a:pPr algn="just">
              <a:lnSpc>
                <a:spcPct val="150000"/>
              </a:lnSpc>
            </a:pPr>
            <a:r>
              <a:rPr lang="zh-CN" sz="1500" b="1" dirty="0">
                <a:latin typeface="微软雅黑" panose="020B0503020204020204" pitchFamily="34" charset="-122"/>
                <a:ea typeface="微软雅黑" panose="020B0503020204020204" pitchFamily="34" charset="-122"/>
                <a:sym typeface="+mn-ea"/>
              </a:rPr>
              <a:t>全县（市、区）近三年休闲农业带动本地农产品销售额*（万元）：</a:t>
            </a:r>
            <a:r>
              <a:rPr lang="zh-CN" sz="1500" dirty="0">
                <a:solidFill>
                  <a:srgbClr val="FF0000"/>
                </a:solidFill>
                <a:latin typeface="微软雅黑" panose="020B0503020204020204" pitchFamily="34" charset="-122"/>
                <a:ea typeface="微软雅黑" panose="020B0503020204020204" pitchFamily="34" charset="-122"/>
              </a:rPr>
              <a:t>2</a:t>
            </a:r>
            <a:r>
              <a:rPr altLang="zh-CN" sz="1500" dirty="0">
                <a:solidFill>
                  <a:srgbClr val="FF0000"/>
                </a:solidFill>
                <a:latin typeface="微软雅黑" panose="020B0503020204020204" pitchFamily="34" charset="-122"/>
                <a:ea typeface="微软雅黑" panose="020B0503020204020204" pitchFamily="34" charset="-122"/>
              </a:rPr>
              <a:t>0</a:t>
            </a:r>
            <a:r>
              <a:rPr lang="en-US" sz="1500" dirty="0">
                <a:solidFill>
                  <a:srgbClr val="FF0000"/>
                </a:solidFill>
                <a:latin typeface="微软雅黑" panose="020B0503020204020204" pitchFamily="34" charset="-122"/>
                <a:ea typeface="微软雅黑" panose="020B0503020204020204" pitchFamily="34" charset="-122"/>
              </a:rPr>
              <a:t>21</a:t>
            </a:r>
            <a:r>
              <a:rPr altLang="zh-CN" sz="1500" dirty="0">
                <a:solidFill>
                  <a:srgbClr val="FF0000"/>
                </a:solidFill>
                <a:latin typeface="微软雅黑" panose="020B0503020204020204" pitchFamily="34" charset="-122"/>
                <a:ea typeface="微软雅黑" panose="020B0503020204020204" pitchFamily="34" charset="-122"/>
              </a:rPr>
              <a:t>-202</a:t>
            </a:r>
            <a:r>
              <a:rPr lang="en-US" sz="1500" dirty="0">
                <a:solidFill>
                  <a:srgbClr val="FF0000"/>
                </a:solidFill>
                <a:latin typeface="微软雅黑" panose="020B0503020204020204" pitchFamily="34" charset="-122"/>
                <a:ea typeface="微软雅黑" panose="020B0503020204020204" pitchFamily="34" charset="-122"/>
              </a:rPr>
              <a:t>3</a:t>
            </a:r>
            <a:r>
              <a:rPr altLang="zh-CN" sz="1500" dirty="0">
                <a:solidFill>
                  <a:srgbClr val="FF0000"/>
                </a:solidFill>
                <a:latin typeface="微软雅黑" panose="020B0503020204020204" pitchFamily="34" charset="-122"/>
                <a:ea typeface="微软雅黑" panose="020B0503020204020204" pitchFamily="34" charset="-122"/>
              </a:rPr>
              <a:t>年</a:t>
            </a:r>
            <a:r>
              <a:rPr altLang="zh-CN" sz="1500" dirty="0">
                <a:latin typeface="微软雅黑" panose="020B0503020204020204" pitchFamily="34" charset="-122"/>
                <a:ea typeface="微软雅黑" panose="020B0503020204020204" pitchFamily="34" charset="-122"/>
              </a:rPr>
              <a:t>全县（市、区）通过休闲农业带动地产农产品销售的</a:t>
            </a:r>
            <a:r>
              <a:rPr altLang="zh-CN" sz="1500" dirty="0">
                <a:solidFill>
                  <a:srgbClr val="FF0000"/>
                </a:solidFill>
                <a:latin typeface="微软雅黑" panose="020B0503020204020204" pitchFamily="34" charset="-122"/>
                <a:ea typeface="微软雅黑" panose="020B0503020204020204" pitchFamily="34" charset="-122"/>
              </a:rPr>
              <a:t>年均金额</a:t>
            </a:r>
            <a:r>
              <a:rPr altLang="zh-CN" sz="1500" dirty="0">
                <a:latin typeface="微软雅黑" panose="020B0503020204020204" pitchFamily="34" charset="-122"/>
                <a:ea typeface="微软雅黑" panose="020B0503020204020204" pitchFamily="34" charset="-122"/>
              </a:rPr>
              <a:t>。</a:t>
            </a:r>
            <a:r>
              <a:rPr lang="zh-CN" sz="1500" dirty="0">
                <a:solidFill>
                  <a:srgbClr val="FF0000"/>
                </a:solidFill>
                <a:latin typeface="微软雅黑" panose="020B0503020204020204" pitchFamily="34" charset="-122"/>
                <a:ea typeface="微软雅黑" panose="020B0503020204020204" pitchFamily="34" charset="-122"/>
              </a:rPr>
              <a:t>三年算术平均值。</a:t>
            </a:r>
            <a:endParaRPr lang="zh-CN" sz="1500" dirty="0">
              <a:latin typeface="微软雅黑" panose="020B0503020204020204" pitchFamily="34" charset="-122"/>
              <a:ea typeface="微软雅黑" panose="020B0503020204020204" pitchFamily="34" charset="-122"/>
            </a:endParaRPr>
          </a:p>
          <a:p>
            <a:pPr algn="just">
              <a:lnSpc>
                <a:spcPct val="150000"/>
              </a:lnSpc>
            </a:pPr>
            <a:endParaRPr lang="zh-CN" sz="1500" dirty="0">
              <a:latin typeface="微软雅黑" panose="020B0503020204020204" pitchFamily="34" charset="-122"/>
              <a:ea typeface="微软雅黑" panose="020B0503020204020204" pitchFamily="34" charset="-122"/>
            </a:endParaRPr>
          </a:p>
          <a:p>
            <a:pPr algn="just">
              <a:lnSpc>
                <a:spcPct val="150000"/>
              </a:lnSpc>
            </a:pPr>
            <a:endParaRPr lang="zh-CN" sz="1500" dirty="0">
              <a:latin typeface="微软雅黑" panose="020B0503020204020204" pitchFamily="34" charset="-122"/>
              <a:ea typeface="微软雅黑" panose="020B0503020204020204" pitchFamily="34" charset="-122"/>
            </a:endParaRPr>
          </a:p>
        </p:txBody>
      </p:sp>
      <p:sp>
        <p:nvSpPr>
          <p:cNvPr id="17" name="等腰三角形 16"/>
          <p:cNvSpPr/>
          <p:nvPr/>
        </p:nvSpPr>
        <p:spPr>
          <a:xfrm rot="5400000">
            <a:off x="223784" y="82734"/>
            <a:ext cx="160089" cy="138008"/>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2" name="组合 21"/>
          <p:cNvGrpSpPr/>
          <p:nvPr/>
        </p:nvGrpSpPr>
        <p:grpSpPr>
          <a:xfrm>
            <a:off x="2782" y="-5058"/>
            <a:ext cx="9144001" cy="911625"/>
            <a:chOff x="0" y="0"/>
            <a:chExt cx="12190413" cy="408214"/>
          </a:xfrm>
        </p:grpSpPr>
        <p:sp>
          <p:nvSpPr>
            <p:cNvPr id="23" name="矩形 22"/>
            <p:cNvSpPr/>
            <p:nvPr/>
          </p:nvSpPr>
          <p:spPr>
            <a:xfrm>
              <a:off x="0" y="0"/>
              <a:ext cx="12190413" cy="408214"/>
            </a:xfrm>
            <a:prstGeom prst="rect">
              <a:avLst/>
            </a:prstGeom>
            <a:solidFill>
              <a:srgbClr val="007C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latin typeface="微软雅黑" panose="020B0503020204020204" pitchFamily="34" charset="-122"/>
                <a:ea typeface="微软雅黑" panose="020B0503020204020204" pitchFamily="34" charset="-122"/>
              </a:endParaRPr>
            </a:p>
          </p:txBody>
        </p:sp>
        <p:sp>
          <p:nvSpPr>
            <p:cNvPr id="24" name="TextBox 46"/>
            <p:cNvSpPr txBox="1"/>
            <p:nvPr/>
          </p:nvSpPr>
          <p:spPr>
            <a:xfrm>
              <a:off x="329838" y="36198"/>
              <a:ext cx="3066500" cy="288894"/>
            </a:xfrm>
            <a:prstGeom prst="rect">
              <a:avLst/>
            </a:prstGeom>
            <a:noFill/>
            <a:ln>
              <a:noFill/>
            </a:ln>
          </p:spPr>
          <p:txBody>
            <a:bodyPr wrap="square" rtlCol="0">
              <a:spAutoFit/>
            </a:bodyPr>
            <a:lstStyle/>
            <a:p>
              <a:pPr algn="ctr">
                <a:lnSpc>
                  <a:spcPct val="150000"/>
                </a:lnSpc>
              </a:pPr>
              <a:r>
                <a:rPr lang="zh-CN" altLang="en-US" sz="2400" dirty="0">
                  <a:solidFill>
                    <a:schemeClr val="bg1"/>
                  </a:solidFill>
                  <a:latin typeface="微软雅黑" panose="020B0503020204020204" pitchFamily="34" charset="-122"/>
                  <a:ea typeface="微软雅黑" panose="020B0503020204020204" pitchFamily="34" charset="-122"/>
                </a:rPr>
                <a:t>三、指标含义</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25" name="等腰三角形 24"/>
            <p:cNvSpPr/>
            <p:nvPr/>
          </p:nvSpPr>
          <p:spPr>
            <a:xfrm rot="5400000">
              <a:off x="388480" y="64424"/>
              <a:ext cx="106565" cy="257408"/>
            </a:xfrm>
            <a:prstGeom prst="triangle">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mc:Choice>
    <mc:Fallback>
      <p:transition spd="slow"/>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38"/>
          <p:cNvSpPr txBox="1"/>
          <p:nvPr/>
        </p:nvSpPr>
        <p:spPr>
          <a:xfrm>
            <a:off x="526595" y="906496"/>
            <a:ext cx="8258947" cy="806450"/>
          </a:xfrm>
          <a:prstGeom prst="rect">
            <a:avLst/>
          </a:prstGeom>
          <a:noFill/>
          <a:ln>
            <a:noFill/>
          </a:ln>
        </p:spPr>
        <p:txBody>
          <a:bodyPr wrap="square" rtlCol="0">
            <a:spAutoFit/>
          </a:bodyPr>
          <a:lstStyle/>
          <a:p>
            <a:pPr algn="just">
              <a:lnSpc>
                <a:spcPct val="150000"/>
              </a:lnSpc>
            </a:pPr>
            <a:r>
              <a:rPr lang="zh-CN" sz="1600" b="1" dirty="0">
                <a:solidFill>
                  <a:srgbClr val="FF0000"/>
                </a:solidFill>
                <a:latin typeface="微软雅黑" panose="020B0503020204020204" pitchFamily="34" charset="-122"/>
                <a:ea typeface="微软雅黑" panose="020B0503020204020204" pitchFamily="34" charset="-122"/>
                <a:sym typeface="+mn-ea"/>
              </a:rPr>
              <a:t> 五是机制创新类：</a:t>
            </a:r>
            <a:r>
              <a:rPr lang="en-US" altLang="zh-CN" sz="1600" b="1" dirty="0">
                <a:solidFill>
                  <a:srgbClr val="FF0000"/>
                </a:solidFill>
                <a:latin typeface="微软雅黑" panose="020B0503020204020204" pitchFamily="34" charset="-122"/>
                <a:ea typeface="微软雅黑" panose="020B0503020204020204" pitchFamily="34" charset="-122"/>
                <a:sym typeface="+mn-ea"/>
              </a:rPr>
              <a:t>   4</a:t>
            </a:r>
            <a:r>
              <a:rPr lang="zh-CN" altLang="en-US" sz="1600" b="1" dirty="0">
                <a:solidFill>
                  <a:srgbClr val="FF0000"/>
                </a:solidFill>
                <a:latin typeface="微软雅黑" panose="020B0503020204020204" pitchFamily="34" charset="-122"/>
                <a:ea typeface="微软雅黑" panose="020B0503020204020204" pitchFamily="34" charset="-122"/>
                <a:sym typeface="+mn-ea"/>
              </a:rPr>
              <a:t>个指标</a:t>
            </a:r>
            <a:endParaRPr lang="zh-CN" sz="1500" dirty="0">
              <a:solidFill>
                <a:srgbClr val="FF0000"/>
              </a:solidFill>
              <a:latin typeface="微软雅黑" panose="020B0503020204020204" pitchFamily="34" charset="-122"/>
              <a:ea typeface="微软雅黑" panose="020B0503020204020204" pitchFamily="34" charset="-122"/>
              <a:sym typeface="+mn-ea"/>
            </a:endParaRPr>
          </a:p>
          <a:p>
            <a:pPr algn="just">
              <a:lnSpc>
                <a:spcPct val="150000"/>
              </a:lnSpc>
            </a:pPr>
            <a:endParaRPr lang="zh-CN" altLang="en-US" sz="1500" dirty="0">
              <a:latin typeface="微软雅黑" panose="020B0503020204020204" pitchFamily="34" charset="-122"/>
              <a:ea typeface="微软雅黑" panose="020B0503020204020204" pitchFamily="34" charset="-122"/>
            </a:endParaRPr>
          </a:p>
        </p:txBody>
      </p:sp>
      <p:sp>
        <p:nvSpPr>
          <p:cNvPr id="17" name="等腰三角形 16"/>
          <p:cNvSpPr/>
          <p:nvPr/>
        </p:nvSpPr>
        <p:spPr>
          <a:xfrm rot="5400000">
            <a:off x="223784" y="82734"/>
            <a:ext cx="160089" cy="138008"/>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2" name="组合 21"/>
          <p:cNvGrpSpPr/>
          <p:nvPr/>
        </p:nvGrpSpPr>
        <p:grpSpPr>
          <a:xfrm>
            <a:off x="2782" y="-5058"/>
            <a:ext cx="9144001" cy="911625"/>
            <a:chOff x="0" y="0"/>
            <a:chExt cx="12190413" cy="408214"/>
          </a:xfrm>
        </p:grpSpPr>
        <p:sp>
          <p:nvSpPr>
            <p:cNvPr id="23" name="矩形 22"/>
            <p:cNvSpPr/>
            <p:nvPr/>
          </p:nvSpPr>
          <p:spPr>
            <a:xfrm>
              <a:off x="0" y="0"/>
              <a:ext cx="12190413" cy="408214"/>
            </a:xfrm>
            <a:prstGeom prst="rect">
              <a:avLst/>
            </a:prstGeom>
            <a:solidFill>
              <a:srgbClr val="007C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latin typeface="微软雅黑" panose="020B0503020204020204" pitchFamily="34" charset="-122"/>
                <a:ea typeface="微软雅黑" panose="020B0503020204020204" pitchFamily="34" charset="-122"/>
              </a:endParaRPr>
            </a:p>
          </p:txBody>
        </p:sp>
        <p:sp>
          <p:nvSpPr>
            <p:cNvPr id="24" name="TextBox 46"/>
            <p:cNvSpPr txBox="1"/>
            <p:nvPr/>
          </p:nvSpPr>
          <p:spPr>
            <a:xfrm>
              <a:off x="329838" y="36198"/>
              <a:ext cx="3066500" cy="288894"/>
            </a:xfrm>
            <a:prstGeom prst="rect">
              <a:avLst/>
            </a:prstGeom>
            <a:noFill/>
            <a:ln>
              <a:noFill/>
            </a:ln>
          </p:spPr>
          <p:txBody>
            <a:bodyPr wrap="square" rtlCol="0">
              <a:spAutoFit/>
            </a:bodyPr>
            <a:lstStyle/>
            <a:p>
              <a:pPr algn="ctr">
                <a:lnSpc>
                  <a:spcPct val="150000"/>
                </a:lnSpc>
              </a:pPr>
              <a:r>
                <a:rPr lang="zh-CN" altLang="en-US" sz="2400" dirty="0">
                  <a:solidFill>
                    <a:schemeClr val="bg1"/>
                  </a:solidFill>
                  <a:latin typeface="微软雅黑" panose="020B0503020204020204" pitchFamily="34" charset="-122"/>
                  <a:ea typeface="微软雅黑" panose="020B0503020204020204" pitchFamily="34" charset="-122"/>
                </a:rPr>
                <a:t>三、指标含义</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25" name="等腰三角形 24"/>
            <p:cNvSpPr/>
            <p:nvPr/>
          </p:nvSpPr>
          <p:spPr>
            <a:xfrm rot="5400000">
              <a:off x="388480" y="64424"/>
              <a:ext cx="106565" cy="257408"/>
            </a:xfrm>
            <a:prstGeom prst="triangle">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latin typeface="微软雅黑" panose="020B0503020204020204" pitchFamily="34" charset="-122"/>
                <a:ea typeface="微软雅黑" panose="020B0503020204020204" pitchFamily="34" charset="-122"/>
              </a:endParaRPr>
            </a:p>
          </p:txBody>
        </p:sp>
      </p:grpSp>
      <p:graphicFrame>
        <p:nvGraphicFramePr>
          <p:cNvPr id="3" name="表格 2"/>
          <p:cNvGraphicFramePr/>
          <p:nvPr>
            <p:custDataLst>
              <p:tags r:id="rId1"/>
            </p:custDataLst>
          </p:nvPr>
        </p:nvGraphicFramePr>
        <p:xfrm>
          <a:off x="1190625" y="1951355"/>
          <a:ext cx="7051675" cy="2787015"/>
        </p:xfrm>
        <a:graphic>
          <a:graphicData uri="http://schemas.openxmlformats.org/drawingml/2006/table">
            <a:tbl>
              <a:tblPr firstRow="1" bandRow="1">
                <a:tableStyleId>{AFEB64FB-26AD-4DF2-9CDF-39FA84D83439}</a:tableStyleId>
              </a:tblPr>
              <a:tblGrid>
                <a:gridCol w="2091690"/>
                <a:gridCol w="1165225"/>
                <a:gridCol w="2623820"/>
                <a:gridCol w="1170940"/>
              </a:tblGrid>
              <a:tr h="611505">
                <a:tc>
                  <a:txBody>
                    <a:bodyPr/>
                    <a:lstStyle/>
                    <a:p>
                      <a:pPr indent="0" algn="ctr">
                        <a:lnSpc>
                          <a:spcPct val="80000"/>
                        </a:lnSpc>
                        <a:buNone/>
                      </a:pPr>
                      <a:r>
                        <a:rPr lang="zh-CN" altLang="en-US" sz="1400" b="1"/>
                        <a:t>指标名称</a:t>
                      </a:r>
                      <a:endParaRPr lang="zh-CN" altLang="en-US" sz="1400" b="1"/>
                    </a:p>
                  </a:txBody>
                  <a:tcPr marL="68580" marR="68580" marT="0" marB="0" anchor="ctr"/>
                </a:tc>
                <a:tc>
                  <a:txBody>
                    <a:bodyPr/>
                    <a:lstStyle/>
                    <a:p>
                      <a:pPr algn="ctr">
                        <a:lnSpc>
                          <a:spcPct val="80000"/>
                        </a:lnSpc>
                        <a:buClrTx/>
                        <a:buSzTx/>
                        <a:buFontTx/>
                        <a:buNone/>
                      </a:pPr>
                      <a:endParaRPr lang="zh-CN" altLang="en-US" sz="1400" b="1">
                        <a:solidFill>
                          <a:srgbClr val="FF0000"/>
                        </a:solidFill>
                      </a:endParaRPr>
                    </a:p>
                    <a:p>
                      <a:pPr algn="ctr">
                        <a:lnSpc>
                          <a:spcPct val="80000"/>
                        </a:lnSpc>
                        <a:buClrTx/>
                        <a:buSzTx/>
                        <a:buFontTx/>
                        <a:buNone/>
                      </a:pPr>
                      <a:r>
                        <a:rPr lang="zh-CN" altLang="en-US" sz="1400" b="1">
                          <a:solidFill>
                            <a:srgbClr val="FF0000"/>
                          </a:solidFill>
                        </a:rPr>
                        <a:t>数据来源</a:t>
                      </a:r>
                      <a:endParaRPr lang="zh-CN" altLang="en-US" sz="1400" b="1">
                        <a:solidFill>
                          <a:srgbClr val="FF0000"/>
                        </a:solidFill>
                      </a:endParaRPr>
                    </a:p>
                  </a:txBody>
                  <a:tcPr marL="68580" marR="68580" marT="0" marB="0"/>
                </a:tc>
                <a:tc>
                  <a:txBody>
                    <a:bodyPr/>
                    <a:lstStyle/>
                    <a:p>
                      <a:pPr algn="ctr">
                        <a:lnSpc>
                          <a:spcPct val="80000"/>
                        </a:lnSpc>
                        <a:buClrTx/>
                        <a:buSzTx/>
                        <a:buFontTx/>
                        <a:buNone/>
                      </a:pPr>
                      <a:r>
                        <a:rPr lang="zh-CN" altLang="en-US" sz="1400" b="1"/>
                        <a:t>指标名称</a:t>
                      </a:r>
                      <a:endParaRPr lang="zh-CN" altLang="en-US" sz="1400" b="1"/>
                    </a:p>
                  </a:txBody>
                  <a:tcPr marL="68580" marR="68580" marT="0" marB="0" anchor="ctr"/>
                </a:tc>
                <a:tc>
                  <a:txBody>
                    <a:bodyPr/>
                    <a:lstStyle/>
                    <a:p>
                      <a:pPr algn="ctr">
                        <a:lnSpc>
                          <a:spcPct val="80000"/>
                        </a:lnSpc>
                        <a:buClrTx/>
                        <a:buSzTx/>
                        <a:buFontTx/>
                        <a:buNone/>
                      </a:pPr>
                      <a:endParaRPr lang="zh-CN" altLang="en-US" sz="1400" b="1">
                        <a:solidFill>
                          <a:srgbClr val="FF0000"/>
                        </a:solidFill>
                      </a:endParaRPr>
                    </a:p>
                    <a:p>
                      <a:pPr algn="ctr">
                        <a:lnSpc>
                          <a:spcPct val="80000"/>
                        </a:lnSpc>
                        <a:buClrTx/>
                        <a:buSzTx/>
                        <a:buFontTx/>
                        <a:buNone/>
                      </a:pPr>
                      <a:r>
                        <a:rPr lang="zh-CN" altLang="en-US" sz="1400" b="1">
                          <a:solidFill>
                            <a:srgbClr val="FF0000"/>
                          </a:solidFill>
                        </a:rPr>
                        <a:t>数据来源</a:t>
                      </a:r>
                      <a:endParaRPr lang="zh-CN" altLang="en-US" sz="1400" b="1">
                        <a:solidFill>
                          <a:srgbClr val="FF0000"/>
                        </a:solidFill>
                      </a:endParaRPr>
                    </a:p>
                  </a:txBody>
                  <a:tcPr marL="68580" marR="68580" marT="0" marB="0"/>
                </a:tc>
              </a:tr>
              <a:tr h="1087755">
                <a:tc>
                  <a:txBody>
                    <a:bodyPr/>
                    <a:lstStyle/>
                    <a:p>
                      <a:pPr indent="0">
                        <a:buNone/>
                      </a:pPr>
                      <a:r>
                        <a:rPr lang="en-US" sz="1400" b="1"/>
                        <a:t>全县（市、区）休闲农业聚集村规划覆盖率（%）</a:t>
                      </a:r>
                      <a:endParaRPr lang="en-US" sz="1400" b="1"/>
                    </a:p>
                  </a:txBody>
                  <a:tcPr marL="68580" marR="68580" marT="0" marB="0" anchor="ctr"/>
                </a:tc>
                <a:tc>
                  <a:txBody>
                    <a:bodyPr/>
                    <a:lstStyle/>
                    <a:p>
                      <a:pPr indent="0">
                        <a:buNone/>
                      </a:pPr>
                      <a:r>
                        <a:rPr lang="en-US" sz="1400" b="1">
                          <a:solidFill>
                            <a:srgbClr val="FF0000"/>
                          </a:solidFill>
                        </a:rPr>
                        <a:t> </a:t>
                      </a:r>
                      <a:endParaRPr lang="en-US" sz="1400" b="1">
                        <a:solidFill>
                          <a:srgbClr val="FF0000"/>
                        </a:solidFill>
                      </a:endParaRPr>
                    </a:p>
                    <a:p>
                      <a:pPr indent="0">
                        <a:buNone/>
                      </a:pPr>
                      <a:r>
                        <a:rPr lang="zh-CN" altLang="en-US" sz="1400" b="1">
                          <a:solidFill>
                            <a:srgbClr val="FF0000"/>
                          </a:solidFill>
                        </a:rPr>
                        <a:t>各县农业农村部门和自然资源部门</a:t>
                      </a:r>
                      <a:endParaRPr lang="zh-CN" altLang="en-US" sz="1400" b="1">
                        <a:solidFill>
                          <a:srgbClr val="FF0000"/>
                        </a:solidFill>
                      </a:endParaRPr>
                    </a:p>
                  </a:txBody>
                  <a:tcPr marL="68580" marR="68580" marT="0" marB="0"/>
                </a:tc>
                <a:tc>
                  <a:txBody>
                    <a:bodyPr/>
                    <a:lstStyle/>
                    <a:p>
                      <a:pPr indent="0">
                        <a:buNone/>
                      </a:pPr>
                      <a:r>
                        <a:rPr lang="en-US" sz="1400" b="1"/>
                        <a:t>全县（市、区）休闲农业培训覆盖率（%）</a:t>
                      </a:r>
                      <a:endParaRPr lang="en-US" sz="1400" b="1"/>
                    </a:p>
                  </a:txBody>
                  <a:tcPr marL="68580" marR="68580" marT="0" marB="0" anchor="ctr"/>
                </a:tc>
                <a:tc>
                  <a:txBody>
                    <a:bodyPr/>
                    <a:lstStyle/>
                    <a:p>
                      <a:pPr indent="0">
                        <a:buNone/>
                      </a:pPr>
                      <a:endParaRPr lang="en-US" sz="1400" b="1">
                        <a:solidFill>
                          <a:srgbClr val="FF0000"/>
                        </a:solidFill>
                      </a:endParaRPr>
                    </a:p>
                    <a:p>
                      <a:pPr indent="0">
                        <a:buNone/>
                      </a:pPr>
                      <a:r>
                        <a:rPr lang="en-US" sz="1400" b="1">
                          <a:solidFill>
                            <a:srgbClr val="FF0000"/>
                          </a:solidFill>
                        </a:rPr>
                        <a:t> </a:t>
                      </a:r>
                      <a:r>
                        <a:rPr lang="zh-CN" altLang="en-US" sz="1400" b="1">
                          <a:solidFill>
                            <a:srgbClr val="FF0000"/>
                          </a:solidFill>
                        </a:rPr>
                        <a:t>各县农业农村部门和文旅部门</a:t>
                      </a:r>
                      <a:endParaRPr lang="zh-CN" altLang="en-US" sz="1400" b="1">
                        <a:solidFill>
                          <a:srgbClr val="FF0000"/>
                        </a:solidFill>
                      </a:endParaRPr>
                    </a:p>
                  </a:txBody>
                  <a:tcPr marL="68580" marR="68580" marT="0" marB="0"/>
                </a:tc>
              </a:tr>
              <a:tr h="1087755">
                <a:tc>
                  <a:txBody>
                    <a:bodyPr/>
                    <a:lstStyle/>
                    <a:p>
                      <a:pPr indent="0">
                        <a:buNone/>
                      </a:pPr>
                      <a:r>
                        <a:rPr lang="en-US" sz="1400" b="1"/>
                        <a:t>全县（市、区）休闲农业贷款余额（万元）</a:t>
                      </a:r>
                      <a:endParaRPr lang="en-US" sz="1400" b="1"/>
                    </a:p>
                  </a:txBody>
                  <a:tcPr marL="68580" marR="68580" marT="0" marB="0" anchor="ctr"/>
                </a:tc>
                <a:tc>
                  <a:txBody>
                    <a:bodyPr/>
                    <a:lstStyle/>
                    <a:p>
                      <a:pPr indent="0">
                        <a:buNone/>
                      </a:pPr>
                      <a:endParaRPr lang="en-US" sz="1400" b="1">
                        <a:solidFill>
                          <a:srgbClr val="FF0000"/>
                        </a:solidFill>
                      </a:endParaRPr>
                    </a:p>
                    <a:p>
                      <a:pPr indent="0">
                        <a:buNone/>
                      </a:pPr>
                      <a:r>
                        <a:rPr lang="en-US" sz="1400" b="1">
                          <a:solidFill>
                            <a:srgbClr val="FF0000"/>
                          </a:solidFill>
                        </a:rPr>
                        <a:t>不要填0，填0要提供情况说明。</a:t>
                      </a:r>
                      <a:endParaRPr lang="en-US" sz="1400" b="1">
                        <a:solidFill>
                          <a:srgbClr val="FF0000"/>
                        </a:solidFill>
                      </a:endParaRPr>
                    </a:p>
                  </a:txBody>
                  <a:tcPr marL="68580" marR="68580" marT="0" marB="0"/>
                </a:tc>
                <a:tc>
                  <a:txBody>
                    <a:bodyPr/>
                    <a:lstStyle/>
                    <a:p>
                      <a:pPr indent="0">
                        <a:buNone/>
                      </a:pPr>
                      <a:r>
                        <a:rPr lang="en-US" sz="1400" b="1"/>
                        <a:t>全县（市、区）新编县域国土空间规划用于休闲农业的建设用地指标比例（%）</a:t>
                      </a:r>
                      <a:endParaRPr lang="en-US" sz="1400" b="1"/>
                    </a:p>
                  </a:txBody>
                  <a:tcPr marL="68580" marR="68580" marT="0" marB="0" anchor="ctr"/>
                </a:tc>
                <a:tc>
                  <a:txBody>
                    <a:bodyPr/>
                    <a:lstStyle/>
                    <a:p>
                      <a:pPr indent="0">
                        <a:buNone/>
                      </a:pPr>
                      <a:r>
                        <a:rPr lang="en-US" sz="1400" b="1">
                          <a:solidFill>
                            <a:srgbClr val="FF0000"/>
                          </a:solidFill>
                        </a:rPr>
                        <a:t> </a:t>
                      </a:r>
                      <a:endParaRPr lang="zh-CN" altLang="en-US" sz="1400" b="1">
                        <a:solidFill>
                          <a:srgbClr val="FF0000"/>
                        </a:solidFill>
                      </a:endParaRPr>
                    </a:p>
                    <a:p>
                      <a:pPr indent="0">
                        <a:buNone/>
                      </a:pPr>
                      <a:r>
                        <a:rPr lang="zh-CN" altLang="en-US" sz="1400" b="1">
                          <a:solidFill>
                            <a:srgbClr val="FF0000"/>
                          </a:solidFill>
                        </a:rPr>
                        <a:t>不要填0，填0要提供情况说明。</a:t>
                      </a:r>
                      <a:endParaRPr lang="zh-CN" altLang="en-US" sz="1400" b="1">
                        <a:solidFill>
                          <a:srgbClr val="FF0000"/>
                        </a:solidFill>
                      </a:endParaRPr>
                    </a:p>
                  </a:txBody>
                  <a:tcPr marL="68580" marR="68580" marT="0" marB="0"/>
                </a:tc>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1500"/>
    </mc:Choice>
    <mc:Fallback>
      <p:transition spd="slow"/>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38"/>
          <p:cNvSpPr txBox="1"/>
          <p:nvPr/>
        </p:nvSpPr>
        <p:spPr>
          <a:xfrm>
            <a:off x="567235" y="1177641"/>
            <a:ext cx="8258947" cy="3553460"/>
          </a:xfrm>
          <a:prstGeom prst="rect">
            <a:avLst/>
          </a:prstGeom>
          <a:noFill/>
          <a:ln>
            <a:noFill/>
          </a:ln>
        </p:spPr>
        <p:txBody>
          <a:bodyPr wrap="square" rtlCol="0">
            <a:spAutoFit/>
          </a:bodyPr>
          <a:lstStyle/>
          <a:p>
            <a:pPr algn="just">
              <a:lnSpc>
                <a:spcPct val="150000"/>
              </a:lnSpc>
            </a:pPr>
            <a:r>
              <a:rPr sz="1500" b="1" dirty="0">
                <a:latin typeface="微软雅黑" panose="020B0503020204020204" pitchFamily="34" charset="-122"/>
                <a:ea typeface="微软雅黑" panose="020B0503020204020204" pitchFamily="34" charset="-122"/>
                <a:sym typeface="+mn-ea"/>
              </a:rPr>
              <a:t>休闲农业聚集村规划覆盖率（%）：</a:t>
            </a:r>
            <a:r>
              <a:rPr sz="1500" dirty="0">
                <a:latin typeface="微软雅黑" panose="020B0503020204020204" pitchFamily="34" charset="-122"/>
                <a:ea typeface="微软雅黑" panose="020B0503020204020204" pitchFamily="34" charset="-122"/>
                <a:sym typeface="+mn-ea"/>
              </a:rPr>
              <a:t>是指已编制村庄建设规划（需涵盖休闲农业专项内容）或村域休闲农业专项规划的休闲农业聚集村与全县休闲农业聚集村总数之比。</a:t>
            </a:r>
            <a:endParaRPr sz="1500" dirty="0">
              <a:latin typeface="微软雅黑" panose="020B0503020204020204" pitchFamily="34" charset="-122"/>
              <a:ea typeface="微软雅黑" panose="020B0503020204020204" pitchFamily="34" charset="-122"/>
              <a:sym typeface="+mn-ea"/>
            </a:endParaRPr>
          </a:p>
          <a:p>
            <a:pPr algn="just">
              <a:lnSpc>
                <a:spcPct val="150000"/>
              </a:lnSpc>
            </a:pPr>
            <a:r>
              <a:rPr sz="1500" b="1" dirty="0">
                <a:latin typeface="微软雅黑" panose="020B0503020204020204" pitchFamily="34" charset="-122"/>
                <a:ea typeface="微软雅黑" panose="020B0503020204020204" pitchFamily="34" charset="-122"/>
                <a:sym typeface="+mn-ea"/>
              </a:rPr>
              <a:t>计算公式：</a:t>
            </a:r>
            <a:r>
              <a:rPr sz="1500" dirty="0">
                <a:latin typeface="微软雅黑" panose="020B0503020204020204" pitchFamily="34" charset="-122"/>
                <a:ea typeface="微软雅黑" panose="020B0503020204020204" pitchFamily="34" charset="-122"/>
                <a:sym typeface="+mn-ea"/>
              </a:rPr>
              <a:t>休闲农业聚集村规划覆盖率=休闲农业聚集村中已编制休闲农业相关规划的村庄数量/休闲农业聚集村总数×100%。</a:t>
            </a:r>
            <a:endParaRPr sz="1500" dirty="0">
              <a:latin typeface="微软雅黑" panose="020B0503020204020204" pitchFamily="34" charset="-122"/>
              <a:ea typeface="微软雅黑" panose="020B0503020204020204" pitchFamily="34" charset="-122"/>
              <a:sym typeface="+mn-ea"/>
            </a:endParaRPr>
          </a:p>
          <a:p>
            <a:pPr algn="just">
              <a:lnSpc>
                <a:spcPct val="150000"/>
              </a:lnSpc>
            </a:pPr>
            <a:endParaRPr lang="en-US" sz="1500" b="1">
              <a:sym typeface="+mn-ea"/>
            </a:endParaRPr>
          </a:p>
          <a:p>
            <a:pPr algn="just">
              <a:lnSpc>
                <a:spcPct val="150000"/>
              </a:lnSpc>
            </a:pPr>
            <a:r>
              <a:rPr sz="1500" b="1" dirty="0">
                <a:latin typeface="微软雅黑" panose="020B0503020204020204" pitchFamily="34" charset="-122"/>
                <a:ea typeface="微软雅黑" panose="020B0503020204020204" pitchFamily="34" charset="-122"/>
              </a:rPr>
              <a:t>休闲农业培训覆盖率（%）：</a:t>
            </a:r>
            <a:r>
              <a:rPr sz="1500" dirty="0">
                <a:latin typeface="微软雅黑" panose="020B0503020204020204" pitchFamily="34" charset="-122"/>
                <a:ea typeface="微软雅黑" panose="020B0503020204020204" pitchFamily="34" charset="-122"/>
              </a:rPr>
              <a:t>指每年参加休闲农业相关培训的从业人员占比。休闲农业培训是指对企业和经营主体进行的科学、系统、有组织的围绕提升农民综合素质、生产技能和经营管理能力的培训。</a:t>
            </a:r>
            <a:endParaRPr sz="1500" dirty="0">
              <a:latin typeface="微软雅黑" panose="020B0503020204020204" pitchFamily="34" charset="-122"/>
              <a:ea typeface="微软雅黑" panose="020B0503020204020204" pitchFamily="34" charset="-122"/>
            </a:endParaRPr>
          </a:p>
          <a:p>
            <a:pPr algn="just">
              <a:lnSpc>
                <a:spcPct val="150000"/>
              </a:lnSpc>
            </a:pPr>
            <a:r>
              <a:rPr sz="1500" b="1" dirty="0">
                <a:latin typeface="微软雅黑" panose="020B0503020204020204" pitchFamily="34" charset="-122"/>
                <a:ea typeface="微软雅黑" panose="020B0503020204020204" pitchFamily="34" charset="-122"/>
              </a:rPr>
              <a:t>计算公式：</a:t>
            </a:r>
            <a:r>
              <a:rPr sz="1500" dirty="0">
                <a:latin typeface="微软雅黑" panose="020B0503020204020204" pitchFamily="34" charset="-122"/>
                <a:ea typeface="微软雅黑" panose="020B0503020204020204" pitchFamily="34" charset="-122"/>
              </a:rPr>
              <a:t>休闲农业培训覆盖率=参加休闲农业相关培训的从业人员数量/休闲农业从业人员总数×100%。</a:t>
            </a:r>
            <a:endParaRPr sz="1500" dirty="0">
              <a:latin typeface="微软雅黑" panose="020B0503020204020204" pitchFamily="34" charset="-122"/>
              <a:ea typeface="微软雅黑" panose="020B0503020204020204" pitchFamily="34" charset="-122"/>
            </a:endParaRPr>
          </a:p>
        </p:txBody>
      </p:sp>
      <p:sp>
        <p:nvSpPr>
          <p:cNvPr id="17" name="等腰三角形 16"/>
          <p:cNvSpPr/>
          <p:nvPr/>
        </p:nvSpPr>
        <p:spPr>
          <a:xfrm rot="5400000">
            <a:off x="223784" y="82734"/>
            <a:ext cx="160089" cy="138008"/>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2" name="组合 21"/>
          <p:cNvGrpSpPr/>
          <p:nvPr/>
        </p:nvGrpSpPr>
        <p:grpSpPr>
          <a:xfrm>
            <a:off x="2782" y="-5058"/>
            <a:ext cx="9144001" cy="911625"/>
            <a:chOff x="0" y="0"/>
            <a:chExt cx="12190413" cy="408214"/>
          </a:xfrm>
        </p:grpSpPr>
        <p:sp>
          <p:nvSpPr>
            <p:cNvPr id="23" name="矩形 22"/>
            <p:cNvSpPr/>
            <p:nvPr/>
          </p:nvSpPr>
          <p:spPr>
            <a:xfrm>
              <a:off x="0" y="0"/>
              <a:ext cx="12190413" cy="408214"/>
            </a:xfrm>
            <a:prstGeom prst="rect">
              <a:avLst/>
            </a:prstGeom>
            <a:solidFill>
              <a:srgbClr val="007C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latin typeface="微软雅黑" panose="020B0503020204020204" pitchFamily="34" charset="-122"/>
                <a:ea typeface="微软雅黑" panose="020B0503020204020204" pitchFamily="34" charset="-122"/>
              </a:endParaRPr>
            </a:p>
          </p:txBody>
        </p:sp>
        <p:sp>
          <p:nvSpPr>
            <p:cNvPr id="24" name="TextBox 46"/>
            <p:cNvSpPr txBox="1"/>
            <p:nvPr/>
          </p:nvSpPr>
          <p:spPr>
            <a:xfrm>
              <a:off x="329838" y="36198"/>
              <a:ext cx="3066500" cy="288894"/>
            </a:xfrm>
            <a:prstGeom prst="rect">
              <a:avLst/>
            </a:prstGeom>
            <a:noFill/>
            <a:ln>
              <a:noFill/>
            </a:ln>
          </p:spPr>
          <p:txBody>
            <a:bodyPr wrap="square" rtlCol="0">
              <a:spAutoFit/>
            </a:bodyPr>
            <a:lstStyle/>
            <a:p>
              <a:pPr algn="ctr">
                <a:lnSpc>
                  <a:spcPct val="150000"/>
                </a:lnSpc>
              </a:pPr>
              <a:r>
                <a:rPr lang="zh-CN" altLang="en-US" sz="2400" dirty="0">
                  <a:solidFill>
                    <a:schemeClr val="bg1"/>
                  </a:solidFill>
                  <a:latin typeface="微软雅黑" panose="020B0503020204020204" pitchFamily="34" charset="-122"/>
                  <a:ea typeface="微软雅黑" panose="020B0503020204020204" pitchFamily="34" charset="-122"/>
                </a:rPr>
                <a:t>三、指标含义</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25" name="等腰三角形 24"/>
            <p:cNvSpPr/>
            <p:nvPr/>
          </p:nvSpPr>
          <p:spPr>
            <a:xfrm rot="5400000">
              <a:off x="388480" y="64424"/>
              <a:ext cx="106565" cy="257408"/>
            </a:xfrm>
            <a:prstGeom prst="triangle">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mc:Choice>
    <mc:Fallback>
      <p:transition spd="slow"/>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38"/>
          <p:cNvSpPr txBox="1"/>
          <p:nvPr/>
        </p:nvSpPr>
        <p:spPr>
          <a:xfrm>
            <a:off x="526595" y="906496"/>
            <a:ext cx="8258947" cy="806450"/>
          </a:xfrm>
          <a:prstGeom prst="rect">
            <a:avLst/>
          </a:prstGeom>
          <a:noFill/>
          <a:ln>
            <a:noFill/>
          </a:ln>
        </p:spPr>
        <p:txBody>
          <a:bodyPr wrap="square" rtlCol="0">
            <a:spAutoFit/>
          </a:bodyPr>
          <a:lstStyle/>
          <a:p>
            <a:pPr algn="just">
              <a:lnSpc>
                <a:spcPct val="150000"/>
              </a:lnSpc>
            </a:pPr>
            <a:r>
              <a:rPr lang="zh-CN" sz="1600" b="1" dirty="0">
                <a:solidFill>
                  <a:srgbClr val="FF0000"/>
                </a:solidFill>
                <a:latin typeface="微软雅黑" panose="020B0503020204020204" pitchFamily="34" charset="-122"/>
                <a:ea typeface="微软雅黑" panose="020B0503020204020204" pitchFamily="34" charset="-122"/>
                <a:sym typeface="+mn-ea"/>
              </a:rPr>
              <a:t> 六是联动发展类：</a:t>
            </a:r>
            <a:r>
              <a:rPr lang="en-US" altLang="zh-CN" sz="1600" b="1" dirty="0">
                <a:solidFill>
                  <a:srgbClr val="FF0000"/>
                </a:solidFill>
                <a:latin typeface="微软雅黑" panose="020B0503020204020204" pitchFamily="34" charset="-122"/>
                <a:ea typeface="微软雅黑" panose="020B0503020204020204" pitchFamily="34" charset="-122"/>
                <a:sym typeface="+mn-ea"/>
              </a:rPr>
              <a:t>   5</a:t>
            </a:r>
            <a:r>
              <a:rPr lang="zh-CN" altLang="en-US" sz="1600" b="1" dirty="0">
                <a:solidFill>
                  <a:srgbClr val="FF0000"/>
                </a:solidFill>
                <a:latin typeface="微软雅黑" panose="020B0503020204020204" pitchFamily="34" charset="-122"/>
                <a:ea typeface="微软雅黑" panose="020B0503020204020204" pitchFamily="34" charset="-122"/>
                <a:sym typeface="+mn-ea"/>
              </a:rPr>
              <a:t>个指标</a:t>
            </a:r>
            <a:endParaRPr lang="zh-CN" sz="1500" dirty="0">
              <a:solidFill>
                <a:srgbClr val="FF0000"/>
              </a:solidFill>
              <a:latin typeface="微软雅黑" panose="020B0503020204020204" pitchFamily="34" charset="-122"/>
              <a:ea typeface="微软雅黑" panose="020B0503020204020204" pitchFamily="34" charset="-122"/>
              <a:sym typeface="+mn-ea"/>
            </a:endParaRPr>
          </a:p>
          <a:p>
            <a:pPr algn="just">
              <a:lnSpc>
                <a:spcPct val="150000"/>
              </a:lnSpc>
            </a:pPr>
            <a:endParaRPr lang="zh-CN" altLang="en-US" sz="1500" dirty="0">
              <a:latin typeface="微软雅黑" panose="020B0503020204020204" pitchFamily="34" charset="-122"/>
              <a:ea typeface="微软雅黑" panose="020B0503020204020204" pitchFamily="34" charset="-122"/>
            </a:endParaRPr>
          </a:p>
        </p:txBody>
      </p:sp>
      <p:sp>
        <p:nvSpPr>
          <p:cNvPr id="17" name="等腰三角形 16"/>
          <p:cNvSpPr/>
          <p:nvPr/>
        </p:nvSpPr>
        <p:spPr>
          <a:xfrm rot="5400000">
            <a:off x="223784" y="82734"/>
            <a:ext cx="160089" cy="138008"/>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2" name="组合 21"/>
          <p:cNvGrpSpPr/>
          <p:nvPr/>
        </p:nvGrpSpPr>
        <p:grpSpPr>
          <a:xfrm>
            <a:off x="2782" y="-5058"/>
            <a:ext cx="9144001" cy="911625"/>
            <a:chOff x="0" y="0"/>
            <a:chExt cx="12190413" cy="408214"/>
          </a:xfrm>
        </p:grpSpPr>
        <p:sp>
          <p:nvSpPr>
            <p:cNvPr id="23" name="矩形 22"/>
            <p:cNvSpPr/>
            <p:nvPr/>
          </p:nvSpPr>
          <p:spPr>
            <a:xfrm>
              <a:off x="0" y="0"/>
              <a:ext cx="12190413" cy="408214"/>
            </a:xfrm>
            <a:prstGeom prst="rect">
              <a:avLst/>
            </a:prstGeom>
            <a:solidFill>
              <a:srgbClr val="007C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latin typeface="微软雅黑" panose="020B0503020204020204" pitchFamily="34" charset="-122"/>
                <a:ea typeface="微软雅黑" panose="020B0503020204020204" pitchFamily="34" charset="-122"/>
              </a:endParaRPr>
            </a:p>
          </p:txBody>
        </p:sp>
        <p:sp>
          <p:nvSpPr>
            <p:cNvPr id="24" name="TextBox 46"/>
            <p:cNvSpPr txBox="1"/>
            <p:nvPr/>
          </p:nvSpPr>
          <p:spPr>
            <a:xfrm>
              <a:off x="329838" y="36198"/>
              <a:ext cx="3066500" cy="288894"/>
            </a:xfrm>
            <a:prstGeom prst="rect">
              <a:avLst/>
            </a:prstGeom>
            <a:noFill/>
            <a:ln>
              <a:noFill/>
            </a:ln>
          </p:spPr>
          <p:txBody>
            <a:bodyPr wrap="square" rtlCol="0">
              <a:spAutoFit/>
            </a:bodyPr>
            <a:lstStyle/>
            <a:p>
              <a:pPr algn="ctr">
                <a:lnSpc>
                  <a:spcPct val="150000"/>
                </a:lnSpc>
              </a:pPr>
              <a:r>
                <a:rPr lang="zh-CN" altLang="en-US" sz="2400" dirty="0">
                  <a:solidFill>
                    <a:schemeClr val="bg1"/>
                  </a:solidFill>
                  <a:latin typeface="微软雅黑" panose="020B0503020204020204" pitchFamily="34" charset="-122"/>
                  <a:ea typeface="微软雅黑" panose="020B0503020204020204" pitchFamily="34" charset="-122"/>
                </a:rPr>
                <a:t>三、指标含义</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25" name="等腰三角形 24"/>
            <p:cNvSpPr/>
            <p:nvPr/>
          </p:nvSpPr>
          <p:spPr>
            <a:xfrm rot="5400000">
              <a:off x="388480" y="64424"/>
              <a:ext cx="106565" cy="257408"/>
            </a:xfrm>
            <a:prstGeom prst="triangle">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latin typeface="微软雅黑" panose="020B0503020204020204" pitchFamily="34" charset="-122"/>
                <a:ea typeface="微软雅黑" panose="020B0503020204020204" pitchFamily="34" charset="-122"/>
              </a:endParaRPr>
            </a:p>
          </p:txBody>
        </p:sp>
      </p:grpSp>
      <p:graphicFrame>
        <p:nvGraphicFramePr>
          <p:cNvPr id="3" name="表格 2"/>
          <p:cNvGraphicFramePr/>
          <p:nvPr>
            <p:custDataLst>
              <p:tags r:id="rId1"/>
            </p:custDataLst>
          </p:nvPr>
        </p:nvGraphicFramePr>
        <p:xfrm>
          <a:off x="707390" y="1403350"/>
          <a:ext cx="7500620" cy="3588385"/>
        </p:xfrm>
        <a:graphic>
          <a:graphicData uri="http://schemas.openxmlformats.org/drawingml/2006/table">
            <a:tbl>
              <a:tblPr firstRow="1" bandRow="1">
                <a:tableStyleId>{AFEB64FB-26AD-4DF2-9CDF-39FA84D83439}</a:tableStyleId>
              </a:tblPr>
              <a:tblGrid>
                <a:gridCol w="2225040"/>
                <a:gridCol w="1238885"/>
                <a:gridCol w="2790825"/>
                <a:gridCol w="1245870"/>
              </a:tblGrid>
              <a:tr h="577215">
                <a:tc>
                  <a:txBody>
                    <a:bodyPr/>
                    <a:lstStyle/>
                    <a:p>
                      <a:pPr indent="0" algn="ctr">
                        <a:lnSpc>
                          <a:spcPct val="80000"/>
                        </a:lnSpc>
                        <a:buNone/>
                      </a:pPr>
                      <a:r>
                        <a:rPr lang="zh-CN" altLang="en-US" sz="1400" b="1"/>
                        <a:t>指标名称</a:t>
                      </a:r>
                      <a:endParaRPr lang="zh-CN" altLang="en-US" sz="1400" b="1"/>
                    </a:p>
                  </a:txBody>
                  <a:tcPr marL="68580" marR="68580" marT="0" marB="0" anchor="ctr"/>
                </a:tc>
                <a:tc>
                  <a:txBody>
                    <a:bodyPr/>
                    <a:lstStyle/>
                    <a:p>
                      <a:pPr algn="ctr">
                        <a:lnSpc>
                          <a:spcPct val="80000"/>
                        </a:lnSpc>
                        <a:buClrTx/>
                        <a:buSzTx/>
                        <a:buFontTx/>
                        <a:buNone/>
                      </a:pPr>
                      <a:endParaRPr lang="zh-CN" altLang="en-US" sz="1400" b="1">
                        <a:solidFill>
                          <a:srgbClr val="FF0000"/>
                        </a:solidFill>
                      </a:endParaRPr>
                    </a:p>
                    <a:p>
                      <a:pPr algn="ctr">
                        <a:lnSpc>
                          <a:spcPct val="80000"/>
                        </a:lnSpc>
                        <a:buClrTx/>
                        <a:buSzTx/>
                        <a:buFontTx/>
                        <a:buNone/>
                      </a:pPr>
                      <a:r>
                        <a:rPr lang="zh-CN" altLang="en-US" sz="1400" b="1">
                          <a:solidFill>
                            <a:srgbClr val="FF0000"/>
                          </a:solidFill>
                        </a:rPr>
                        <a:t>数据来源</a:t>
                      </a:r>
                      <a:endParaRPr lang="zh-CN" altLang="en-US" sz="1400" b="1">
                        <a:solidFill>
                          <a:srgbClr val="FF0000"/>
                        </a:solidFill>
                      </a:endParaRPr>
                    </a:p>
                  </a:txBody>
                  <a:tcPr marL="68580" marR="68580" marT="0" marB="0"/>
                </a:tc>
                <a:tc>
                  <a:txBody>
                    <a:bodyPr/>
                    <a:lstStyle/>
                    <a:p>
                      <a:pPr algn="ctr">
                        <a:lnSpc>
                          <a:spcPct val="80000"/>
                        </a:lnSpc>
                        <a:buClrTx/>
                        <a:buSzTx/>
                        <a:buFontTx/>
                        <a:buNone/>
                      </a:pPr>
                      <a:r>
                        <a:rPr lang="zh-CN" altLang="en-US" sz="1400" b="1"/>
                        <a:t>指标名称</a:t>
                      </a:r>
                      <a:endParaRPr lang="zh-CN" altLang="en-US" sz="1400" b="1"/>
                    </a:p>
                  </a:txBody>
                  <a:tcPr marL="68580" marR="68580" marT="0" marB="0" anchor="ctr"/>
                </a:tc>
                <a:tc>
                  <a:txBody>
                    <a:bodyPr/>
                    <a:lstStyle/>
                    <a:p>
                      <a:pPr algn="ctr">
                        <a:lnSpc>
                          <a:spcPct val="80000"/>
                        </a:lnSpc>
                        <a:buClrTx/>
                        <a:buSzTx/>
                        <a:buFontTx/>
                        <a:buNone/>
                      </a:pPr>
                      <a:endParaRPr lang="zh-CN" altLang="en-US" sz="1400" b="1">
                        <a:solidFill>
                          <a:srgbClr val="FF0000"/>
                        </a:solidFill>
                      </a:endParaRPr>
                    </a:p>
                    <a:p>
                      <a:pPr algn="ctr">
                        <a:lnSpc>
                          <a:spcPct val="80000"/>
                        </a:lnSpc>
                        <a:buClrTx/>
                        <a:buSzTx/>
                        <a:buFontTx/>
                        <a:buNone/>
                      </a:pPr>
                      <a:r>
                        <a:rPr lang="zh-CN" altLang="en-US" sz="1400" b="1">
                          <a:solidFill>
                            <a:srgbClr val="FF0000"/>
                          </a:solidFill>
                        </a:rPr>
                        <a:t>数据来源</a:t>
                      </a:r>
                      <a:endParaRPr lang="zh-CN" altLang="en-US" sz="1400" b="1">
                        <a:solidFill>
                          <a:srgbClr val="FF0000"/>
                        </a:solidFill>
                      </a:endParaRPr>
                    </a:p>
                  </a:txBody>
                  <a:tcPr marL="68580" marR="68580" marT="0" marB="0"/>
                </a:tc>
              </a:tr>
              <a:tr h="1031240">
                <a:tc>
                  <a:txBody>
                    <a:bodyPr/>
                    <a:lstStyle/>
                    <a:p>
                      <a:pPr indent="0">
                        <a:buNone/>
                      </a:pPr>
                      <a:r>
                        <a:rPr lang="en-US" sz="1400" b="1">
                          <a:solidFill>
                            <a:schemeClr val="tx1"/>
                          </a:solidFill>
                        </a:rPr>
                        <a:t>全县农业主导产业</a:t>
                      </a:r>
                      <a:endParaRPr lang="en-US" sz="1400" b="1">
                        <a:solidFill>
                          <a:schemeClr val="tx1"/>
                        </a:solidFill>
                      </a:endParaRPr>
                    </a:p>
                  </a:txBody>
                  <a:tcPr marL="68580" marR="68580" marT="0" marB="0" anchor="ctr"/>
                </a:tc>
                <a:tc>
                  <a:txBody>
                    <a:bodyPr/>
                    <a:lstStyle/>
                    <a:p>
                      <a:pPr indent="0">
                        <a:buNone/>
                      </a:pPr>
                      <a:r>
                        <a:rPr lang="zh-CN" altLang="en-US" sz="1400" b="1">
                          <a:solidFill>
                            <a:srgbClr val="FF0000"/>
                          </a:solidFill>
                        </a:rPr>
                        <a:t>按第一产业核算农业产业产值排第一的产业名称。</a:t>
                      </a:r>
                      <a:endParaRPr lang="zh-CN" altLang="en-US" sz="1400" b="1">
                        <a:solidFill>
                          <a:srgbClr val="FF0000"/>
                        </a:solidFill>
                      </a:endParaRPr>
                    </a:p>
                  </a:txBody>
                  <a:tcPr marL="68580" marR="68580" marT="0" marB="0"/>
                </a:tc>
                <a:tc>
                  <a:txBody>
                    <a:bodyPr/>
                    <a:lstStyle/>
                    <a:p>
                      <a:pPr indent="0">
                        <a:buNone/>
                      </a:pPr>
                      <a:r>
                        <a:rPr lang="en-US" sz="1400" b="1"/>
                        <a:t>农业主导产业产值（万元）</a:t>
                      </a:r>
                      <a:endParaRPr lang="en-US" sz="1400" b="1"/>
                    </a:p>
                  </a:txBody>
                  <a:tcPr marL="68580" marR="68580" marT="0" marB="0" anchor="ctr"/>
                </a:tc>
                <a:tc>
                  <a:txBody>
                    <a:bodyPr/>
                    <a:lstStyle/>
                    <a:p>
                      <a:pPr indent="0">
                        <a:buNone/>
                      </a:pPr>
                      <a:endParaRPr lang="en-US" sz="1400" b="1">
                        <a:solidFill>
                          <a:srgbClr val="FF0000"/>
                        </a:solidFill>
                      </a:endParaRPr>
                    </a:p>
                    <a:p>
                      <a:pPr indent="0">
                        <a:buNone/>
                      </a:pPr>
                      <a:r>
                        <a:rPr lang="en-US" sz="1400" b="1">
                          <a:solidFill>
                            <a:srgbClr val="FF0000"/>
                          </a:solidFill>
                        </a:rPr>
                        <a:t> </a:t>
                      </a:r>
                      <a:r>
                        <a:rPr lang="zh-CN" altLang="en-US" sz="1400" b="1">
                          <a:solidFill>
                            <a:srgbClr val="FF0000"/>
                          </a:solidFill>
                        </a:rPr>
                        <a:t>只填农业主导产业一产的产值</a:t>
                      </a:r>
                      <a:endParaRPr lang="zh-CN" altLang="en-US" sz="1400" b="1">
                        <a:solidFill>
                          <a:srgbClr val="FF0000"/>
                        </a:solidFill>
                      </a:endParaRPr>
                    </a:p>
                  </a:txBody>
                  <a:tcPr marL="68580" marR="68580" marT="0" marB="0"/>
                </a:tc>
              </a:tr>
              <a:tr h="913130">
                <a:tc>
                  <a:txBody>
                    <a:bodyPr/>
                    <a:p>
                      <a:pPr indent="0">
                        <a:buNone/>
                      </a:pPr>
                      <a:r>
                        <a:rPr lang="en-US" sz="1400" b="1">
                          <a:sym typeface="+mn-ea"/>
                        </a:rPr>
                        <a:t>农业主导产业全产业链产值（万元）</a:t>
                      </a:r>
                      <a:endParaRPr lang="en-US" sz="1400" b="1"/>
                    </a:p>
                    <a:p>
                      <a:pPr indent="0">
                        <a:buNone/>
                      </a:pPr>
                      <a:endParaRPr lang="en-US" altLang="en-US" sz="1400" b="1"/>
                    </a:p>
                  </a:txBody>
                  <a:tcPr marL="68580" marR="68580" marT="0" marB="0" anchor="ctr"/>
                </a:tc>
                <a:tc>
                  <a:txBody>
                    <a:bodyPr/>
                    <a:p>
                      <a:pPr indent="0">
                        <a:buNone/>
                      </a:pPr>
                      <a:r>
                        <a:rPr lang="zh-CN" altLang="en-US" sz="1400" b="1">
                          <a:solidFill>
                            <a:srgbClr val="FF0000"/>
                          </a:solidFill>
                          <a:sym typeface="+mn-ea"/>
                        </a:rPr>
                        <a:t>大于农业主导产业产值</a:t>
                      </a:r>
                      <a:endParaRPr lang="zh-CN" altLang="en-US" sz="1400" b="1">
                        <a:solidFill>
                          <a:srgbClr val="FF0000"/>
                        </a:solidFill>
                        <a:sym typeface="+mn-ea"/>
                      </a:endParaRPr>
                    </a:p>
                  </a:txBody>
                  <a:tcPr marL="68580" marR="68580" marT="0" marB="0"/>
                </a:tc>
                <a:tc>
                  <a:txBody>
                    <a:bodyPr/>
                    <a:p>
                      <a:pPr indent="0">
                        <a:buNone/>
                      </a:pPr>
                      <a:r>
                        <a:rPr lang="en-US" sz="1400" b="1">
                          <a:sym typeface="+mn-ea"/>
                        </a:rPr>
                        <a:t>休闲农业对农业主导产业全产业链产值贡献率（%）</a:t>
                      </a:r>
                      <a:endParaRPr lang="en-US" sz="1400" b="1"/>
                    </a:p>
                    <a:p>
                      <a:pPr indent="0">
                        <a:buNone/>
                      </a:pPr>
                      <a:endParaRPr lang="en-US" altLang="en-US" sz="1400" b="1"/>
                    </a:p>
                  </a:txBody>
                  <a:tcPr marL="68580" marR="68580" marT="0" marB="0" anchor="ctr"/>
                </a:tc>
                <a:tc>
                  <a:txBody>
                    <a:bodyPr/>
                    <a:p>
                      <a:pPr indent="0">
                        <a:buNone/>
                      </a:pPr>
                      <a:r>
                        <a:rPr lang="zh-CN" altLang="en-US" sz="1400" b="1">
                          <a:solidFill>
                            <a:srgbClr val="FF0000"/>
                          </a:solidFill>
                          <a:sym typeface="+mn-ea"/>
                        </a:rPr>
                        <a:t>超过50%需要提供原始数据及计算过程进行核对。</a:t>
                      </a:r>
                      <a:endParaRPr lang="zh-CN" altLang="en-US" sz="1400" b="1">
                        <a:solidFill>
                          <a:srgbClr val="FF0000"/>
                        </a:solidFill>
                        <a:sym typeface="+mn-ea"/>
                      </a:endParaRPr>
                    </a:p>
                  </a:txBody>
                  <a:tcPr marL="68580" marR="68580" marT="0" marB="0"/>
                </a:tc>
              </a:tr>
              <a:tr h="1066800">
                <a:tc>
                  <a:txBody>
                    <a:bodyPr/>
                    <a:lstStyle/>
                    <a:p>
                      <a:pPr indent="0">
                        <a:buNone/>
                      </a:pPr>
                      <a:r>
                        <a:rPr lang="en-US" sz="1400" b="1"/>
                        <a:t>本县是否属于以下享受中央财政奖励政策的农业产业大县（是请划√）</a:t>
                      </a:r>
                      <a:endParaRPr lang="en-US" sz="1400" b="1"/>
                    </a:p>
                  </a:txBody>
                  <a:tcPr marL="68580" marR="68580" marT="0" marB="0" anchor="ctr"/>
                </a:tc>
                <a:tc gridSpan="3">
                  <a:txBody>
                    <a:bodyPr/>
                    <a:lstStyle/>
                    <a:p>
                      <a:pPr indent="0">
                        <a:buNone/>
                      </a:pPr>
                      <a:r>
                        <a:rPr lang="en-US" sz="1400" b="1">
                          <a:solidFill>
                            <a:srgbClr val="FF0000"/>
                          </a:solidFill>
                        </a:rPr>
                        <a:t>  </a:t>
                      </a:r>
                      <a:endParaRPr lang="en-US" sz="1400" b="1">
                        <a:solidFill>
                          <a:srgbClr val="FF0000"/>
                        </a:solidFill>
                      </a:endParaRPr>
                    </a:p>
                    <a:p>
                      <a:pPr indent="0">
                        <a:buNone/>
                      </a:pPr>
                      <a:r>
                        <a:rPr lang="en-US" altLang="zh-CN" sz="1400" b="1">
                          <a:solidFill>
                            <a:srgbClr val="FF0000"/>
                          </a:solidFill>
                        </a:rPr>
                        <a:t> 产粮（油）大县    </a:t>
                      </a:r>
                      <a:r>
                        <a:rPr lang="en-US" altLang="zh-CN" sz="1400" b="1">
                          <a:solidFill>
                            <a:srgbClr val="FF0000"/>
                          </a:solidFill>
                          <a:sym typeface="Wingdings 2" panose="05020102010507070707" charset="0"/>
                        </a:rPr>
                        <a:t></a:t>
                      </a:r>
                      <a:endParaRPr lang="en-US" altLang="zh-CN" sz="1400" b="1">
                        <a:solidFill>
                          <a:srgbClr val="FF0000"/>
                        </a:solidFill>
                      </a:endParaRPr>
                    </a:p>
                    <a:p>
                      <a:pPr indent="0">
                        <a:buNone/>
                      </a:pPr>
                      <a:r>
                        <a:rPr lang="zh-CN" altLang="en-US" sz="1400" b="1">
                          <a:solidFill>
                            <a:srgbClr val="FF0000"/>
                          </a:solidFill>
                        </a:rPr>
                        <a:t>生猪（牛羊）调出大县   </a:t>
                      </a:r>
                      <a:r>
                        <a:rPr lang="en-US" altLang="zh-CN" sz="1400" b="1">
                          <a:solidFill>
                            <a:srgbClr val="FF0000"/>
                          </a:solidFill>
                          <a:sym typeface="Wingdings 2" panose="05020102010507070707" charset="0"/>
                        </a:rPr>
                        <a:t></a:t>
                      </a:r>
                      <a:r>
                        <a:rPr lang="zh-CN" altLang="en-US" sz="1400" b="1">
                          <a:solidFill>
                            <a:srgbClr val="FF0000"/>
                          </a:solidFill>
                        </a:rPr>
                        <a:t>  </a:t>
                      </a:r>
                      <a:r>
                        <a:rPr lang="en-US" altLang="zh-CN" sz="1400" b="1">
                          <a:solidFill>
                            <a:srgbClr val="FF0000"/>
                          </a:solidFill>
                        </a:rPr>
                        <a:t>               </a:t>
                      </a:r>
                      <a:r>
                        <a:rPr lang="zh-CN" altLang="en-US" sz="1400" b="1">
                          <a:solidFill>
                            <a:srgbClr val="FF0000"/>
                          </a:solidFill>
                        </a:rPr>
                        <a:t>各县农业农村部门</a:t>
                      </a:r>
                      <a:r>
                        <a:rPr lang="zh-CN" altLang="en-US" sz="1400" b="1">
                          <a:solidFill>
                            <a:srgbClr val="FF0000"/>
                          </a:solidFill>
                        </a:rPr>
                        <a:t>和财政部门。</a:t>
                      </a:r>
                      <a:endParaRPr lang="zh-CN" altLang="en-US" sz="1400" b="1">
                        <a:solidFill>
                          <a:srgbClr val="FF0000"/>
                        </a:solidFill>
                      </a:endParaRPr>
                    </a:p>
                    <a:p>
                      <a:pPr indent="0">
                        <a:buNone/>
                      </a:pPr>
                      <a:r>
                        <a:rPr lang="zh-CN" altLang="en-US" sz="1400" b="1">
                          <a:solidFill>
                            <a:srgbClr val="FF0000"/>
                          </a:solidFill>
                        </a:rPr>
                        <a:t>奶业大县 </a:t>
                      </a:r>
                      <a:r>
                        <a:rPr lang="en-US" altLang="zh-CN" sz="1400" b="1">
                          <a:solidFill>
                            <a:srgbClr val="FF0000"/>
                          </a:solidFill>
                          <a:sym typeface="Wingdings 2" panose="05020102010507070707" charset="0"/>
                        </a:rPr>
                        <a:t></a:t>
                      </a:r>
                      <a:endParaRPr lang="zh-CN" altLang="en-US" sz="1400" b="1">
                        <a:solidFill>
                          <a:srgbClr val="FF0000"/>
                        </a:solidFill>
                      </a:endParaRPr>
                    </a:p>
                    <a:p>
                      <a:pPr indent="0">
                        <a:buNone/>
                      </a:pPr>
                      <a:endParaRPr lang="zh-CN" altLang="en-US" sz="1400" b="1">
                        <a:solidFill>
                          <a:srgbClr val="FF0000"/>
                        </a:solidFill>
                      </a:endParaRPr>
                    </a:p>
                  </a:txBody>
                  <a:tcPr marL="68580" marR="68580" marT="0" marB="0"/>
                </a:tc>
                <a:tc hMerge="1">
                  <a:tcPr marL="68580" marR="68580" marT="0" marB="0" anchor="ctr"/>
                </a:tc>
                <a:tc hMerge="1">
                  <a:tcPr marL="68580" marR="68580" marT="0" marB="0"/>
                </a:tc>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1500"/>
    </mc:Choice>
    <mc:Fallback>
      <p:transition spd="slow"/>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 name="矩形 63"/>
          <p:cNvSpPr/>
          <p:nvPr/>
        </p:nvSpPr>
        <p:spPr>
          <a:xfrm>
            <a:off x="1787" y="657835"/>
            <a:ext cx="9140429" cy="448559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0"/>
          </a:p>
        </p:txBody>
      </p:sp>
      <p:pic>
        <p:nvPicPr>
          <p:cNvPr id="70" name="图片 69"/>
          <p:cNvPicPr>
            <a:picLocks noChangeAspect="1"/>
          </p:cNvPicPr>
          <p:nvPr>
            <p:custDataLst>
              <p:tags r:id="rId1"/>
            </p:custDataLst>
          </p:nvPr>
        </p:nvPicPr>
        <p:blipFill rotWithShape="1">
          <a:blip r:embed="rId2" cstate="print">
            <a:grayscl/>
            <a:extLst>
              <a:ext uri="{28A0092B-C50C-407E-A947-70E740481C1C}">
                <a14:useLocalDpi xmlns:a14="http://schemas.microsoft.com/office/drawing/2010/main" val="0"/>
              </a:ext>
            </a:extLst>
          </a:blip>
          <a:srcRect t="40419"/>
          <a:stretch>
            <a:fillRect/>
          </a:stretch>
        </p:blipFill>
        <p:spPr>
          <a:xfrm flipV="1">
            <a:off x="1787" y="2313189"/>
            <a:ext cx="9140429" cy="3102727"/>
          </a:xfrm>
          <a:prstGeom prst="rect">
            <a:avLst/>
          </a:prstGeom>
          <a:solidFill>
            <a:srgbClr val="007C8A"/>
          </a:solidFill>
        </p:spPr>
      </p:pic>
      <p:sp>
        <p:nvSpPr>
          <p:cNvPr id="65" name="矩形 64"/>
          <p:cNvSpPr/>
          <p:nvPr/>
        </p:nvSpPr>
        <p:spPr>
          <a:xfrm flipV="1">
            <a:off x="1787" y="74"/>
            <a:ext cx="9140429" cy="266114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0"/>
          </a:p>
        </p:txBody>
      </p:sp>
      <p:sp>
        <p:nvSpPr>
          <p:cNvPr id="3" name="TextBox 69"/>
          <p:cNvSpPr txBox="1"/>
          <p:nvPr>
            <p:custDataLst>
              <p:tags r:id="rId3"/>
            </p:custDataLst>
          </p:nvPr>
        </p:nvSpPr>
        <p:spPr>
          <a:xfrm>
            <a:off x="632351" y="3127970"/>
            <a:ext cx="1878794" cy="575945"/>
          </a:xfrm>
          <a:prstGeom prst="rect">
            <a:avLst/>
          </a:prstGeom>
          <a:noFill/>
          <a:ln>
            <a:noFill/>
          </a:ln>
        </p:spPr>
        <p:txBody>
          <a:bodyPr wrap="square" rtlCol="0">
            <a:spAutoFit/>
          </a:bodyPr>
          <a:lstStyle/>
          <a:p>
            <a:pPr algn="ctr">
              <a:lnSpc>
                <a:spcPct val="150000"/>
              </a:lnSpc>
            </a:pPr>
            <a:r>
              <a:rPr lang="zh-CN" altLang="en-US" sz="2100" dirty="0">
                <a:solidFill>
                  <a:schemeClr val="bg1"/>
                </a:solidFill>
                <a:latin typeface="微软雅黑" panose="020B0503020204020204" pitchFamily="34" charset="-122"/>
                <a:ea typeface="微软雅黑" panose="020B0503020204020204" pitchFamily="34" charset="-122"/>
              </a:rPr>
              <a:t>监测说明</a:t>
            </a:r>
            <a:endParaRPr lang="en-US" altLang="zh-CN" sz="2100" dirty="0">
              <a:solidFill>
                <a:schemeClr val="bg1"/>
              </a:solidFill>
              <a:latin typeface="微软雅黑" panose="020B0503020204020204" pitchFamily="34" charset="-122"/>
              <a:ea typeface="微软雅黑" panose="020B0503020204020204" pitchFamily="34" charset="-122"/>
            </a:endParaRPr>
          </a:p>
        </p:txBody>
      </p:sp>
      <p:sp>
        <p:nvSpPr>
          <p:cNvPr id="4" name="TextBox 70"/>
          <p:cNvSpPr txBox="1"/>
          <p:nvPr>
            <p:custDataLst>
              <p:tags r:id="rId4"/>
            </p:custDataLst>
          </p:nvPr>
        </p:nvSpPr>
        <p:spPr>
          <a:xfrm>
            <a:off x="2165072" y="3127970"/>
            <a:ext cx="2657127" cy="575945"/>
          </a:xfrm>
          <a:prstGeom prst="rect">
            <a:avLst/>
          </a:prstGeom>
          <a:noFill/>
          <a:ln>
            <a:noFill/>
          </a:ln>
        </p:spPr>
        <p:txBody>
          <a:bodyPr wrap="square" rtlCol="0">
            <a:spAutoFit/>
          </a:bodyPr>
          <a:lstStyle/>
          <a:p>
            <a:pPr algn="ctr">
              <a:lnSpc>
                <a:spcPct val="150000"/>
              </a:lnSpc>
            </a:pPr>
            <a:r>
              <a:rPr lang="zh-CN" altLang="en-US" sz="2100" dirty="0">
                <a:solidFill>
                  <a:schemeClr val="bg1"/>
                </a:solidFill>
                <a:latin typeface="微软雅黑" panose="020B0503020204020204" pitchFamily="34" charset="-122"/>
                <a:ea typeface="微软雅黑" panose="020B0503020204020204" pitchFamily="34" charset="-122"/>
              </a:rPr>
              <a:t>填报内容</a:t>
            </a:r>
            <a:endParaRPr lang="zh-CN" altLang="en-US" sz="2100" dirty="0">
              <a:solidFill>
                <a:schemeClr val="bg1"/>
              </a:solidFill>
              <a:latin typeface="微软雅黑" panose="020B0503020204020204" pitchFamily="34" charset="-122"/>
              <a:ea typeface="微软雅黑" panose="020B0503020204020204" pitchFamily="34" charset="-122"/>
            </a:endParaRPr>
          </a:p>
        </p:txBody>
      </p:sp>
      <p:sp>
        <p:nvSpPr>
          <p:cNvPr id="5" name="TextBox 72"/>
          <p:cNvSpPr txBox="1"/>
          <p:nvPr>
            <p:custDataLst>
              <p:tags r:id="rId5"/>
            </p:custDataLst>
          </p:nvPr>
        </p:nvSpPr>
        <p:spPr>
          <a:xfrm>
            <a:off x="4250657" y="3127970"/>
            <a:ext cx="2657127" cy="575945"/>
          </a:xfrm>
          <a:prstGeom prst="rect">
            <a:avLst/>
          </a:prstGeom>
          <a:noFill/>
          <a:ln>
            <a:noFill/>
          </a:ln>
        </p:spPr>
        <p:txBody>
          <a:bodyPr wrap="square" rtlCol="0">
            <a:spAutoFit/>
          </a:bodyPr>
          <a:lstStyle/>
          <a:p>
            <a:pPr algn="ctr">
              <a:lnSpc>
                <a:spcPct val="150000"/>
              </a:lnSpc>
            </a:pPr>
            <a:r>
              <a:rPr lang="zh-CN" altLang="en-US" sz="2100" dirty="0">
                <a:solidFill>
                  <a:schemeClr val="bg1"/>
                </a:solidFill>
                <a:latin typeface="微软雅黑" panose="020B0503020204020204" pitchFamily="34" charset="-122"/>
                <a:ea typeface="微软雅黑" panose="020B0503020204020204" pitchFamily="34" charset="-122"/>
              </a:rPr>
              <a:t>指标含义</a:t>
            </a:r>
            <a:endParaRPr lang="en-US" altLang="zh-CN" sz="2100" dirty="0">
              <a:solidFill>
                <a:schemeClr val="bg1"/>
              </a:solidFill>
              <a:latin typeface="微软雅黑" panose="020B0503020204020204" pitchFamily="34" charset="-122"/>
              <a:ea typeface="微软雅黑" panose="020B0503020204020204" pitchFamily="34" charset="-122"/>
            </a:endParaRPr>
          </a:p>
        </p:txBody>
      </p:sp>
      <p:sp>
        <p:nvSpPr>
          <p:cNvPr id="25" name="TextBox 73"/>
          <p:cNvSpPr txBox="1"/>
          <p:nvPr>
            <p:custDataLst>
              <p:tags r:id="rId6"/>
            </p:custDataLst>
          </p:nvPr>
        </p:nvSpPr>
        <p:spPr>
          <a:xfrm>
            <a:off x="6223508" y="3127970"/>
            <a:ext cx="2657127" cy="575945"/>
          </a:xfrm>
          <a:prstGeom prst="rect">
            <a:avLst/>
          </a:prstGeom>
          <a:noFill/>
          <a:ln>
            <a:noFill/>
          </a:ln>
        </p:spPr>
        <p:txBody>
          <a:bodyPr wrap="square" rtlCol="0">
            <a:spAutoFit/>
          </a:bodyPr>
          <a:lstStyle/>
          <a:p>
            <a:pPr algn="ctr">
              <a:lnSpc>
                <a:spcPct val="150000"/>
              </a:lnSpc>
            </a:pPr>
            <a:r>
              <a:rPr lang="zh-CN" altLang="en-US" sz="2100" dirty="0">
                <a:solidFill>
                  <a:schemeClr val="bg1"/>
                </a:solidFill>
                <a:latin typeface="微软雅黑" panose="020B0503020204020204" pitchFamily="34" charset="-122"/>
                <a:ea typeface="微软雅黑" panose="020B0503020204020204" pitchFamily="34" charset="-122"/>
              </a:rPr>
              <a:t>证明材料</a:t>
            </a:r>
            <a:endParaRPr lang="zh-CN" altLang="en-US" sz="2100" dirty="0">
              <a:solidFill>
                <a:schemeClr val="bg1"/>
              </a:solidFill>
              <a:latin typeface="微软雅黑" panose="020B0503020204020204" pitchFamily="34" charset="-122"/>
              <a:ea typeface="微软雅黑" panose="020B0503020204020204" pitchFamily="34" charset="-122"/>
            </a:endParaRPr>
          </a:p>
        </p:txBody>
      </p:sp>
      <p:grpSp>
        <p:nvGrpSpPr>
          <p:cNvPr id="28" name="组合 27"/>
          <p:cNvGrpSpPr/>
          <p:nvPr/>
        </p:nvGrpSpPr>
        <p:grpSpPr>
          <a:xfrm>
            <a:off x="2744697" y="478113"/>
            <a:ext cx="3606557" cy="835894"/>
            <a:chOff x="3820438" y="864296"/>
            <a:chExt cx="4809995" cy="1114815"/>
          </a:xfrm>
        </p:grpSpPr>
        <p:sp>
          <p:nvSpPr>
            <p:cNvPr id="29" name="矩形 28"/>
            <p:cNvSpPr/>
            <p:nvPr/>
          </p:nvSpPr>
          <p:spPr>
            <a:xfrm>
              <a:off x="3820438" y="1352810"/>
              <a:ext cx="4809995" cy="626301"/>
            </a:xfrm>
            <a:prstGeom prst="rect">
              <a:avLst/>
            </a:prstGeom>
            <a:noFill/>
            <a:ln>
              <a:solidFill>
                <a:srgbClr val="22C4C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0"/>
            </a:p>
          </p:txBody>
        </p:sp>
        <p:sp>
          <p:nvSpPr>
            <p:cNvPr id="30" name="矩形 29"/>
            <p:cNvSpPr/>
            <p:nvPr/>
          </p:nvSpPr>
          <p:spPr>
            <a:xfrm>
              <a:off x="5123145" y="864296"/>
              <a:ext cx="2229633" cy="81419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0"/>
            </a:p>
          </p:txBody>
        </p:sp>
        <p:sp>
          <p:nvSpPr>
            <p:cNvPr id="32" name="TextBox 32"/>
            <p:cNvSpPr txBox="1"/>
            <p:nvPr/>
          </p:nvSpPr>
          <p:spPr>
            <a:xfrm>
              <a:off x="5198822" y="1001838"/>
              <a:ext cx="2031428" cy="738685"/>
            </a:xfrm>
            <a:prstGeom prst="rect">
              <a:avLst/>
            </a:prstGeom>
            <a:noFill/>
          </p:spPr>
          <p:txBody>
            <a:bodyPr wrap="none" rtlCol="0">
              <a:spAutoFit/>
            </a:bodyPr>
            <a:lstStyle>
              <a:defPPr>
                <a:defRPr lang="zh-CN"/>
              </a:defPPr>
              <a:lvl1pPr>
                <a:defRPr sz="4000" b="1">
                  <a:solidFill>
                    <a:schemeClr val="bg1"/>
                  </a:solidFill>
                  <a:latin typeface="微软雅黑" panose="020B0503020204020204" pitchFamily="34" charset="-122"/>
                  <a:ea typeface="微软雅黑" panose="020B0503020204020204" pitchFamily="34" charset="-122"/>
                </a:defRPr>
              </a:lvl1pPr>
            </a:lstStyle>
            <a:p>
              <a:pPr algn="ctr"/>
              <a:r>
                <a:rPr lang="zh-CN" altLang="en-US" sz="3000" dirty="0">
                  <a:solidFill>
                    <a:srgbClr val="007C8A"/>
                  </a:solidFill>
                  <a:latin typeface="张海山锐谐体" panose="02000000000000000000" pitchFamily="2" charset="-122"/>
                  <a:ea typeface="张海山锐谐体" panose="02000000000000000000" pitchFamily="2" charset="-122"/>
                </a:rPr>
                <a:t>目     录</a:t>
              </a:r>
              <a:endParaRPr lang="zh-CN" altLang="en-US" sz="3000" dirty="0">
                <a:solidFill>
                  <a:srgbClr val="007C8A"/>
                </a:solidFill>
                <a:latin typeface="张海山锐谐体" panose="02000000000000000000" pitchFamily="2" charset="-122"/>
                <a:ea typeface="张海山锐谐体" panose="02000000000000000000" pitchFamily="2" charset="-122"/>
              </a:endParaRPr>
            </a:p>
          </p:txBody>
        </p:sp>
        <p:sp>
          <p:nvSpPr>
            <p:cNvPr id="33" name="TextBox 33"/>
            <p:cNvSpPr txBox="1"/>
            <p:nvPr/>
          </p:nvSpPr>
          <p:spPr>
            <a:xfrm>
              <a:off x="5103165" y="1598554"/>
              <a:ext cx="2241811" cy="36933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a:solidFill>
                    <a:schemeClr val="lt1"/>
                  </a:solidFill>
                  <a:latin typeface="+mn-lt"/>
                  <a:ea typeface="+mn-ea"/>
                </a:defRPr>
              </a:lvl1pPr>
              <a:lvl2pPr>
                <a:defRPr>
                  <a:solidFill>
                    <a:schemeClr val="lt1"/>
                  </a:solidFill>
                  <a:latin typeface="+mn-lt"/>
                  <a:ea typeface="+mn-ea"/>
                </a:defRPr>
              </a:lvl2pPr>
              <a:lvl3pPr>
                <a:defRPr>
                  <a:solidFill>
                    <a:schemeClr val="lt1"/>
                  </a:solidFill>
                  <a:latin typeface="+mn-lt"/>
                  <a:ea typeface="+mn-ea"/>
                </a:defRPr>
              </a:lvl3pPr>
              <a:lvl4pPr>
                <a:defRPr>
                  <a:solidFill>
                    <a:schemeClr val="lt1"/>
                  </a:solidFill>
                  <a:latin typeface="+mn-lt"/>
                  <a:ea typeface="+mn-ea"/>
                </a:defRPr>
              </a:lvl4pPr>
              <a:lvl5pPr>
                <a:defRPr>
                  <a:solidFill>
                    <a:schemeClr val="lt1"/>
                  </a:solidFill>
                  <a:latin typeface="+mn-lt"/>
                  <a:ea typeface="+mn-ea"/>
                </a:defRPr>
              </a:lvl5pPr>
              <a:lvl6pPr>
                <a:defRPr>
                  <a:solidFill>
                    <a:schemeClr val="lt1"/>
                  </a:solidFill>
                  <a:latin typeface="+mn-lt"/>
                  <a:ea typeface="+mn-ea"/>
                </a:defRPr>
              </a:lvl6pPr>
              <a:lvl7pPr>
                <a:defRPr>
                  <a:solidFill>
                    <a:schemeClr val="lt1"/>
                  </a:solidFill>
                  <a:latin typeface="+mn-lt"/>
                  <a:ea typeface="+mn-ea"/>
                </a:defRPr>
              </a:lvl7pPr>
              <a:lvl8pPr>
                <a:defRPr>
                  <a:solidFill>
                    <a:schemeClr val="lt1"/>
                  </a:solidFill>
                  <a:latin typeface="+mn-lt"/>
                  <a:ea typeface="+mn-ea"/>
                </a:defRPr>
              </a:lvl8pPr>
              <a:lvl9pPr>
                <a:defRPr>
                  <a:solidFill>
                    <a:schemeClr val="lt1"/>
                  </a:solidFill>
                  <a:latin typeface="+mn-lt"/>
                  <a:ea typeface="+mn-ea"/>
                </a:defRPr>
              </a:lvl9pPr>
            </a:lstStyle>
            <a:p>
              <a:r>
                <a:rPr lang="en-US" altLang="zh-CN" sz="1200" dirty="0">
                  <a:solidFill>
                    <a:schemeClr val="bg1">
                      <a:lumMod val="50000"/>
                    </a:schemeClr>
                  </a:solidFill>
                  <a:latin typeface="微软雅黑" panose="020B0503020204020204" pitchFamily="34" charset="-122"/>
                  <a:ea typeface="微软雅黑" panose="020B0503020204020204" pitchFamily="34" charset="-122"/>
                </a:rPr>
                <a:t>CONTENTS</a:t>
              </a:r>
              <a:endParaRPr lang="en-US" altLang="zh-CN" sz="1200" dirty="0">
                <a:solidFill>
                  <a:schemeClr val="bg1">
                    <a:lumMod val="50000"/>
                  </a:schemeClr>
                </a:solidFill>
                <a:latin typeface="微软雅黑" panose="020B0503020204020204" pitchFamily="34" charset="-122"/>
                <a:ea typeface="微软雅黑" panose="020B0503020204020204" pitchFamily="34" charset="-122"/>
              </a:endParaRPr>
            </a:p>
          </p:txBody>
        </p:sp>
      </p:grpSp>
      <p:cxnSp>
        <p:nvCxnSpPr>
          <p:cNvPr id="39" name="直接连接符 38"/>
          <p:cNvCxnSpPr/>
          <p:nvPr>
            <p:custDataLst>
              <p:tags r:id="rId7"/>
            </p:custDataLst>
          </p:nvPr>
        </p:nvCxnSpPr>
        <p:spPr>
          <a:xfrm>
            <a:off x="322589" y="2681240"/>
            <a:ext cx="851096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40" name="组合 39"/>
          <p:cNvGrpSpPr/>
          <p:nvPr>
            <p:custDataLst>
              <p:tags r:id="rId8"/>
            </p:custDataLst>
          </p:nvPr>
        </p:nvGrpSpPr>
        <p:grpSpPr>
          <a:xfrm>
            <a:off x="3086513" y="2282813"/>
            <a:ext cx="751814" cy="751814"/>
            <a:chOff x="2954015" y="2890854"/>
            <a:chExt cx="960429" cy="960429"/>
          </a:xfrm>
        </p:grpSpPr>
        <p:grpSp>
          <p:nvGrpSpPr>
            <p:cNvPr id="41" name="组合 40"/>
            <p:cNvGrpSpPr/>
            <p:nvPr/>
          </p:nvGrpSpPr>
          <p:grpSpPr>
            <a:xfrm>
              <a:off x="2954015" y="2890854"/>
              <a:ext cx="960429" cy="960429"/>
              <a:chOff x="5713733" y="1926481"/>
              <a:chExt cx="754938" cy="754938"/>
            </a:xfrm>
          </p:grpSpPr>
          <p:sp>
            <p:nvSpPr>
              <p:cNvPr id="43" name="椭圆 42"/>
              <p:cNvSpPr/>
              <p:nvPr>
                <p:custDataLst>
                  <p:tags r:id="rId9"/>
                </p:custDataLst>
              </p:nvPr>
            </p:nvSpPr>
            <p:spPr>
              <a:xfrm>
                <a:off x="5713733" y="1926481"/>
                <a:ext cx="754938" cy="754938"/>
              </a:xfrm>
              <a:prstGeom prst="ellipse">
                <a:avLst/>
              </a:prstGeom>
              <a:gradFill>
                <a:gsLst>
                  <a:gs pos="0">
                    <a:schemeClr val="bg1"/>
                  </a:gs>
                  <a:gs pos="100000">
                    <a:schemeClr val="bg1">
                      <a:lumMod val="85000"/>
                    </a:schemeClr>
                  </a:gs>
                </a:gsLst>
                <a:lin ang="2700000" scaled="1"/>
              </a:gradFill>
              <a:ln>
                <a:noFill/>
              </a:ln>
              <a:effectLst>
                <a:outerShdw blurRad="101600" dist="508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0"/>
              </a:p>
            </p:txBody>
          </p:sp>
          <p:sp>
            <p:nvSpPr>
              <p:cNvPr id="44" name="椭圆 43"/>
              <p:cNvSpPr/>
              <p:nvPr>
                <p:custDataLst>
                  <p:tags r:id="rId10"/>
                </p:custDataLst>
              </p:nvPr>
            </p:nvSpPr>
            <p:spPr>
              <a:xfrm>
                <a:off x="5832863" y="2045611"/>
                <a:ext cx="516678" cy="516678"/>
              </a:xfrm>
              <a:prstGeom prst="ellipse">
                <a:avLst/>
              </a:prstGeom>
              <a:solidFill>
                <a:schemeClr val="bg1">
                  <a:lumMod val="50000"/>
                </a:schemeClr>
              </a:solidFill>
              <a:ln w="19050">
                <a:gradFill flip="none" rotWithShape="1">
                  <a:gsLst>
                    <a:gs pos="0">
                      <a:schemeClr val="bg1">
                        <a:lumMod val="85000"/>
                      </a:schemeClr>
                    </a:gs>
                    <a:gs pos="100000">
                      <a:schemeClr val="bg1"/>
                    </a:gs>
                  </a:gsLst>
                  <a:lin ang="2700000" scaled="1"/>
                  <a:tileRect/>
                </a:gradFill>
              </a:ln>
              <a:effectLst>
                <a:innerShdw blurRad="50800" dist="25400" dir="13500000">
                  <a:prstClr val="black">
                    <a:alpha val="4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0"/>
              </a:p>
            </p:txBody>
          </p:sp>
        </p:grpSp>
        <p:sp>
          <p:nvSpPr>
            <p:cNvPr id="42" name="文本框 41"/>
            <p:cNvSpPr txBox="1"/>
            <p:nvPr>
              <p:custDataLst>
                <p:tags r:id="rId11"/>
              </p:custDataLst>
            </p:nvPr>
          </p:nvSpPr>
          <p:spPr>
            <a:xfrm>
              <a:off x="3161501" y="3140624"/>
              <a:ext cx="564833" cy="470496"/>
            </a:xfrm>
            <a:prstGeom prst="rect">
              <a:avLst/>
            </a:prstGeom>
            <a:noFill/>
          </p:spPr>
          <p:txBody>
            <a:bodyPr wrap="square" rtlCol="0">
              <a:spAutoFit/>
            </a:bodyPr>
            <a:lstStyle/>
            <a:p>
              <a:r>
                <a:rPr lang="en-US" altLang="zh-CN" sz="1800">
                  <a:solidFill>
                    <a:srgbClr val="F3F5F9"/>
                  </a:solidFill>
                  <a:latin typeface="Impact" panose="020B0806030902050204" pitchFamily="34" charset="0"/>
                </a:rPr>
                <a:t>02</a:t>
              </a:r>
              <a:endParaRPr lang="zh-CN" altLang="en-US" sz="1800">
                <a:solidFill>
                  <a:srgbClr val="F3F5F9"/>
                </a:solidFill>
                <a:latin typeface="Impact" panose="020B0806030902050204" pitchFamily="34" charset="0"/>
              </a:endParaRPr>
            </a:p>
          </p:txBody>
        </p:sp>
      </p:grpSp>
      <p:grpSp>
        <p:nvGrpSpPr>
          <p:cNvPr id="45" name="组合 44"/>
          <p:cNvGrpSpPr/>
          <p:nvPr>
            <p:custDataLst>
              <p:tags r:id="rId12"/>
            </p:custDataLst>
          </p:nvPr>
        </p:nvGrpSpPr>
        <p:grpSpPr>
          <a:xfrm>
            <a:off x="5105569" y="2270256"/>
            <a:ext cx="751814" cy="751814"/>
            <a:chOff x="4715175" y="2890854"/>
            <a:chExt cx="960429" cy="960429"/>
          </a:xfrm>
        </p:grpSpPr>
        <p:grpSp>
          <p:nvGrpSpPr>
            <p:cNvPr id="46" name="组合 45"/>
            <p:cNvGrpSpPr/>
            <p:nvPr/>
          </p:nvGrpSpPr>
          <p:grpSpPr>
            <a:xfrm>
              <a:off x="4715175" y="2890854"/>
              <a:ext cx="960429" cy="960429"/>
              <a:chOff x="5713733" y="1926481"/>
              <a:chExt cx="754938" cy="754938"/>
            </a:xfrm>
          </p:grpSpPr>
          <p:sp>
            <p:nvSpPr>
              <p:cNvPr id="48" name="椭圆 47"/>
              <p:cNvSpPr/>
              <p:nvPr>
                <p:custDataLst>
                  <p:tags r:id="rId13"/>
                </p:custDataLst>
              </p:nvPr>
            </p:nvSpPr>
            <p:spPr>
              <a:xfrm>
                <a:off x="5713733" y="1926481"/>
                <a:ext cx="754938" cy="754938"/>
              </a:xfrm>
              <a:prstGeom prst="ellipse">
                <a:avLst/>
              </a:prstGeom>
              <a:gradFill>
                <a:gsLst>
                  <a:gs pos="0">
                    <a:schemeClr val="bg1"/>
                  </a:gs>
                  <a:gs pos="100000">
                    <a:schemeClr val="bg1">
                      <a:lumMod val="85000"/>
                    </a:schemeClr>
                  </a:gs>
                </a:gsLst>
                <a:lin ang="2700000" scaled="1"/>
              </a:gradFill>
              <a:ln>
                <a:noFill/>
              </a:ln>
              <a:effectLst>
                <a:outerShdw blurRad="101600" dist="508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0"/>
              </a:p>
            </p:txBody>
          </p:sp>
          <p:sp>
            <p:nvSpPr>
              <p:cNvPr id="49" name="椭圆 48"/>
              <p:cNvSpPr/>
              <p:nvPr>
                <p:custDataLst>
                  <p:tags r:id="rId14"/>
                </p:custDataLst>
              </p:nvPr>
            </p:nvSpPr>
            <p:spPr>
              <a:xfrm>
                <a:off x="5832863" y="2045611"/>
                <a:ext cx="516678" cy="516678"/>
              </a:xfrm>
              <a:prstGeom prst="ellipse">
                <a:avLst/>
              </a:prstGeom>
              <a:solidFill>
                <a:srgbClr val="FC9804"/>
              </a:solidFill>
              <a:ln w="19050">
                <a:gradFill flip="none" rotWithShape="1">
                  <a:gsLst>
                    <a:gs pos="0">
                      <a:schemeClr val="bg1">
                        <a:lumMod val="85000"/>
                      </a:schemeClr>
                    </a:gs>
                    <a:gs pos="100000">
                      <a:schemeClr val="bg1"/>
                    </a:gs>
                  </a:gsLst>
                  <a:lin ang="2700000" scaled="1"/>
                  <a:tileRect/>
                </a:gradFill>
              </a:ln>
              <a:effectLst>
                <a:innerShdw blurRad="50800" dist="25400" dir="13500000">
                  <a:prstClr val="black">
                    <a:alpha val="4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0"/>
              </a:p>
            </p:txBody>
          </p:sp>
        </p:grpSp>
        <p:sp>
          <p:nvSpPr>
            <p:cNvPr id="47" name="文本框 46"/>
            <p:cNvSpPr txBox="1"/>
            <p:nvPr>
              <p:custDataLst>
                <p:tags r:id="rId15"/>
              </p:custDataLst>
            </p:nvPr>
          </p:nvSpPr>
          <p:spPr>
            <a:xfrm>
              <a:off x="4922680" y="3140624"/>
              <a:ext cx="573384" cy="470496"/>
            </a:xfrm>
            <a:prstGeom prst="rect">
              <a:avLst/>
            </a:prstGeom>
            <a:noFill/>
          </p:spPr>
          <p:txBody>
            <a:bodyPr wrap="square" rtlCol="0">
              <a:spAutoFit/>
            </a:bodyPr>
            <a:lstStyle/>
            <a:p>
              <a:r>
                <a:rPr lang="en-US" altLang="zh-CN" sz="1800">
                  <a:solidFill>
                    <a:srgbClr val="F3F5F9"/>
                  </a:solidFill>
                  <a:latin typeface="Impact" panose="020B0806030902050204" pitchFamily="34" charset="0"/>
                </a:rPr>
                <a:t>03</a:t>
              </a:r>
              <a:endParaRPr lang="zh-CN" altLang="en-US" sz="1800">
                <a:solidFill>
                  <a:srgbClr val="F3F5F9"/>
                </a:solidFill>
                <a:latin typeface="Impact" panose="020B0806030902050204" pitchFamily="34" charset="0"/>
              </a:endParaRPr>
            </a:p>
          </p:txBody>
        </p:sp>
      </p:grpSp>
      <p:grpSp>
        <p:nvGrpSpPr>
          <p:cNvPr id="50" name="组合 49"/>
          <p:cNvGrpSpPr/>
          <p:nvPr>
            <p:custDataLst>
              <p:tags r:id="rId16"/>
            </p:custDataLst>
          </p:nvPr>
        </p:nvGrpSpPr>
        <p:grpSpPr>
          <a:xfrm>
            <a:off x="7099512" y="2295371"/>
            <a:ext cx="751814" cy="751814"/>
            <a:chOff x="6476335" y="2890854"/>
            <a:chExt cx="960429" cy="960429"/>
          </a:xfrm>
        </p:grpSpPr>
        <p:grpSp>
          <p:nvGrpSpPr>
            <p:cNvPr id="51" name="组合 50"/>
            <p:cNvGrpSpPr/>
            <p:nvPr/>
          </p:nvGrpSpPr>
          <p:grpSpPr>
            <a:xfrm>
              <a:off x="6476335" y="2890854"/>
              <a:ext cx="960429" cy="960429"/>
              <a:chOff x="5713733" y="1926481"/>
              <a:chExt cx="754938" cy="754938"/>
            </a:xfrm>
          </p:grpSpPr>
          <p:sp>
            <p:nvSpPr>
              <p:cNvPr id="53" name="椭圆 52"/>
              <p:cNvSpPr/>
              <p:nvPr>
                <p:custDataLst>
                  <p:tags r:id="rId17"/>
                </p:custDataLst>
              </p:nvPr>
            </p:nvSpPr>
            <p:spPr>
              <a:xfrm>
                <a:off x="5713733" y="1926481"/>
                <a:ext cx="754938" cy="754938"/>
              </a:xfrm>
              <a:prstGeom prst="ellipse">
                <a:avLst/>
              </a:prstGeom>
              <a:gradFill>
                <a:gsLst>
                  <a:gs pos="0">
                    <a:schemeClr val="bg1"/>
                  </a:gs>
                  <a:gs pos="100000">
                    <a:schemeClr val="bg1">
                      <a:lumMod val="85000"/>
                    </a:schemeClr>
                  </a:gs>
                </a:gsLst>
                <a:lin ang="2700000" scaled="1"/>
              </a:gradFill>
              <a:ln>
                <a:noFill/>
              </a:ln>
              <a:effectLst>
                <a:outerShdw blurRad="101600" dist="508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0"/>
              </a:p>
            </p:txBody>
          </p:sp>
          <p:sp>
            <p:nvSpPr>
              <p:cNvPr id="54" name="椭圆 53"/>
              <p:cNvSpPr/>
              <p:nvPr>
                <p:custDataLst>
                  <p:tags r:id="rId18"/>
                </p:custDataLst>
              </p:nvPr>
            </p:nvSpPr>
            <p:spPr>
              <a:xfrm>
                <a:off x="5832863" y="2045611"/>
                <a:ext cx="516678" cy="516678"/>
              </a:xfrm>
              <a:prstGeom prst="ellipse">
                <a:avLst/>
              </a:prstGeom>
              <a:solidFill>
                <a:srgbClr val="22C4C4"/>
              </a:solidFill>
              <a:ln w="19050">
                <a:gradFill flip="none" rotWithShape="1">
                  <a:gsLst>
                    <a:gs pos="0">
                      <a:schemeClr val="bg1">
                        <a:lumMod val="85000"/>
                      </a:schemeClr>
                    </a:gs>
                    <a:gs pos="100000">
                      <a:schemeClr val="bg1"/>
                    </a:gs>
                  </a:gsLst>
                  <a:lin ang="2700000" scaled="1"/>
                  <a:tileRect/>
                </a:gradFill>
              </a:ln>
              <a:effectLst>
                <a:innerShdw blurRad="50800" dist="25400" dir="13500000">
                  <a:prstClr val="black">
                    <a:alpha val="4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0"/>
              </a:p>
            </p:txBody>
          </p:sp>
        </p:grpSp>
        <p:sp>
          <p:nvSpPr>
            <p:cNvPr id="52" name="文本框 51"/>
            <p:cNvSpPr txBox="1"/>
            <p:nvPr>
              <p:custDataLst>
                <p:tags r:id="rId19"/>
              </p:custDataLst>
            </p:nvPr>
          </p:nvSpPr>
          <p:spPr>
            <a:xfrm>
              <a:off x="6693477" y="3140624"/>
              <a:ext cx="564833" cy="470496"/>
            </a:xfrm>
            <a:prstGeom prst="rect">
              <a:avLst/>
            </a:prstGeom>
            <a:noFill/>
          </p:spPr>
          <p:txBody>
            <a:bodyPr wrap="square" rtlCol="0">
              <a:spAutoFit/>
            </a:bodyPr>
            <a:lstStyle/>
            <a:p>
              <a:r>
                <a:rPr lang="en-US" altLang="zh-CN" sz="1800">
                  <a:solidFill>
                    <a:srgbClr val="F3F5F9"/>
                  </a:solidFill>
                  <a:latin typeface="Impact" panose="020B0806030902050204" pitchFamily="34" charset="0"/>
                </a:rPr>
                <a:t>04</a:t>
              </a:r>
              <a:endParaRPr lang="zh-CN" altLang="en-US" sz="1800">
                <a:solidFill>
                  <a:srgbClr val="F3F5F9"/>
                </a:solidFill>
                <a:latin typeface="Impact" panose="020B0806030902050204" pitchFamily="34" charset="0"/>
              </a:endParaRPr>
            </a:p>
          </p:txBody>
        </p:sp>
      </p:grpSp>
      <p:grpSp>
        <p:nvGrpSpPr>
          <p:cNvPr id="55" name="组合 54"/>
          <p:cNvGrpSpPr/>
          <p:nvPr>
            <p:custDataLst>
              <p:tags r:id="rId20"/>
            </p:custDataLst>
          </p:nvPr>
        </p:nvGrpSpPr>
        <p:grpSpPr>
          <a:xfrm>
            <a:off x="1167917" y="2245141"/>
            <a:ext cx="751814" cy="751814"/>
            <a:chOff x="1192855" y="2890854"/>
            <a:chExt cx="960429" cy="960429"/>
          </a:xfrm>
        </p:grpSpPr>
        <p:grpSp>
          <p:nvGrpSpPr>
            <p:cNvPr id="56" name="组合 55"/>
            <p:cNvGrpSpPr/>
            <p:nvPr/>
          </p:nvGrpSpPr>
          <p:grpSpPr>
            <a:xfrm>
              <a:off x="1192855" y="2890854"/>
              <a:ext cx="960429" cy="960429"/>
              <a:chOff x="5713733" y="1926481"/>
              <a:chExt cx="754938" cy="754938"/>
            </a:xfrm>
          </p:grpSpPr>
          <p:sp>
            <p:nvSpPr>
              <p:cNvPr id="58" name="椭圆 57"/>
              <p:cNvSpPr/>
              <p:nvPr>
                <p:custDataLst>
                  <p:tags r:id="rId21"/>
                </p:custDataLst>
              </p:nvPr>
            </p:nvSpPr>
            <p:spPr>
              <a:xfrm>
                <a:off x="5713733" y="1926481"/>
                <a:ext cx="754938" cy="754938"/>
              </a:xfrm>
              <a:prstGeom prst="ellipse">
                <a:avLst/>
              </a:prstGeom>
              <a:gradFill>
                <a:gsLst>
                  <a:gs pos="0">
                    <a:schemeClr val="bg1"/>
                  </a:gs>
                  <a:gs pos="100000">
                    <a:schemeClr val="bg1">
                      <a:lumMod val="85000"/>
                    </a:schemeClr>
                  </a:gs>
                </a:gsLst>
                <a:lin ang="2700000" scaled="1"/>
              </a:gradFill>
              <a:ln>
                <a:noFill/>
              </a:ln>
              <a:effectLst>
                <a:outerShdw blurRad="101600" dist="508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0"/>
              </a:p>
            </p:txBody>
          </p:sp>
          <p:sp>
            <p:nvSpPr>
              <p:cNvPr id="59" name="椭圆 58"/>
              <p:cNvSpPr/>
              <p:nvPr>
                <p:custDataLst>
                  <p:tags r:id="rId22"/>
                </p:custDataLst>
              </p:nvPr>
            </p:nvSpPr>
            <p:spPr>
              <a:xfrm>
                <a:off x="5832863" y="2045611"/>
                <a:ext cx="516678" cy="516678"/>
              </a:xfrm>
              <a:prstGeom prst="ellipse">
                <a:avLst/>
              </a:prstGeom>
              <a:solidFill>
                <a:srgbClr val="096688"/>
              </a:solidFill>
              <a:ln w="19050">
                <a:gradFill flip="none" rotWithShape="1">
                  <a:gsLst>
                    <a:gs pos="0">
                      <a:schemeClr val="bg1">
                        <a:lumMod val="85000"/>
                      </a:schemeClr>
                    </a:gs>
                    <a:gs pos="100000">
                      <a:schemeClr val="bg1"/>
                    </a:gs>
                  </a:gsLst>
                  <a:lin ang="2700000" scaled="1"/>
                  <a:tileRect/>
                </a:gradFill>
              </a:ln>
              <a:effectLst>
                <a:innerShdw blurRad="50800" dist="25400" dir="13500000">
                  <a:prstClr val="black">
                    <a:alpha val="4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0"/>
              </a:p>
            </p:txBody>
          </p:sp>
        </p:grpSp>
        <p:sp>
          <p:nvSpPr>
            <p:cNvPr id="57" name="文本框 56"/>
            <p:cNvSpPr txBox="1"/>
            <p:nvPr>
              <p:custDataLst>
                <p:tags r:id="rId23"/>
              </p:custDataLst>
            </p:nvPr>
          </p:nvSpPr>
          <p:spPr>
            <a:xfrm>
              <a:off x="1437192" y="3140624"/>
              <a:ext cx="528487" cy="470496"/>
            </a:xfrm>
            <a:prstGeom prst="rect">
              <a:avLst/>
            </a:prstGeom>
            <a:noFill/>
          </p:spPr>
          <p:txBody>
            <a:bodyPr wrap="square" rtlCol="0">
              <a:spAutoFit/>
            </a:bodyPr>
            <a:lstStyle/>
            <a:p>
              <a:r>
                <a:rPr lang="en-US" altLang="zh-CN" sz="1800">
                  <a:solidFill>
                    <a:srgbClr val="F3F5F9"/>
                  </a:solidFill>
                  <a:latin typeface="Impact" panose="020B0806030902050204" pitchFamily="34" charset="0"/>
                </a:rPr>
                <a:t>01</a:t>
              </a:r>
              <a:endParaRPr lang="zh-CN" altLang="en-US" sz="1800">
                <a:solidFill>
                  <a:srgbClr val="F3F5F9"/>
                </a:solidFill>
                <a:latin typeface="Impact" panose="020B0806030902050204" pitchFamily="34" charset="0"/>
              </a:endParaRPr>
            </a:p>
          </p:txBody>
        </p:sp>
      </p:grpSp>
      <p:sp>
        <p:nvSpPr>
          <p:cNvPr id="2" name="文本框 1"/>
          <p:cNvSpPr txBox="1"/>
          <p:nvPr>
            <p:custDataLst>
              <p:tags r:id="rId24"/>
            </p:custDataLst>
          </p:nvPr>
        </p:nvSpPr>
        <p:spPr>
          <a:xfrm>
            <a:off x="322894" y="3728635"/>
            <a:ext cx="2350105" cy="299085"/>
          </a:xfrm>
          <a:prstGeom prst="rect">
            <a:avLst/>
          </a:prstGeom>
          <a:noFill/>
        </p:spPr>
        <p:txBody>
          <a:bodyPr wrap="square" rtlCol="0">
            <a:spAutoFit/>
          </a:bodyPr>
          <a:p>
            <a:r>
              <a:rPr lang="zh-CN" altLang="en-US" b="1">
                <a:highlight>
                  <a:srgbClr val="FFFF00"/>
                </a:highlight>
                <a:latin typeface="宋体" panose="02010600030101010101" pitchFamily="2" charset="-122"/>
                <a:ea typeface="宋体" panose="02010600030101010101" pitchFamily="2" charset="-122"/>
                <a:cs typeface="宋体" panose="02010600030101010101" pitchFamily="2" charset="-122"/>
              </a:rPr>
              <a:t>视频：</a:t>
            </a:r>
            <a:r>
              <a:rPr lang="en-US" altLang="zh-CN" b="1">
                <a:highlight>
                  <a:srgbClr val="FFFF00"/>
                </a:highlight>
                <a:latin typeface="宋体" panose="02010600030101010101" pitchFamily="2" charset="-122"/>
                <a:ea typeface="宋体" panose="02010600030101010101" pitchFamily="2" charset="-122"/>
                <a:cs typeface="宋体" panose="02010600030101010101" pitchFamily="2" charset="-122"/>
              </a:rPr>
              <a:t>00:00</a:t>
            </a:r>
            <a:r>
              <a:rPr lang="en-US" altLang="zh-CN" b="1">
                <a:highlight>
                  <a:srgbClr val="FFFF00"/>
                </a:highlight>
                <a:latin typeface="宋体" panose="02010600030101010101" pitchFamily="2" charset="-122"/>
                <a:ea typeface="宋体" panose="02010600030101010101" pitchFamily="2" charset="-122"/>
                <a:cs typeface="宋体" panose="02010600030101010101" pitchFamily="2" charset="-122"/>
                <a:sym typeface="+mn-ea"/>
              </a:rPr>
              <a:t>:00</a:t>
            </a:r>
            <a:r>
              <a:rPr lang="en-US" altLang="zh-CN" b="1">
                <a:highlight>
                  <a:srgbClr val="FFFF00"/>
                </a:highlight>
                <a:latin typeface="宋体" panose="02010600030101010101" pitchFamily="2" charset="-122"/>
                <a:ea typeface="宋体" panose="02010600030101010101" pitchFamily="2" charset="-122"/>
                <a:cs typeface="宋体" panose="02010600030101010101" pitchFamily="2" charset="-122"/>
              </a:rPr>
              <a:t>-</a:t>
            </a:r>
            <a:r>
              <a:rPr lang="en-US" altLang="zh-CN" b="1">
                <a:highlight>
                  <a:srgbClr val="FFFF00"/>
                </a:highlight>
                <a:latin typeface="宋体" panose="02010600030101010101" pitchFamily="2" charset="-122"/>
                <a:ea typeface="宋体" panose="02010600030101010101" pitchFamily="2" charset="-122"/>
                <a:cs typeface="宋体" panose="02010600030101010101" pitchFamily="2" charset="-122"/>
                <a:sym typeface="+mn-ea"/>
              </a:rPr>
              <a:t>00:0</a:t>
            </a:r>
            <a:r>
              <a:rPr lang="en-US" altLang="zh-CN" b="1">
                <a:highlight>
                  <a:srgbClr val="FFFF00"/>
                </a:highlight>
                <a:latin typeface="宋体" panose="02010600030101010101" pitchFamily="2" charset="-122"/>
                <a:ea typeface="宋体" panose="02010600030101010101" pitchFamily="2" charset="-122"/>
                <a:cs typeface="宋体" panose="02010600030101010101" pitchFamily="2" charset="-122"/>
              </a:rPr>
              <a:t>2:00</a:t>
            </a:r>
            <a:endParaRPr lang="en-US" altLang="zh-CN" b="1">
              <a:highlight>
                <a:srgbClr val="FFFF00"/>
              </a:highlight>
              <a:latin typeface="宋体" panose="02010600030101010101" pitchFamily="2" charset="-122"/>
              <a:ea typeface="宋体" panose="02010600030101010101" pitchFamily="2" charset="-122"/>
              <a:cs typeface="宋体" panose="02010600030101010101" pitchFamily="2" charset="-122"/>
            </a:endParaRPr>
          </a:p>
        </p:txBody>
      </p:sp>
      <p:sp>
        <p:nvSpPr>
          <p:cNvPr id="6" name="文本框 5"/>
          <p:cNvSpPr txBox="1"/>
          <p:nvPr>
            <p:custDataLst>
              <p:tags r:id="rId25"/>
            </p:custDataLst>
          </p:nvPr>
        </p:nvSpPr>
        <p:spPr>
          <a:xfrm>
            <a:off x="2511563" y="3729018"/>
            <a:ext cx="2310992" cy="299085"/>
          </a:xfrm>
          <a:prstGeom prst="rect">
            <a:avLst/>
          </a:prstGeom>
          <a:noFill/>
        </p:spPr>
        <p:txBody>
          <a:bodyPr wrap="square" rtlCol="0">
            <a:spAutoFit/>
          </a:bodyPr>
          <a:p>
            <a:r>
              <a:rPr lang="zh-CN" altLang="en-US" b="1">
                <a:highlight>
                  <a:srgbClr val="FFFF00"/>
                </a:highlight>
                <a:latin typeface="宋体" panose="02010600030101010101" pitchFamily="2" charset="-122"/>
                <a:ea typeface="宋体" panose="02010600030101010101" pitchFamily="2" charset="-122"/>
                <a:cs typeface="宋体" panose="02010600030101010101" pitchFamily="2" charset="-122"/>
              </a:rPr>
              <a:t>视频：</a:t>
            </a:r>
            <a:r>
              <a:rPr lang="en-US" altLang="zh-CN" b="1">
                <a:highlight>
                  <a:srgbClr val="FFFF00"/>
                </a:highlight>
                <a:latin typeface="宋体" panose="02010600030101010101" pitchFamily="2" charset="-122"/>
                <a:ea typeface="宋体" panose="02010600030101010101" pitchFamily="2" charset="-122"/>
                <a:cs typeface="宋体" panose="02010600030101010101" pitchFamily="2" charset="-122"/>
                <a:sym typeface="+mn-ea"/>
              </a:rPr>
              <a:t>00:0</a:t>
            </a:r>
            <a:r>
              <a:rPr lang="en-US" altLang="zh-CN" b="1">
                <a:highlight>
                  <a:srgbClr val="FFFF00"/>
                </a:highlight>
                <a:latin typeface="宋体" panose="02010600030101010101" pitchFamily="2" charset="-122"/>
                <a:ea typeface="宋体" panose="02010600030101010101" pitchFamily="2" charset="-122"/>
                <a:cs typeface="宋体" panose="02010600030101010101" pitchFamily="2" charset="-122"/>
              </a:rPr>
              <a:t>2:01-</a:t>
            </a:r>
            <a:r>
              <a:rPr lang="en-US" altLang="zh-CN" b="1">
                <a:highlight>
                  <a:srgbClr val="FFFF00"/>
                </a:highlight>
                <a:latin typeface="宋体" panose="02010600030101010101" pitchFamily="2" charset="-122"/>
                <a:ea typeface="宋体" panose="02010600030101010101" pitchFamily="2" charset="-122"/>
                <a:cs typeface="宋体" panose="02010600030101010101" pitchFamily="2" charset="-122"/>
                <a:sym typeface="+mn-ea"/>
              </a:rPr>
              <a:t>00:0</a:t>
            </a:r>
            <a:r>
              <a:rPr lang="en-US" altLang="zh-CN" b="1">
                <a:highlight>
                  <a:srgbClr val="FFFF00"/>
                </a:highlight>
                <a:latin typeface="宋体" panose="02010600030101010101" pitchFamily="2" charset="-122"/>
                <a:ea typeface="宋体" panose="02010600030101010101" pitchFamily="2" charset="-122"/>
                <a:cs typeface="宋体" panose="02010600030101010101" pitchFamily="2" charset="-122"/>
              </a:rPr>
              <a:t>4:05</a:t>
            </a:r>
            <a:endParaRPr lang="en-US" altLang="zh-CN" b="1">
              <a:highlight>
                <a:srgbClr val="FFFF00"/>
              </a:highlight>
              <a:latin typeface="宋体" panose="02010600030101010101" pitchFamily="2" charset="-122"/>
              <a:ea typeface="宋体" panose="02010600030101010101" pitchFamily="2" charset="-122"/>
              <a:cs typeface="宋体" panose="02010600030101010101" pitchFamily="2" charset="-122"/>
            </a:endParaRPr>
          </a:p>
        </p:txBody>
      </p:sp>
      <p:sp>
        <p:nvSpPr>
          <p:cNvPr id="7" name="文本框 6"/>
          <p:cNvSpPr txBox="1"/>
          <p:nvPr>
            <p:custDataLst>
              <p:tags r:id="rId26"/>
            </p:custDataLst>
          </p:nvPr>
        </p:nvSpPr>
        <p:spPr>
          <a:xfrm>
            <a:off x="4727575" y="3728720"/>
            <a:ext cx="2340610" cy="299085"/>
          </a:xfrm>
          <a:prstGeom prst="rect">
            <a:avLst/>
          </a:prstGeom>
          <a:noFill/>
        </p:spPr>
        <p:txBody>
          <a:bodyPr wrap="square" rtlCol="0">
            <a:spAutoFit/>
          </a:bodyPr>
          <a:p>
            <a:r>
              <a:rPr lang="zh-CN" altLang="en-US" b="1">
                <a:highlight>
                  <a:srgbClr val="FFFF00"/>
                </a:highlight>
                <a:latin typeface="宋体" panose="02010600030101010101" pitchFamily="2" charset="-122"/>
                <a:ea typeface="宋体" panose="02010600030101010101" pitchFamily="2" charset="-122"/>
                <a:cs typeface="宋体" panose="02010600030101010101" pitchFamily="2" charset="-122"/>
              </a:rPr>
              <a:t>视频：</a:t>
            </a:r>
            <a:r>
              <a:rPr lang="en-US" altLang="zh-CN" b="1">
                <a:highlight>
                  <a:srgbClr val="FFFF00"/>
                </a:highlight>
                <a:latin typeface="宋体" panose="02010600030101010101" pitchFamily="2" charset="-122"/>
                <a:ea typeface="宋体" panose="02010600030101010101" pitchFamily="2" charset="-122"/>
                <a:cs typeface="宋体" panose="02010600030101010101" pitchFamily="2" charset="-122"/>
                <a:sym typeface="+mn-ea"/>
              </a:rPr>
              <a:t>00:0</a:t>
            </a:r>
            <a:r>
              <a:rPr lang="en-US" altLang="zh-CN" b="1">
                <a:highlight>
                  <a:srgbClr val="FFFF00"/>
                </a:highlight>
                <a:latin typeface="宋体" panose="02010600030101010101" pitchFamily="2" charset="-122"/>
                <a:ea typeface="宋体" panose="02010600030101010101" pitchFamily="2" charset="-122"/>
                <a:cs typeface="宋体" panose="02010600030101010101" pitchFamily="2" charset="-122"/>
                <a:sym typeface="+mn-ea"/>
              </a:rPr>
              <a:t>4</a:t>
            </a:r>
            <a:r>
              <a:rPr lang="en-US" altLang="zh-CN" b="1">
                <a:highlight>
                  <a:srgbClr val="FFFF00"/>
                </a:highlight>
                <a:latin typeface="宋体" panose="02010600030101010101" pitchFamily="2" charset="-122"/>
                <a:ea typeface="宋体" panose="02010600030101010101" pitchFamily="2" charset="-122"/>
                <a:cs typeface="宋体" panose="02010600030101010101" pitchFamily="2" charset="-122"/>
              </a:rPr>
              <a:t>:06-</a:t>
            </a:r>
            <a:r>
              <a:rPr lang="en-US" altLang="zh-CN" b="1">
                <a:highlight>
                  <a:srgbClr val="FFFF00"/>
                </a:highlight>
                <a:latin typeface="宋体" panose="02010600030101010101" pitchFamily="2" charset="-122"/>
                <a:ea typeface="宋体" panose="02010600030101010101" pitchFamily="2" charset="-122"/>
                <a:cs typeface="宋体" panose="02010600030101010101" pitchFamily="2" charset="-122"/>
                <a:sym typeface="+mn-ea"/>
              </a:rPr>
              <a:t>00:</a:t>
            </a:r>
            <a:r>
              <a:rPr lang="en-US" altLang="zh-CN" b="1">
                <a:highlight>
                  <a:srgbClr val="FFFF00"/>
                </a:highlight>
                <a:latin typeface="宋体" panose="02010600030101010101" pitchFamily="2" charset="-122"/>
                <a:ea typeface="宋体" panose="02010600030101010101" pitchFamily="2" charset="-122"/>
                <a:cs typeface="宋体" panose="02010600030101010101" pitchFamily="2" charset="-122"/>
              </a:rPr>
              <a:t>28</a:t>
            </a:r>
            <a:r>
              <a:rPr lang="en-US" altLang="zh-CN" b="1">
                <a:highlight>
                  <a:srgbClr val="FFFF00"/>
                </a:highlight>
                <a:latin typeface="宋体" panose="02010600030101010101" pitchFamily="2" charset="-122"/>
                <a:ea typeface="宋体" panose="02010600030101010101" pitchFamily="2" charset="-122"/>
                <a:cs typeface="宋体" panose="02010600030101010101" pitchFamily="2" charset="-122"/>
              </a:rPr>
              <a:t>:30</a:t>
            </a:r>
            <a:endParaRPr lang="en-US" altLang="zh-CN" b="1">
              <a:highlight>
                <a:srgbClr val="FFFF00"/>
              </a:highlight>
              <a:latin typeface="宋体" panose="02010600030101010101" pitchFamily="2" charset="-122"/>
              <a:ea typeface="宋体" panose="02010600030101010101" pitchFamily="2" charset="-122"/>
              <a:cs typeface="宋体" panose="02010600030101010101" pitchFamily="2" charset="-122"/>
            </a:endParaRPr>
          </a:p>
        </p:txBody>
      </p:sp>
      <p:sp>
        <p:nvSpPr>
          <p:cNvPr id="8" name="文本框 7"/>
          <p:cNvSpPr txBox="1"/>
          <p:nvPr>
            <p:custDataLst>
              <p:tags r:id="rId27"/>
            </p:custDataLst>
          </p:nvPr>
        </p:nvSpPr>
        <p:spPr>
          <a:xfrm>
            <a:off x="6819265" y="3728720"/>
            <a:ext cx="2495550" cy="299085"/>
          </a:xfrm>
          <a:prstGeom prst="rect">
            <a:avLst/>
          </a:prstGeom>
          <a:noFill/>
        </p:spPr>
        <p:txBody>
          <a:bodyPr wrap="square" rtlCol="0">
            <a:spAutoFit/>
          </a:bodyPr>
          <a:p>
            <a:r>
              <a:rPr lang="zh-CN" altLang="en-US" b="1">
                <a:highlight>
                  <a:srgbClr val="FFFF00"/>
                </a:highlight>
                <a:latin typeface="宋体" panose="02010600030101010101" pitchFamily="2" charset="-122"/>
                <a:ea typeface="宋体" panose="02010600030101010101" pitchFamily="2" charset="-122"/>
                <a:cs typeface="宋体" panose="02010600030101010101" pitchFamily="2" charset="-122"/>
              </a:rPr>
              <a:t>视频：</a:t>
            </a:r>
            <a:r>
              <a:rPr lang="en-US" altLang="zh-CN" b="1">
                <a:highlight>
                  <a:srgbClr val="FFFF00"/>
                </a:highlight>
                <a:latin typeface="宋体" panose="02010600030101010101" pitchFamily="2" charset="-122"/>
                <a:ea typeface="宋体" panose="02010600030101010101" pitchFamily="2" charset="-122"/>
                <a:cs typeface="宋体" panose="02010600030101010101" pitchFamily="2" charset="-122"/>
                <a:sym typeface="+mn-ea"/>
              </a:rPr>
              <a:t>00:</a:t>
            </a:r>
            <a:r>
              <a:rPr lang="en-US" altLang="zh-CN" b="1">
                <a:highlight>
                  <a:srgbClr val="FFFF00"/>
                </a:highlight>
                <a:latin typeface="宋体" panose="02010600030101010101" pitchFamily="2" charset="-122"/>
                <a:ea typeface="宋体" panose="02010600030101010101" pitchFamily="2" charset="-122"/>
                <a:cs typeface="宋体" panose="02010600030101010101" pitchFamily="2" charset="-122"/>
              </a:rPr>
              <a:t>28</a:t>
            </a:r>
            <a:r>
              <a:rPr lang="en-US" altLang="zh-CN" b="1">
                <a:highlight>
                  <a:srgbClr val="FFFF00"/>
                </a:highlight>
                <a:latin typeface="宋体" panose="02010600030101010101" pitchFamily="2" charset="-122"/>
                <a:ea typeface="宋体" panose="02010600030101010101" pitchFamily="2" charset="-122"/>
                <a:cs typeface="宋体" panose="02010600030101010101" pitchFamily="2" charset="-122"/>
              </a:rPr>
              <a:t>:31-</a:t>
            </a:r>
            <a:r>
              <a:rPr lang="en-US" altLang="zh-CN" b="1">
                <a:highlight>
                  <a:srgbClr val="FFFF00"/>
                </a:highlight>
                <a:latin typeface="宋体" panose="02010600030101010101" pitchFamily="2" charset="-122"/>
                <a:ea typeface="宋体" panose="02010600030101010101" pitchFamily="2" charset="-122"/>
                <a:cs typeface="宋体" panose="02010600030101010101" pitchFamily="2" charset="-122"/>
                <a:sym typeface="+mn-ea"/>
              </a:rPr>
              <a:t>00:</a:t>
            </a:r>
            <a:r>
              <a:rPr lang="en-US" altLang="zh-CN" b="1">
                <a:highlight>
                  <a:srgbClr val="FFFF00"/>
                </a:highlight>
                <a:latin typeface="宋体" panose="02010600030101010101" pitchFamily="2" charset="-122"/>
                <a:ea typeface="宋体" panose="02010600030101010101" pitchFamily="2" charset="-122"/>
                <a:cs typeface="宋体" panose="02010600030101010101" pitchFamily="2" charset="-122"/>
              </a:rPr>
              <a:t>32</a:t>
            </a:r>
            <a:r>
              <a:rPr lang="en-US" altLang="zh-CN" b="1">
                <a:highlight>
                  <a:srgbClr val="FFFF00"/>
                </a:highlight>
                <a:latin typeface="宋体" panose="02010600030101010101" pitchFamily="2" charset="-122"/>
                <a:ea typeface="宋体" panose="02010600030101010101" pitchFamily="2" charset="-122"/>
                <a:cs typeface="宋体" panose="02010600030101010101" pitchFamily="2" charset="-122"/>
              </a:rPr>
              <a:t>:57</a:t>
            </a:r>
            <a:endParaRPr lang="en-US" altLang="zh-CN" b="1">
              <a:highlight>
                <a:srgbClr val="FFFF00"/>
              </a:highlight>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mc:Choice>
    <mc:Fallback>
      <p:transition spd="slow"/>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38"/>
          <p:cNvSpPr txBox="1"/>
          <p:nvPr/>
        </p:nvSpPr>
        <p:spPr>
          <a:xfrm>
            <a:off x="567235" y="1177641"/>
            <a:ext cx="8258947" cy="3900170"/>
          </a:xfrm>
          <a:prstGeom prst="rect">
            <a:avLst/>
          </a:prstGeom>
          <a:noFill/>
          <a:ln>
            <a:noFill/>
          </a:ln>
        </p:spPr>
        <p:txBody>
          <a:bodyPr wrap="square" rtlCol="0">
            <a:spAutoFit/>
          </a:bodyPr>
          <a:lstStyle/>
          <a:p>
            <a:pPr algn="just">
              <a:lnSpc>
                <a:spcPct val="150000"/>
              </a:lnSpc>
            </a:pPr>
            <a:r>
              <a:rPr sz="1500" b="1" dirty="0">
                <a:latin typeface="微软雅黑" panose="020B0503020204020204" pitchFamily="34" charset="-122"/>
                <a:ea typeface="微软雅黑" panose="020B0503020204020204" pitchFamily="34" charset="-122"/>
                <a:sym typeface="+mn-ea"/>
              </a:rPr>
              <a:t>全县农业主导产业：</a:t>
            </a:r>
            <a:r>
              <a:rPr sz="1500" dirty="0">
                <a:latin typeface="微软雅黑" panose="020B0503020204020204" pitchFamily="34" charset="-122"/>
                <a:ea typeface="微软雅黑" panose="020B0503020204020204" pitchFamily="34" charset="-122"/>
                <a:sym typeface="+mn-ea"/>
              </a:rPr>
              <a:t>指按第一产业核算农业产业产值排第一的产业。请</a:t>
            </a:r>
            <a:r>
              <a:rPr lang="zh-CN" altLang="en-US" sz="1500" dirty="0">
                <a:latin typeface="微软雅黑" panose="020B0503020204020204" pitchFamily="34" charset="-122"/>
                <a:ea typeface="微软雅黑" panose="020B0503020204020204" pitchFamily="34" charset="-122"/>
                <a:sym typeface="+mn-ea"/>
              </a:rPr>
              <a:t>从</a:t>
            </a:r>
            <a:r>
              <a:rPr lang="zh-CN" altLang="en-US" sz="1500" dirty="0">
                <a:solidFill>
                  <a:srgbClr val="FF0000"/>
                </a:solidFill>
                <a:latin typeface="微软雅黑" panose="020B0503020204020204" pitchFamily="34" charset="-122"/>
                <a:ea typeface="微软雅黑" panose="020B0503020204020204" pitchFamily="34" charset="-122"/>
                <a:sym typeface="+mn-ea"/>
              </a:rPr>
              <a:t>粮食产业、油料产业、生猪产业、牛产业、羊产业、奶业、禽产业、蛋产业、渔业、水果产业、蔬菜产业、茶产业</a:t>
            </a:r>
            <a:r>
              <a:rPr lang="zh-CN" altLang="en-US" sz="1500" dirty="0">
                <a:latin typeface="微软雅黑" panose="020B0503020204020204" pitchFamily="34" charset="-122"/>
                <a:ea typeface="微软雅黑" panose="020B0503020204020204" pitchFamily="34" charset="-122"/>
                <a:sym typeface="+mn-ea"/>
              </a:rPr>
              <a:t>等产业中</a:t>
            </a:r>
            <a:r>
              <a:rPr sz="1500" dirty="0">
                <a:latin typeface="微软雅黑" panose="020B0503020204020204" pitchFamily="34" charset="-122"/>
                <a:ea typeface="微软雅黑" panose="020B0503020204020204" pitchFamily="34" charset="-122"/>
                <a:sym typeface="+mn-ea"/>
              </a:rPr>
              <a:t>选择填写本县202</a:t>
            </a:r>
            <a:r>
              <a:rPr lang="en-US" sz="1500" dirty="0">
                <a:latin typeface="微软雅黑" panose="020B0503020204020204" pitchFamily="34" charset="-122"/>
                <a:ea typeface="微软雅黑" panose="020B0503020204020204" pitchFamily="34" charset="-122"/>
                <a:sym typeface="+mn-ea"/>
              </a:rPr>
              <a:t>3</a:t>
            </a:r>
            <a:r>
              <a:rPr sz="1500" dirty="0">
                <a:latin typeface="微软雅黑" panose="020B0503020204020204" pitchFamily="34" charset="-122"/>
                <a:ea typeface="微软雅黑" panose="020B0503020204020204" pitchFamily="34" charset="-122"/>
                <a:sym typeface="+mn-ea"/>
              </a:rPr>
              <a:t>年农业产值排第一的产业名称。</a:t>
            </a:r>
            <a:endParaRPr sz="1500" dirty="0">
              <a:latin typeface="微软雅黑" panose="020B0503020204020204" pitchFamily="34" charset="-122"/>
              <a:ea typeface="微软雅黑" panose="020B0503020204020204" pitchFamily="34" charset="-122"/>
              <a:sym typeface="+mn-ea"/>
            </a:endParaRPr>
          </a:p>
          <a:p>
            <a:pPr algn="just">
              <a:lnSpc>
                <a:spcPct val="150000"/>
              </a:lnSpc>
            </a:pPr>
            <a:r>
              <a:rPr sz="1500" dirty="0">
                <a:solidFill>
                  <a:schemeClr val="accent1"/>
                </a:solidFill>
                <a:latin typeface="微软雅黑" panose="020B0503020204020204" pitchFamily="34" charset="-122"/>
                <a:ea typeface="微软雅黑" panose="020B0503020204020204" pitchFamily="34" charset="-122"/>
                <a:sym typeface="+mn-ea"/>
              </a:rPr>
              <a:t>如某县</a:t>
            </a:r>
            <a:r>
              <a:rPr sz="1500" dirty="0">
                <a:latin typeface="微软雅黑" panose="020B0503020204020204" pitchFamily="34" charset="-122"/>
                <a:ea typeface="微软雅黑" panose="020B0503020204020204" pitchFamily="34" charset="-122"/>
                <a:sym typeface="+mn-ea"/>
              </a:rPr>
              <a:t>202</a:t>
            </a:r>
            <a:r>
              <a:rPr lang="en-US" sz="1500" dirty="0">
                <a:latin typeface="微软雅黑" panose="020B0503020204020204" pitchFamily="34" charset="-122"/>
                <a:ea typeface="微软雅黑" panose="020B0503020204020204" pitchFamily="34" charset="-122"/>
                <a:sym typeface="+mn-ea"/>
              </a:rPr>
              <a:t>3</a:t>
            </a:r>
            <a:r>
              <a:rPr sz="1500" dirty="0">
                <a:latin typeface="微软雅黑" panose="020B0503020204020204" pitchFamily="34" charset="-122"/>
                <a:ea typeface="微软雅黑" panose="020B0503020204020204" pitchFamily="34" charset="-122"/>
                <a:sym typeface="+mn-ea"/>
              </a:rPr>
              <a:t>年粮食产值在所有农业产业中产值排第一，则填粮食。</a:t>
            </a:r>
            <a:endParaRPr sz="1500" dirty="0">
              <a:latin typeface="微软雅黑" panose="020B0503020204020204" pitchFamily="34" charset="-122"/>
              <a:ea typeface="微软雅黑" panose="020B0503020204020204" pitchFamily="34" charset="-122"/>
              <a:sym typeface="+mn-ea"/>
            </a:endParaRPr>
          </a:p>
          <a:p>
            <a:pPr algn="just">
              <a:lnSpc>
                <a:spcPct val="150000"/>
              </a:lnSpc>
            </a:pPr>
            <a:endParaRPr sz="1500" dirty="0">
              <a:latin typeface="微软雅黑" panose="020B0503020204020204" pitchFamily="34" charset="-122"/>
              <a:ea typeface="微软雅黑" panose="020B0503020204020204" pitchFamily="34" charset="-122"/>
              <a:sym typeface="+mn-ea"/>
            </a:endParaRPr>
          </a:p>
          <a:p>
            <a:pPr algn="just">
              <a:lnSpc>
                <a:spcPct val="150000"/>
              </a:lnSpc>
            </a:pPr>
            <a:r>
              <a:rPr sz="1500" b="1" dirty="0">
                <a:latin typeface="微软雅黑" panose="020B0503020204020204" pitchFamily="34" charset="-122"/>
                <a:ea typeface="微软雅黑" panose="020B0503020204020204" pitchFamily="34" charset="-122"/>
                <a:sym typeface="+mn-ea"/>
              </a:rPr>
              <a:t>休闲农业对农业主导产业全产业链产值贡献率：</a:t>
            </a:r>
            <a:r>
              <a:rPr sz="1500" dirty="0">
                <a:solidFill>
                  <a:srgbClr val="FF0000"/>
                </a:solidFill>
                <a:latin typeface="微软雅黑" panose="020B0503020204020204" pitchFamily="34" charset="-122"/>
                <a:ea typeface="微软雅黑" panose="020B0503020204020204" pitchFamily="34" charset="-122"/>
                <a:sym typeface="+mn-ea"/>
              </a:rPr>
              <a:t>依托农业主导产业延伸拓展休闲体验功能而获得的休闲农业产值/农业主导产业全产业链产值×100%</a:t>
            </a:r>
            <a:r>
              <a:rPr sz="1500" dirty="0">
                <a:latin typeface="微软雅黑" panose="020B0503020204020204" pitchFamily="34" charset="-122"/>
                <a:ea typeface="微软雅黑" panose="020B0503020204020204" pitchFamily="34" charset="-122"/>
                <a:sym typeface="+mn-ea"/>
              </a:rPr>
              <a:t>（请用202</a:t>
            </a:r>
            <a:r>
              <a:rPr lang="en-US" sz="1500" dirty="0">
                <a:latin typeface="微软雅黑" panose="020B0503020204020204" pitchFamily="34" charset="-122"/>
                <a:ea typeface="微软雅黑" panose="020B0503020204020204" pitchFamily="34" charset="-122"/>
                <a:sym typeface="+mn-ea"/>
              </a:rPr>
              <a:t>3</a:t>
            </a:r>
            <a:r>
              <a:rPr sz="1500" dirty="0">
                <a:latin typeface="微软雅黑" panose="020B0503020204020204" pitchFamily="34" charset="-122"/>
                <a:ea typeface="微软雅黑" panose="020B0503020204020204" pitchFamily="34" charset="-122"/>
                <a:sym typeface="+mn-ea"/>
              </a:rPr>
              <a:t>年的数据）。</a:t>
            </a:r>
            <a:endParaRPr sz="1500" dirty="0">
              <a:latin typeface="微软雅黑" panose="020B0503020204020204" pitchFamily="34" charset="-122"/>
              <a:ea typeface="微软雅黑" panose="020B0503020204020204" pitchFamily="34" charset="-122"/>
              <a:sym typeface="+mn-ea"/>
            </a:endParaRPr>
          </a:p>
          <a:p>
            <a:pPr algn="just">
              <a:lnSpc>
                <a:spcPct val="150000"/>
              </a:lnSpc>
            </a:pPr>
            <a:r>
              <a:rPr sz="1500" dirty="0">
                <a:solidFill>
                  <a:schemeClr val="accent1"/>
                </a:solidFill>
                <a:latin typeface="微软雅黑" panose="020B0503020204020204" pitchFamily="34" charset="-122"/>
                <a:ea typeface="微软雅黑" panose="020B0503020204020204" pitchFamily="34" charset="-122"/>
                <a:sym typeface="+mn-ea"/>
              </a:rPr>
              <a:t>例如：</a:t>
            </a:r>
            <a:r>
              <a:rPr sz="1500" dirty="0">
                <a:latin typeface="微软雅黑" panose="020B0503020204020204" pitchFamily="34" charset="-122"/>
                <a:ea typeface="微软雅黑" panose="020B0503020204020204" pitchFamily="34" charset="-122"/>
                <a:sym typeface="+mn-ea"/>
              </a:rPr>
              <a:t>202</a:t>
            </a:r>
            <a:r>
              <a:rPr lang="en-US" sz="1500" dirty="0">
                <a:latin typeface="微软雅黑" panose="020B0503020204020204" pitchFamily="34" charset="-122"/>
                <a:ea typeface="微软雅黑" panose="020B0503020204020204" pitchFamily="34" charset="-122"/>
                <a:sym typeface="+mn-ea"/>
              </a:rPr>
              <a:t>3</a:t>
            </a:r>
            <a:r>
              <a:rPr sz="1500" dirty="0">
                <a:latin typeface="微软雅黑" panose="020B0503020204020204" pitchFamily="34" charset="-122"/>
                <a:ea typeface="微软雅黑" panose="020B0503020204020204" pitchFamily="34" charset="-122"/>
                <a:sym typeface="+mn-ea"/>
              </a:rPr>
              <a:t>年某县农业主导产业为油料（油菜），油料全产业链产值为40亿元，该县依托油菜种植、油料加工等第一二产业向休闲农业延伸拓展，开展油菜花海休闲体验、油菜种植科普教育、油菜花休闲工艺品等休闲农业的产值为8亿，则贡献率为：8亿元/40亿元×100% =20%。</a:t>
            </a:r>
            <a:endParaRPr sz="1500" dirty="0">
              <a:latin typeface="微软雅黑" panose="020B0503020204020204" pitchFamily="34" charset="-122"/>
              <a:ea typeface="微软雅黑" panose="020B0503020204020204" pitchFamily="34" charset="-122"/>
              <a:sym typeface="+mn-ea"/>
            </a:endParaRPr>
          </a:p>
          <a:p>
            <a:pPr algn="just">
              <a:lnSpc>
                <a:spcPct val="150000"/>
              </a:lnSpc>
            </a:pPr>
            <a:endParaRPr sz="1500" dirty="0">
              <a:latin typeface="微软雅黑" panose="020B0503020204020204" pitchFamily="34" charset="-122"/>
              <a:ea typeface="微软雅黑" panose="020B0503020204020204" pitchFamily="34" charset="-122"/>
              <a:sym typeface="+mn-ea"/>
            </a:endParaRPr>
          </a:p>
        </p:txBody>
      </p:sp>
      <p:sp>
        <p:nvSpPr>
          <p:cNvPr id="17" name="等腰三角形 16"/>
          <p:cNvSpPr/>
          <p:nvPr/>
        </p:nvSpPr>
        <p:spPr>
          <a:xfrm rot="5400000">
            <a:off x="223784" y="82734"/>
            <a:ext cx="160089" cy="138008"/>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2" name="组合 21"/>
          <p:cNvGrpSpPr/>
          <p:nvPr/>
        </p:nvGrpSpPr>
        <p:grpSpPr>
          <a:xfrm>
            <a:off x="2782" y="-5058"/>
            <a:ext cx="9144001" cy="911625"/>
            <a:chOff x="0" y="0"/>
            <a:chExt cx="12190413" cy="408214"/>
          </a:xfrm>
        </p:grpSpPr>
        <p:sp>
          <p:nvSpPr>
            <p:cNvPr id="23" name="矩形 22"/>
            <p:cNvSpPr/>
            <p:nvPr/>
          </p:nvSpPr>
          <p:spPr>
            <a:xfrm>
              <a:off x="0" y="0"/>
              <a:ext cx="12190413" cy="408214"/>
            </a:xfrm>
            <a:prstGeom prst="rect">
              <a:avLst/>
            </a:prstGeom>
            <a:solidFill>
              <a:srgbClr val="007C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latin typeface="微软雅黑" panose="020B0503020204020204" pitchFamily="34" charset="-122"/>
                <a:ea typeface="微软雅黑" panose="020B0503020204020204" pitchFamily="34" charset="-122"/>
              </a:endParaRPr>
            </a:p>
          </p:txBody>
        </p:sp>
        <p:sp>
          <p:nvSpPr>
            <p:cNvPr id="24" name="TextBox 46"/>
            <p:cNvSpPr txBox="1"/>
            <p:nvPr/>
          </p:nvSpPr>
          <p:spPr>
            <a:xfrm>
              <a:off x="329838" y="36198"/>
              <a:ext cx="3066500" cy="288894"/>
            </a:xfrm>
            <a:prstGeom prst="rect">
              <a:avLst/>
            </a:prstGeom>
            <a:noFill/>
            <a:ln>
              <a:noFill/>
            </a:ln>
          </p:spPr>
          <p:txBody>
            <a:bodyPr wrap="square" rtlCol="0">
              <a:spAutoFit/>
            </a:bodyPr>
            <a:lstStyle/>
            <a:p>
              <a:pPr algn="ctr">
                <a:lnSpc>
                  <a:spcPct val="150000"/>
                </a:lnSpc>
              </a:pPr>
              <a:r>
                <a:rPr lang="zh-CN" altLang="en-US" sz="2400" dirty="0">
                  <a:solidFill>
                    <a:schemeClr val="bg1"/>
                  </a:solidFill>
                  <a:latin typeface="微软雅黑" panose="020B0503020204020204" pitchFamily="34" charset="-122"/>
                  <a:ea typeface="微软雅黑" panose="020B0503020204020204" pitchFamily="34" charset="-122"/>
                </a:rPr>
                <a:t>三、指标含义</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25" name="等腰三角形 24"/>
            <p:cNvSpPr/>
            <p:nvPr/>
          </p:nvSpPr>
          <p:spPr>
            <a:xfrm rot="5400000">
              <a:off x="388480" y="64424"/>
              <a:ext cx="106565" cy="257408"/>
            </a:xfrm>
            <a:prstGeom prst="triangle">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mc:Choice>
    <mc:Fallback>
      <p:transition spd="slow"/>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38"/>
          <p:cNvSpPr txBox="1"/>
          <p:nvPr/>
        </p:nvSpPr>
        <p:spPr>
          <a:xfrm>
            <a:off x="567235" y="1177641"/>
            <a:ext cx="8258947" cy="3068955"/>
          </a:xfrm>
          <a:prstGeom prst="rect">
            <a:avLst/>
          </a:prstGeom>
          <a:noFill/>
          <a:ln>
            <a:noFill/>
          </a:ln>
        </p:spPr>
        <p:txBody>
          <a:bodyPr wrap="square" rtlCol="0">
            <a:spAutoFit/>
          </a:bodyPr>
          <a:lstStyle/>
          <a:p>
            <a:pPr algn="just">
              <a:lnSpc>
                <a:spcPct val="150000"/>
              </a:lnSpc>
            </a:pPr>
            <a:r>
              <a:rPr sz="1500" b="1" dirty="0">
                <a:solidFill>
                  <a:schemeClr val="tx1"/>
                </a:solidFill>
                <a:latin typeface="微软雅黑" panose="020B0503020204020204" pitchFamily="34" charset="-122"/>
                <a:ea typeface="微软雅黑" panose="020B0503020204020204" pitchFamily="34" charset="-122"/>
                <a:sym typeface="+mn-ea"/>
              </a:rPr>
              <a:t>享受中央财政奖励政策的农业产业大县：</a:t>
            </a:r>
            <a:endParaRPr sz="1500" b="1" dirty="0">
              <a:solidFill>
                <a:schemeClr val="tx1"/>
              </a:solidFill>
              <a:latin typeface="微软雅黑" panose="020B0503020204020204" pitchFamily="34" charset="-122"/>
              <a:ea typeface="微软雅黑" panose="020B0503020204020204" pitchFamily="34" charset="-122"/>
              <a:sym typeface="+mn-ea"/>
            </a:endParaRPr>
          </a:p>
          <a:p>
            <a:pPr algn="just">
              <a:lnSpc>
                <a:spcPct val="190000"/>
              </a:lnSpc>
            </a:pPr>
            <a:r>
              <a:rPr sz="1500" dirty="0">
                <a:solidFill>
                  <a:srgbClr val="FF0000"/>
                </a:solidFill>
                <a:latin typeface="微软雅黑" panose="020B0503020204020204" pitchFamily="34" charset="-122"/>
                <a:ea typeface="微软雅黑" panose="020B0503020204020204" pitchFamily="34" charset="-122"/>
                <a:sym typeface="+mn-ea"/>
              </a:rPr>
              <a:t>产粮（油）大县</a:t>
            </a:r>
            <a:r>
              <a:rPr sz="1500" dirty="0">
                <a:latin typeface="微软雅黑" panose="020B0503020204020204" pitchFamily="34" charset="-122"/>
                <a:ea typeface="微软雅黑" panose="020B0503020204020204" pitchFamily="34" charset="-122"/>
                <a:sym typeface="+mn-ea"/>
              </a:rPr>
              <a:t>是指依据《财政部关于印发〈产粮（油）大县奖励资金管理暂行办法〉的通知》（财建〔2018〕413号）享受中央财政产粮（油）大县奖励资金的县。</a:t>
            </a:r>
            <a:endParaRPr sz="1500" dirty="0">
              <a:latin typeface="微软雅黑" panose="020B0503020204020204" pitchFamily="34" charset="-122"/>
              <a:ea typeface="微软雅黑" panose="020B0503020204020204" pitchFamily="34" charset="-122"/>
              <a:sym typeface="+mn-ea"/>
            </a:endParaRPr>
          </a:p>
          <a:p>
            <a:pPr algn="just">
              <a:lnSpc>
                <a:spcPct val="190000"/>
              </a:lnSpc>
            </a:pPr>
            <a:r>
              <a:rPr sz="1500" dirty="0">
                <a:solidFill>
                  <a:srgbClr val="FF0000"/>
                </a:solidFill>
                <a:latin typeface="微软雅黑" panose="020B0503020204020204" pitchFamily="34" charset="-122"/>
                <a:ea typeface="微软雅黑" panose="020B0503020204020204" pitchFamily="34" charset="-122"/>
                <a:sym typeface="+mn-ea"/>
              </a:rPr>
              <a:t>生猪（牛羊）调出大县</a:t>
            </a:r>
            <a:r>
              <a:rPr sz="1500" dirty="0">
                <a:latin typeface="微软雅黑" panose="020B0503020204020204" pitchFamily="34" charset="-122"/>
                <a:ea typeface="微软雅黑" panose="020B0503020204020204" pitchFamily="34" charset="-122"/>
                <a:sym typeface="+mn-ea"/>
              </a:rPr>
              <a:t>是指依据《财政部关于印发〈生猪（牛羊）调出大县奖励资金管理办法〉的通知》（财建〔2015〕778号）享受中央财政生猪（牛羊）调出大县奖励资金的县。</a:t>
            </a:r>
            <a:endParaRPr sz="1500" dirty="0">
              <a:latin typeface="微软雅黑" panose="020B0503020204020204" pitchFamily="34" charset="-122"/>
              <a:ea typeface="微软雅黑" panose="020B0503020204020204" pitchFamily="34" charset="-122"/>
              <a:sym typeface="+mn-ea"/>
            </a:endParaRPr>
          </a:p>
          <a:p>
            <a:pPr algn="just">
              <a:lnSpc>
                <a:spcPct val="190000"/>
              </a:lnSpc>
            </a:pPr>
            <a:r>
              <a:rPr sz="1500" dirty="0">
                <a:solidFill>
                  <a:srgbClr val="FF0000"/>
                </a:solidFill>
                <a:latin typeface="微软雅黑" panose="020B0503020204020204" pitchFamily="34" charset="-122"/>
                <a:ea typeface="微软雅黑" panose="020B0503020204020204" pitchFamily="34" charset="-122"/>
                <a:sym typeface="+mn-ea"/>
              </a:rPr>
              <a:t>奶业大县</a:t>
            </a:r>
            <a:r>
              <a:rPr sz="1500" dirty="0">
                <a:latin typeface="微软雅黑" panose="020B0503020204020204" pitchFamily="34" charset="-122"/>
                <a:ea typeface="微软雅黑" panose="020B0503020204020204" pitchFamily="34" charset="-122"/>
                <a:sym typeface="+mn-ea"/>
              </a:rPr>
              <a:t>是指依据《农业农村部办公厅、财政部办公厅关于实施奶业生产能力提升整县推进项目的通知》（农办牧〔2022〕13号）享受中央财政补助资金的县。</a:t>
            </a:r>
            <a:endParaRPr sz="1500" dirty="0">
              <a:latin typeface="微软雅黑" panose="020B0503020204020204" pitchFamily="34" charset="-122"/>
              <a:ea typeface="微软雅黑" panose="020B0503020204020204" pitchFamily="34" charset="-122"/>
              <a:sym typeface="+mn-ea"/>
            </a:endParaRPr>
          </a:p>
        </p:txBody>
      </p:sp>
      <p:sp>
        <p:nvSpPr>
          <p:cNvPr id="17" name="等腰三角形 16"/>
          <p:cNvSpPr/>
          <p:nvPr/>
        </p:nvSpPr>
        <p:spPr>
          <a:xfrm rot="5400000">
            <a:off x="223784" y="82734"/>
            <a:ext cx="160089" cy="138008"/>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2" name="组合 21"/>
          <p:cNvGrpSpPr/>
          <p:nvPr/>
        </p:nvGrpSpPr>
        <p:grpSpPr>
          <a:xfrm>
            <a:off x="2782" y="-5058"/>
            <a:ext cx="9144001" cy="911625"/>
            <a:chOff x="0" y="0"/>
            <a:chExt cx="12190413" cy="408214"/>
          </a:xfrm>
        </p:grpSpPr>
        <p:sp>
          <p:nvSpPr>
            <p:cNvPr id="23" name="矩形 22"/>
            <p:cNvSpPr/>
            <p:nvPr/>
          </p:nvSpPr>
          <p:spPr>
            <a:xfrm>
              <a:off x="0" y="0"/>
              <a:ext cx="12190413" cy="408214"/>
            </a:xfrm>
            <a:prstGeom prst="rect">
              <a:avLst/>
            </a:prstGeom>
            <a:solidFill>
              <a:srgbClr val="007C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latin typeface="微软雅黑" panose="020B0503020204020204" pitchFamily="34" charset="-122"/>
                <a:ea typeface="微软雅黑" panose="020B0503020204020204" pitchFamily="34" charset="-122"/>
              </a:endParaRPr>
            </a:p>
          </p:txBody>
        </p:sp>
        <p:sp>
          <p:nvSpPr>
            <p:cNvPr id="24" name="TextBox 46"/>
            <p:cNvSpPr txBox="1"/>
            <p:nvPr/>
          </p:nvSpPr>
          <p:spPr>
            <a:xfrm>
              <a:off x="329838" y="36198"/>
              <a:ext cx="3066500" cy="288894"/>
            </a:xfrm>
            <a:prstGeom prst="rect">
              <a:avLst/>
            </a:prstGeom>
            <a:noFill/>
            <a:ln>
              <a:noFill/>
            </a:ln>
          </p:spPr>
          <p:txBody>
            <a:bodyPr wrap="square" rtlCol="0">
              <a:spAutoFit/>
            </a:bodyPr>
            <a:lstStyle/>
            <a:p>
              <a:pPr algn="ctr">
                <a:lnSpc>
                  <a:spcPct val="150000"/>
                </a:lnSpc>
              </a:pPr>
              <a:r>
                <a:rPr lang="zh-CN" altLang="en-US" sz="2400" dirty="0">
                  <a:solidFill>
                    <a:schemeClr val="bg1"/>
                  </a:solidFill>
                  <a:latin typeface="微软雅黑" panose="020B0503020204020204" pitchFamily="34" charset="-122"/>
                  <a:ea typeface="微软雅黑" panose="020B0503020204020204" pitchFamily="34" charset="-122"/>
                </a:rPr>
                <a:t>三、指标含义</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25" name="等腰三角形 24"/>
            <p:cNvSpPr/>
            <p:nvPr/>
          </p:nvSpPr>
          <p:spPr>
            <a:xfrm rot="5400000">
              <a:off x="388480" y="64424"/>
              <a:ext cx="106565" cy="257408"/>
            </a:xfrm>
            <a:prstGeom prst="triangle">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mc:Choice>
    <mc:Fallback>
      <p:transition spd="slow"/>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97550" y="1228766"/>
            <a:ext cx="7948900" cy="3394374"/>
          </a:xfrm>
        </p:spPr>
        <p:txBody>
          <a:bodyPr>
            <a:normAutofit fontScale="90000"/>
          </a:bodyPr>
          <a:lstStyle/>
          <a:p>
            <a:r>
              <a:rPr lang="zh-CN" altLang="en-US" sz="1800" dirty="0">
                <a:latin typeface="微软雅黑" panose="020B0503020204020204" pitchFamily="34" charset="-122"/>
                <a:ea typeface="微软雅黑" panose="020B0503020204020204" pitchFamily="34" charset="-122"/>
              </a:rPr>
              <a:t>休闲农业重点县建设情况总结</a:t>
            </a:r>
            <a:r>
              <a:rPr lang="zh-CN" altLang="en-US" sz="1800" dirty="0">
                <a:latin typeface="微软雅黑" panose="020B0503020204020204" pitchFamily="34" charset="-122"/>
                <a:ea typeface="微软雅黑" panose="020B0503020204020204" pitchFamily="34" charset="-122"/>
                <a:sym typeface="+mn-ea"/>
              </a:rPr>
              <a:t>（</a:t>
            </a:r>
            <a:r>
              <a:rPr lang="zh-CN" altLang="en-US" sz="1800" b="1" dirty="0">
                <a:solidFill>
                  <a:srgbClr val="FF0000"/>
                </a:solidFill>
                <a:latin typeface="微软雅黑" panose="020B0503020204020204" pitchFamily="34" charset="-122"/>
                <a:ea typeface="微软雅黑" panose="020B0503020204020204" pitchFamily="34" charset="-122"/>
                <a:sym typeface="+mn-ea"/>
              </a:rPr>
              <a:t>弥补指标数据难以体现的工作及成效</a:t>
            </a:r>
            <a:r>
              <a:rPr lang="zh-CN" altLang="en-US" sz="1800" dirty="0">
                <a:latin typeface="微软雅黑" panose="020B0503020204020204" pitchFamily="34" charset="-122"/>
                <a:ea typeface="微软雅黑" panose="020B0503020204020204" pitchFamily="34" charset="-122"/>
                <a:sym typeface="+mn-ea"/>
              </a:rPr>
              <a:t>）</a:t>
            </a:r>
            <a:endParaRPr lang="en-US" altLang="zh-CN" sz="1800" dirty="0">
              <a:latin typeface="微软雅黑" panose="020B0503020204020204" pitchFamily="34" charset="-122"/>
              <a:ea typeface="微软雅黑" panose="020B0503020204020204" pitchFamily="34" charset="-122"/>
            </a:endParaRPr>
          </a:p>
          <a:p>
            <a:endParaRPr lang="en-US" altLang="zh-CN" sz="1800" dirty="0">
              <a:latin typeface="微软雅黑" panose="020B0503020204020204" pitchFamily="34" charset="-122"/>
              <a:ea typeface="微软雅黑" panose="020B0503020204020204" pitchFamily="34" charset="-122"/>
            </a:endParaRPr>
          </a:p>
          <a:p>
            <a:pPr>
              <a:lnSpc>
                <a:spcPct val="160000"/>
              </a:lnSpc>
            </a:pPr>
            <a:r>
              <a:rPr lang="zh-CN" altLang="en-US" sz="1800" dirty="0">
                <a:latin typeface="微软雅黑" panose="020B0503020204020204" pitchFamily="34" charset="-122"/>
                <a:ea typeface="微软雅黑" panose="020B0503020204020204" pitchFamily="34" charset="-122"/>
              </a:rPr>
              <a:t>获批全国休闲农业重点县后，在</a:t>
            </a:r>
            <a:r>
              <a:rPr lang="zh-CN" altLang="en-US" sz="1800" b="1" dirty="0">
                <a:solidFill>
                  <a:srgbClr val="FF0000"/>
                </a:solidFill>
                <a:latin typeface="微软雅黑" panose="020B0503020204020204" pitchFamily="34" charset="-122"/>
                <a:ea typeface="微软雅黑" panose="020B0503020204020204" pitchFamily="34" charset="-122"/>
              </a:rPr>
              <a:t>基础提升、功能拓展、产业发展、示范带动、机制创新、政策创设</a:t>
            </a:r>
            <a:r>
              <a:rPr lang="zh-CN" altLang="en-US" sz="1800" dirty="0">
                <a:latin typeface="微软雅黑" panose="020B0503020204020204" pitchFamily="34" charset="-122"/>
                <a:ea typeface="微软雅黑" panose="020B0503020204020204" pitchFamily="34" charset="-122"/>
              </a:rPr>
              <a:t>等方面开展的工作及取得的成效。</a:t>
            </a:r>
            <a:endParaRPr lang="zh-CN" altLang="en-US" sz="1800" dirty="0">
              <a:latin typeface="微软雅黑" panose="020B0503020204020204" pitchFamily="34" charset="-122"/>
              <a:ea typeface="微软雅黑" panose="020B0503020204020204" pitchFamily="34" charset="-122"/>
            </a:endParaRPr>
          </a:p>
          <a:p>
            <a:pPr>
              <a:lnSpc>
                <a:spcPct val="160000"/>
              </a:lnSpc>
            </a:pPr>
            <a:r>
              <a:rPr lang="en-US" altLang="zh-CN" sz="1800" dirty="0">
                <a:latin typeface="微软雅黑" panose="020B0503020204020204" pitchFamily="34" charset="-122"/>
                <a:ea typeface="微软雅黑" panose="020B0503020204020204" pitchFamily="34" charset="-122"/>
              </a:rPr>
              <a:t>结合本县农业主导产业联动发展情况</a:t>
            </a:r>
            <a:r>
              <a:rPr lang="zh-CN" altLang="en-US" sz="1800" dirty="0">
                <a:latin typeface="微软雅黑" panose="020B0503020204020204" pitchFamily="34" charset="-122"/>
                <a:ea typeface="微软雅黑" panose="020B0503020204020204" pitchFamily="34" charset="-122"/>
              </a:rPr>
              <a:t>，</a:t>
            </a:r>
            <a:r>
              <a:rPr lang="en-US" altLang="zh-CN" sz="1800" dirty="0">
                <a:latin typeface="微软雅黑" panose="020B0503020204020204" pitchFamily="34" charset="-122"/>
                <a:ea typeface="微软雅黑" panose="020B0503020204020204" pitchFamily="34" charset="-122"/>
              </a:rPr>
              <a:t> 休闲农业重点县充分发挥休闲农业基于一产，接二连三的独特功能，围绕农业主导产业延链拓链，促进联动融通发展，实现互利共赢的典型经验和做法。</a:t>
            </a:r>
            <a:endParaRPr lang="en-US" altLang="zh-CN" sz="1800" dirty="0">
              <a:latin typeface="微软雅黑" panose="020B0503020204020204" pitchFamily="34" charset="-122"/>
              <a:ea typeface="微软雅黑" panose="020B0503020204020204" pitchFamily="34" charset="-122"/>
            </a:endParaRPr>
          </a:p>
          <a:p>
            <a:pPr>
              <a:lnSpc>
                <a:spcPct val="160000"/>
              </a:lnSpc>
            </a:pPr>
            <a:r>
              <a:rPr lang="zh-CN" altLang="en-US" sz="1800" b="1" dirty="0">
                <a:solidFill>
                  <a:srgbClr val="FF0000"/>
                </a:solidFill>
                <a:latin typeface="微软雅黑" panose="020B0503020204020204" pitchFamily="34" charset="-122"/>
                <a:ea typeface="微软雅黑" panose="020B0503020204020204" pitchFamily="34" charset="-122"/>
              </a:rPr>
              <a:t>内容字数在</a:t>
            </a:r>
            <a:r>
              <a:rPr lang="en-US" altLang="zh-CN" sz="1800" b="1" dirty="0">
                <a:solidFill>
                  <a:srgbClr val="FF0000"/>
                </a:solidFill>
                <a:latin typeface="微软雅黑" panose="020B0503020204020204" pitchFamily="34" charset="-122"/>
                <a:ea typeface="微软雅黑" panose="020B0503020204020204" pitchFamily="34" charset="-122"/>
              </a:rPr>
              <a:t>5000</a:t>
            </a:r>
            <a:r>
              <a:rPr lang="zh-CN" altLang="en-US" sz="1800" b="1" dirty="0">
                <a:solidFill>
                  <a:srgbClr val="FF0000"/>
                </a:solidFill>
                <a:latin typeface="微软雅黑" panose="020B0503020204020204" pitchFamily="34" charset="-122"/>
                <a:ea typeface="微软雅黑" panose="020B0503020204020204" pitchFamily="34" charset="-122"/>
              </a:rPr>
              <a:t>字以内</a:t>
            </a:r>
            <a:r>
              <a:rPr lang="zh-CN" altLang="en-US" sz="1800" dirty="0">
                <a:latin typeface="微软雅黑" panose="020B0503020204020204" pitchFamily="34" charset="-122"/>
                <a:ea typeface="微软雅黑" panose="020B0503020204020204" pitchFamily="34" charset="-122"/>
              </a:rPr>
              <a:t>，可附页</a:t>
            </a:r>
            <a:endParaRPr lang="zh-CN" altLang="en-US" sz="1800" dirty="0">
              <a:latin typeface="微软雅黑" panose="020B0503020204020204" pitchFamily="34" charset="-122"/>
              <a:ea typeface="微软雅黑" panose="020B0503020204020204" pitchFamily="34" charset="-122"/>
            </a:endParaRPr>
          </a:p>
          <a:p>
            <a:pPr>
              <a:lnSpc>
                <a:spcPct val="160000"/>
              </a:lnSpc>
            </a:pPr>
            <a:endParaRPr lang="zh-CN" altLang="en-US" sz="1800" dirty="0">
              <a:solidFill>
                <a:srgbClr val="FF0000"/>
              </a:solidFill>
              <a:latin typeface="微软雅黑" panose="020B0503020204020204" pitchFamily="34" charset="-122"/>
              <a:ea typeface="微软雅黑" panose="020B0503020204020204" pitchFamily="34" charset="-122"/>
            </a:endParaRPr>
          </a:p>
        </p:txBody>
      </p:sp>
      <p:grpSp>
        <p:nvGrpSpPr>
          <p:cNvPr id="5" name="组合 4"/>
          <p:cNvGrpSpPr/>
          <p:nvPr/>
        </p:nvGrpSpPr>
        <p:grpSpPr>
          <a:xfrm>
            <a:off x="1787" y="78"/>
            <a:ext cx="9140429" cy="911268"/>
            <a:chOff x="0" y="0"/>
            <a:chExt cx="12190413" cy="408214"/>
          </a:xfrm>
        </p:grpSpPr>
        <p:sp>
          <p:nvSpPr>
            <p:cNvPr id="6" name="矩形 5"/>
            <p:cNvSpPr/>
            <p:nvPr/>
          </p:nvSpPr>
          <p:spPr>
            <a:xfrm>
              <a:off x="0" y="0"/>
              <a:ext cx="12190413" cy="408214"/>
            </a:xfrm>
            <a:prstGeom prst="rect">
              <a:avLst/>
            </a:prstGeom>
            <a:solidFill>
              <a:srgbClr val="007C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a:solidFill>
                  <a:prstClr val="white">
                    <a:lumMod val="50000"/>
                  </a:prstClr>
                </a:solidFill>
                <a:latin typeface="Calibri" panose="020F0502020204030204"/>
                <a:ea typeface="宋体" panose="02010600030101010101" pitchFamily="2" charset="-122"/>
              </a:endParaRPr>
            </a:p>
          </p:txBody>
        </p:sp>
        <p:sp>
          <p:nvSpPr>
            <p:cNvPr id="7" name="TextBox 46"/>
            <p:cNvSpPr txBox="1"/>
            <p:nvPr/>
          </p:nvSpPr>
          <p:spPr>
            <a:xfrm>
              <a:off x="519989" y="40108"/>
              <a:ext cx="8571345" cy="289008"/>
            </a:xfrm>
            <a:prstGeom prst="rect">
              <a:avLst/>
            </a:prstGeom>
            <a:noFill/>
            <a:ln>
              <a:noFill/>
            </a:ln>
          </p:spPr>
          <p:txBody>
            <a:bodyPr wrap="square" rtlCol="0">
              <a:spAutoFit/>
            </a:bodyPr>
            <a:lstStyle/>
            <a:p>
              <a:pPr algn="ctr" defTabSz="685800">
                <a:lnSpc>
                  <a:spcPct val="150000"/>
                </a:lnSpc>
              </a:pPr>
              <a:r>
                <a:rPr lang="zh-CN" altLang="en-US" sz="2400" dirty="0">
                  <a:solidFill>
                    <a:prstClr val="white"/>
                  </a:solidFill>
                  <a:latin typeface="微软雅黑" panose="020B0503020204020204" pitchFamily="34" charset="-122"/>
                  <a:ea typeface="微软雅黑" panose="020B0503020204020204" pitchFamily="34" charset="-122"/>
                </a:rPr>
                <a:t>定性描述：休闲农业重点县建设情况总结</a:t>
              </a:r>
              <a:endParaRPr lang="zh-CN" altLang="en-US" sz="2400" dirty="0">
                <a:solidFill>
                  <a:prstClr val="white"/>
                </a:solidFill>
                <a:latin typeface="微软雅黑" panose="020B0503020204020204" pitchFamily="34" charset="-122"/>
                <a:ea typeface="微软雅黑" panose="020B0503020204020204" pitchFamily="34" charset="-122"/>
              </a:endParaRPr>
            </a:p>
          </p:txBody>
        </p:sp>
        <p:sp>
          <p:nvSpPr>
            <p:cNvPr id="8" name="等腰三角形 7"/>
            <p:cNvSpPr/>
            <p:nvPr/>
          </p:nvSpPr>
          <p:spPr>
            <a:xfrm rot="5400000">
              <a:off x="388480" y="64424"/>
              <a:ext cx="106565" cy="257408"/>
            </a:xfrm>
            <a:prstGeom prst="triangle">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a:solidFill>
                  <a:prstClr val="white">
                    <a:lumMod val="50000"/>
                  </a:prstClr>
                </a:solidFill>
                <a:latin typeface="Calibri" panose="020F0502020204030204"/>
                <a:ea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mc:Choice>
    <mc:Fallback>
      <p:transition spd="slow"/>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15570" y="818515"/>
            <a:ext cx="8783955" cy="4770120"/>
          </a:xfrm>
        </p:spPr>
        <p:txBody>
          <a:bodyPr>
            <a:noAutofit/>
          </a:bodyPr>
          <a:lstStyle/>
          <a:p>
            <a:pPr>
              <a:lnSpc>
                <a:spcPct val="130000"/>
              </a:lnSpc>
            </a:pPr>
            <a:r>
              <a:rPr lang="zh-CN" altLang="en-US" sz="1800" dirty="0">
                <a:solidFill>
                  <a:srgbClr val="FF0000"/>
                </a:solidFill>
                <a:latin typeface="微软雅黑" panose="020B0503020204020204" pitchFamily="34" charset="-122"/>
                <a:ea typeface="微软雅黑" panose="020B0503020204020204" pitchFamily="34" charset="-122"/>
              </a:rPr>
              <a:t>建设情况总结论述中要注意：</a:t>
            </a:r>
            <a:endParaRPr lang="zh-CN" altLang="en-US" sz="1800" dirty="0">
              <a:solidFill>
                <a:srgbClr val="FF0000"/>
              </a:solidFill>
              <a:latin typeface="微软雅黑" panose="020B0503020204020204" pitchFamily="34" charset="-122"/>
              <a:ea typeface="微软雅黑" panose="020B0503020204020204" pitchFamily="34" charset="-122"/>
            </a:endParaRPr>
          </a:p>
          <a:p>
            <a:pPr>
              <a:lnSpc>
                <a:spcPct val="130000"/>
              </a:lnSpc>
            </a:pPr>
            <a:r>
              <a:rPr lang="en-US" altLang="zh-CN" sz="1800" dirty="0">
                <a:solidFill>
                  <a:srgbClr val="FF0000"/>
                </a:solidFill>
                <a:latin typeface="微软雅黑" panose="020B0503020204020204" pitchFamily="34" charset="-122"/>
                <a:ea typeface="微软雅黑" panose="020B0503020204020204" pitchFamily="34" charset="-122"/>
                <a:sym typeface="+mn-ea"/>
              </a:rPr>
              <a:t> 功能拓展方面要重点阐述：</a:t>
            </a:r>
            <a:r>
              <a:rPr lang="en-US" altLang="zh-CN" sz="1800" dirty="0">
                <a:latin typeface="微软雅黑" panose="020B0503020204020204" pitchFamily="34" charset="-122"/>
                <a:ea typeface="微软雅黑" panose="020B0503020204020204" pitchFamily="34" charset="-122"/>
                <a:sym typeface="+mn-ea"/>
              </a:rPr>
              <a:t>本县依托农业农村特色资源和农业文化遗产，形成乡村休闲文化体验项目，实现乡村优秀传统文化的活化传承</a:t>
            </a:r>
            <a:r>
              <a:rPr lang="zh-CN" altLang="en-US" sz="1800" dirty="0">
                <a:latin typeface="微软雅黑" panose="020B0503020204020204" pitchFamily="34" charset="-122"/>
                <a:ea typeface="微软雅黑" panose="020B0503020204020204" pitchFamily="34" charset="-122"/>
                <a:sym typeface="+mn-ea"/>
              </a:rPr>
              <a:t>。</a:t>
            </a:r>
            <a:r>
              <a:rPr lang="en-US" altLang="zh-CN" sz="1800" dirty="0">
                <a:latin typeface="微软雅黑" panose="020B0503020204020204" pitchFamily="34" charset="-122"/>
                <a:ea typeface="微软雅黑" panose="020B0503020204020204" pitchFamily="34" charset="-122"/>
                <a:sym typeface="+mn-ea"/>
              </a:rPr>
              <a:t>依托山水林田湖草沙等生态资源优势，结合农业资源保护利用、农村生态文明建设，形成的生态休闲体验项目，实现生态资源价值的转化；依托农业高新科技示范、特色农业生产环节等，形成农业科普、亲子教育等实现科普教育功能的项目。</a:t>
            </a:r>
            <a:endParaRPr lang="en-US" altLang="zh-CN" sz="1800" dirty="0">
              <a:solidFill>
                <a:schemeClr val="tx1"/>
              </a:solidFill>
              <a:latin typeface="微软雅黑" panose="020B0503020204020204" pitchFamily="34" charset="-122"/>
              <a:ea typeface="微软雅黑" panose="020B0503020204020204" pitchFamily="34" charset="-122"/>
            </a:endParaRPr>
          </a:p>
          <a:p>
            <a:pPr>
              <a:lnSpc>
                <a:spcPct val="130000"/>
              </a:lnSpc>
            </a:pPr>
            <a:r>
              <a:rPr lang="en-US" altLang="zh-CN" sz="1800" dirty="0">
                <a:solidFill>
                  <a:srgbClr val="FF0000"/>
                </a:solidFill>
                <a:latin typeface="微软雅黑" panose="020B0503020204020204" pitchFamily="34" charset="-122"/>
                <a:ea typeface="微软雅黑" panose="020B0503020204020204" pitchFamily="34" charset="-122"/>
                <a:sym typeface="+mn-ea"/>
              </a:rPr>
              <a:t>机制创新方面要重点阐述：</a:t>
            </a:r>
            <a:r>
              <a:rPr lang="en-US" altLang="zh-CN" sz="1800" dirty="0">
                <a:latin typeface="微软雅黑" panose="020B0503020204020204" pitchFamily="34" charset="-122"/>
                <a:ea typeface="微软雅黑" panose="020B0503020204020204" pitchFamily="34" charset="-122"/>
                <a:sym typeface="+mn-ea"/>
              </a:rPr>
              <a:t>本县是否成立县级主要领导任组长，相关部门负责人任成员的休闲农业重点县建设领导小组，且领导小组机制在休闲农业发展决策中发挥了突出的领导作用；是否形成相关部门定期参加研究解决休闲农业发展问题的休闲农业发展联席会议制度；是否形成联农带农机制，农民分享二三产业增值收益有保障；是否建立多种经营主体协同发展的行业组织或沟通联系机制。</a:t>
            </a:r>
            <a:endParaRPr lang="en-US" altLang="zh-CN" sz="1800" dirty="0">
              <a:solidFill>
                <a:schemeClr val="tx1"/>
              </a:solidFill>
              <a:latin typeface="微软雅黑" panose="020B0503020204020204" pitchFamily="34" charset="-122"/>
              <a:ea typeface="微软雅黑" panose="020B0503020204020204" pitchFamily="34" charset="-122"/>
            </a:endParaRPr>
          </a:p>
          <a:p>
            <a:pPr>
              <a:lnSpc>
                <a:spcPct val="160000"/>
              </a:lnSpc>
            </a:pPr>
            <a:endParaRPr lang="en-US" altLang="zh-CN" sz="1400" dirty="0">
              <a:solidFill>
                <a:schemeClr val="tx1"/>
              </a:solidFill>
              <a:latin typeface="微软雅黑" panose="020B0503020204020204" pitchFamily="34" charset="-122"/>
              <a:ea typeface="微软雅黑" panose="020B0503020204020204" pitchFamily="34" charset="-122"/>
            </a:endParaRPr>
          </a:p>
          <a:p>
            <a:pPr>
              <a:lnSpc>
                <a:spcPct val="160000"/>
              </a:lnSpc>
            </a:pPr>
            <a:endParaRPr lang="zh-CN" altLang="en-US" sz="1400" dirty="0">
              <a:latin typeface="微软雅黑" panose="020B0503020204020204" pitchFamily="34" charset="-122"/>
              <a:ea typeface="微软雅黑" panose="020B0503020204020204" pitchFamily="34" charset="-122"/>
            </a:endParaRPr>
          </a:p>
        </p:txBody>
      </p:sp>
      <p:grpSp>
        <p:nvGrpSpPr>
          <p:cNvPr id="5" name="组合 4"/>
          <p:cNvGrpSpPr/>
          <p:nvPr/>
        </p:nvGrpSpPr>
        <p:grpSpPr>
          <a:xfrm>
            <a:off x="1787" y="78"/>
            <a:ext cx="9140429" cy="911268"/>
            <a:chOff x="0" y="0"/>
            <a:chExt cx="12190413" cy="408214"/>
          </a:xfrm>
        </p:grpSpPr>
        <p:sp>
          <p:nvSpPr>
            <p:cNvPr id="6" name="矩形 5"/>
            <p:cNvSpPr/>
            <p:nvPr/>
          </p:nvSpPr>
          <p:spPr>
            <a:xfrm>
              <a:off x="0" y="0"/>
              <a:ext cx="12190413" cy="408214"/>
            </a:xfrm>
            <a:prstGeom prst="rect">
              <a:avLst/>
            </a:prstGeom>
            <a:solidFill>
              <a:srgbClr val="007C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a:solidFill>
                  <a:prstClr val="white">
                    <a:lumMod val="50000"/>
                  </a:prstClr>
                </a:solidFill>
                <a:latin typeface="Calibri" panose="020F0502020204030204"/>
                <a:ea typeface="宋体" panose="02010600030101010101" pitchFamily="2" charset="-122"/>
              </a:endParaRPr>
            </a:p>
          </p:txBody>
        </p:sp>
        <p:sp>
          <p:nvSpPr>
            <p:cNvPr id="7" name="TextBox 46"/>
            <p:cNvSpPr txBox="1"/>
            <p:nvPr/>
          </p:nvSpPr>
          <p:spPr>
            <a:xfrm>
              <a:off x="519989" y="40108"/>
              <a:ext cx="8571345" cy="289008"/>
            </a:xfrm>
            <a:prstGeom prst="rect">
              <a:avLst/>
            </a:prstGeom>
            <a:noFill/>
            <a:ln>
              <a:noFill/>
            </a:ln>
          </p:spPr>
          <p:txBody>
            <a:bodyPr wrap="square" rtlCol="0">
              <a:spAutoFit/>
            </a:bodyPr>
            <a:lstStyle/>
            <a:p>
              <a:pPr algn="ctr" defTabSz="685800">
                <a:lnSpc>
                  <a:spcPct val="150000"/>
                </a:lnSpc>
              </a:pPr>
              <a:r>
                <a:rPr lang="zh-CN" altLang="en-US" sz="2400" dirty="0">
                  <a:solidFill>
                    <a:prstClr val="white"/>
                  </a:solidFill>
                  <a:latin typeface="微软雅黑" panose="020B0503020204020204" pitchFamily="34" charset="-122"/>
                  <a:ea typeface="微软雅黑" panose="020B0503020204020204" pitchFamily="34" charset="-122"/>
                </a:rPr>
                <a:t>定性描述：休闲农业重点县建设情况总结</a:t>
              </a:r>
              <a:endParaRPr lang="zh-CN" altLang="en-US" sz="2400" dirty="0">
                <a:solidFill>
                  <a:prstClr val="white"/>
                </a:solidFill>
                <a:latin typeface="微软雅黑" panose="020B0503020204020204" pitchFamily="34" charset="-122"/>
                <a:ea typeface="微软雅黑" panose="020B0503020204020204" pitchFamily="34" charset="-122"/>
              </a:endParaRPr>
            </a:p>
          </p:txBody>
        </p:sp>
        <p:sp>
          <p:nvSpPr>
            <p:cNvPr id="8" name="等腰三角形 7"/>
            <p:cNvSpPr/>
            <p:nvPr/>
          </p:nvSpPr>
          <p:spPr>
            <a:xfrm rot="5400000">
              <a:off x="388480" y="64424"/>
              <a:ext cx="106565" cy="257408"/>
            </a:xfrm>
            <a:prstGeom prst="triangle">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a:solidFill>
                  <a:prstClr val="white">
                    <a:lumMod val="50000"/>
                  </a:prstClr>
                </a:solidFill>
                <a:latin typeface="Calibri" panose="020F0502020204030204"/>
                <a:ea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mc:Choice>
    <mc:Fallback>
      <p:transition spd="slow"/>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15595" y="1146175"/>
            <a:ext cx="8443595" cy="3862705"/>
          </a:xfrm>
        </p:spPr>
        <p:txBody>
          <a:bodyPr>
            <a:noAutofit/>
          </a:bodyPr>
          <a:lstStyle/>
          <a:p>
            <a:pPr>
              <a:lnSpc>
                <a:spcPct val="160000"/>
              </a:lnSpc>
            </a:pPr>
            <a:r>
              <a:rPr lang="zh-CN" altLang="en-US" sz="1800" dirty="0">
                <a:solidFill>
                  <a:srgbClr val="FF0000"/>
                </a:solidFill>
                <a:latin typeface="微软雅黑" panose="020B0503020204020204" pitchFamily="34" charset="-122"/>
                <a:ea typeface="微软雅黑" panose="020B0503020204020204" pitchFamily="34" charset="-122"/>
              </a:rPr>
              <a:t>建设情况总结论述中要注意：</a:t>
            </a:r>
            <a:endParaRPr lang="zh-CN" altLang="en-US" sz="1800" dirty="0">
              <a:solidFill>
                <a:srgbClr val="FF0000"/>
              </a:solidFill>
              <a:latin typeface="微软雅黑" panose="020B0503020204020204" pitchFamily="34" charset="-122"/>
              <a:ea typeface="微软雅黑" panose="020B0503020204020204" pitchFamily="34" charset="-122"/>
            </a:endParaRPr>
          </a:p>
          <a:p>
            <a:pPr>
              <a:lnSpc>
                <a:spcPct val="200000"/>
              </a:lnSpc>
            </a:pPr>
            <a:r>
              <a:rPr lang="en-US" altLang="zh-CN" sz="1800" dirty="0">
                <a:solidFill>
                  <a:srgbClr val="FF0000"/>
                </a:solidFill>
                <a:latin typeface="微软雅黑" panose="020B0503020204020204" pitchFamily="34" charset="-122"/>
                <a:ea typeface="微软雅黑" panose="020B0503020204020204" pitchFamily="34" charset="-122"/>
                <a:sym typeface="+mn-ea"/>
              </a:rPr>
              <a:t> </a:t>
            </a:r>
            <a:r>
              <a:rPr lang="en-US" altLang="zh-CN" sz="1800" dirty="0">
                <a:solidFill>
                  <a:srgbClr val="FF0000"/>
                </a:solidFill>
                <a:latin typeface="微软雅黑" panose="020B0503020204020204" pitchFamily="34" charset="-122"/>
                <a:ea typeface="微软雅黑" panose="020B0503020204020204" pitchFamily="34" charset="-122"/>
                <a:sym typeface="+mn-ea"/>
              </a:rPr>
              <a:t>政策创设方面要重点阐述</a:t>
            </a:r>
            <a:r>
              <a:rPr lang="en-US" altLang="zh-CN" sz="1800" dirty="0">
                <a:latin typeface="微软雅黑" panose="020B0503020204020204" pitchFamily="34" charset="-122"/>
                <a:ea typeface="微软雅黑" panose="020B0503020204020204" pitchFamily="34" charset="-122"/>
                <a:sym typeface="+mn-ea"/>
              </a:rPr>
              <a:t>：出台休闲农业和乡村旅游人才引进和培训、支持休闲农业发展用地政策、资金支持政策或提供便利融资方式等情况。</a:t>
            </a:r>
            <a:endParaRPr lang="en-US" altLang="zh-CN" sz="1800" dirty="0">
              <a:latin typeface="微软雅黑" panose="020B0503020204020204" pitchFamily="34" charset="-122"/>
              <a:ea typeface="微软雅黑" panose="020B0503020204020204" pitchFamily="34" charset="-122"/>
              <a:sym typeface="+mn-ea"/>
            </a:endParaRPr>
          </a:p>
          <a:p>
            <a:pPr>
              <a:lnSpc>
                <a:spcPct val="200000"/>
              </a:lnSpc>
            </a:pPr>
            <a:r>
              <a:rPr lang="zh-CN" altLang="en-US" sz="1800" dirty="0">
                <a:solidFill>
                  <a:srgbClr val="FF0000"/>
                </a:solidFill>
                <a:latin typeface="微软雅黑" panose="020B0503020204020204" pitchFamily="34" charset="-122"/>
                <a:ea typeface="微软雅黑" panose="020B0503020204020204" pitchFamily="34" charset="-122"/>
                <a:sym typeface="+mn-ea"/>
              </a:rPr>
              <a:t>出台相关政策性文件以附件形式一并提供。</a:t>
            </a:r>
            <a:endParaRPr lang="zh-CN" altLang="en-US" sz="1800" dirty="0">
              <a:solidFill>
                <a:srgbClr val="FF0000"/>
              </a:solidFill>
              <a:latin typeface="微软雅黑" panose="020B0503020204020204" pitchFamily="34" charset="-122"/>
              <a:ea typeface="微软雅黑" panose="020B0503020204020204" pitchFamily="34" charset="-122"/>
            </a:endParaRPr>
          </a:p>
          <a:p>
            <a:pPr>
              <a:lnSpc>
                <a:spcPct val="200000"/>
              </a:lnSpc>
            </a:pPr>
            <a:endParaRPr lang="en-US" altLang="zh-CN" sz="1600" dirty="0">
              <a:solidFill>
                <a:schemeClr val="tx1"/>
              </a:solidFill>
              <a:latin typeface="微软雅黑" panose="020B0503020204020204" pitchFamily="34" charset="-122"/>
              <a:ea typeface="微软雅黑" panose="020B0503020204020204" pitchFamily="34" charset="-122"/>
            </a:endParaRPr>
          </a:p>
          <a:p>
            <a:pPr>
              <a:lnSpc>
                <a:spcPct val="200000"/>
              </a:lnSpc>
            </a:pPr>
            <a:endParaRPr lang="en-US" altLang="zh-CN" sz="1600" dirty="0">
              <a:solidFill>
                <a:schemeClr val="tx1"/>
              </a:solidFill>
              <a:latin typeface="微软雅黑" panose="020B0503020204020204" pitchFamily="34" charset="-122"/>
              <a:ea typeface="微软雅黑" panose="020B0503020204020204" pitchFamily="34" charset="-122"/>
            </a:endParaRPr>
          </a:p>
          <a:p>
            <a:pPr>
              <a:lnSpc>
                <a:spcPct val="140000"/>
              </a:lnSpc>
            </a:pPr>
            <a:endParaRPr lang="en-US" altLang="zh-CN" sz="1400" dirty="0">
              <a:solidFill>
                <a:schemeClr val="tx1"/>
              </a:solidFill>
              <a:latin typeface="微软雅黑" panose="020B0503020204020204" pitchFamily="34" charset="-122"/>
              <a:ea typeface="微软雅黑" panose="020B0503020204020204" pitchFamily="34" charset="-122"/>
            </a:endParaRPr>
          </a:p>
          <a:p>
            <a:pPr>
              <a:lnSpc>
                <a:spcPct val="160000"/>
              </a:lnSpc>
            </a:pPr>
            <a:endParaRPr lang="zh-CN" altLang="en-US" sz="1400" dirty="0">
              <a:latin typeface="微软雅黑" panose="020B0503020204020204" pitchFamily="34" charset="-122"/>
              <a:ea typeface="微软雅黑" panose="020B0503020204020204" pitchFamily="34" charset="-122"/>
            </a:endParaRPr>
          </a:p>
        </p:txBody>
      </p:sp>
      <p:grpSp>
        <p:nvGrpSpPr>
          <p:cNvPr id="5" name="组合 4"/>
          <p:cNvGrpSpPr/>
          <p:nvPr/>
        </p:nvGrpSpPr>
        <p:grpSpPr>
          <a:xfrm>
            <a:off x="1787" y="78"/>
            <a:ext cx="9140429" cy="911268"/>
            <a:chOff x="0" y="0"/>
            <a:chExt cx="12190413" cy="408214"/>
          </a:xfrm>
        </p:grpSpPr>
        <p:sp>
          <p:nvSpPr>
            <p:cNvPr id="6" name="矩形 5"/>
            <p:cNvSpPr/>
            <p:nvPr/>
          </p:nvSpPr>
          <p:spPr>
            <a:xfrm>
              <a:off x="0" y="0"/>
              <a:ext cx="12190413" cy="408214"/>
            </a:xfrm>
            <a:prstGeom prst="rect">
              <a:avLst/>
            </a:prstGeom>
            <a:solidFill>
              <a:srgbClr val="007C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a:solidFill>
                  <a:prstClr val="white">
                    <a:lumMod val="50000"/>
                  </a:prstClr>
                </a:solidFill>
                <a:latin typeface="Calibri" panose="020F0502020204030204"/>
                <a:ea typeface="宋体" panose="02010600030101010101" pitchFamily="2" charset="-122"/>
              </a:endParaRPr>
            </a:p>
          </p:txBody>
        </p:sp>
        <p:sp>
          <p:nvSpPr>
            <p:cNvPr id="7" name="TextBox 46"/>
            <p:cNvSpPr txBox="1"/>
            <p:nvPr/>
          </p:nvSpPr>
          <p:spPr>
            <a:xfrm>
              <a:off x="519989" y="40108"/>
              <a:ext cx="8571345" cy="289008"/>
            </a:xfrm>
            <a:prstGeom prst="rect">
              <a:avLst/>
            </a:prstGeom>
            <a:noFill/>
            <a:ln>
              <a:noFill/>
            </a:ln>
          </p:spPr>
          <p:txBody>
            <a:bodyPr wrap="square" rtlCol="0">
              <a:spAutoFit/>
            </a:bodyPr>
            <a:lstStyle/>
            <a:p>
              <a:pPr algn="ctr" defTabSz="685800">
                <a:lnSpc>
                  <a:spcPct val="150000"/>
                </a:lnSpc>
              </a:pPr>
              <a:r>
                <a:rPr lang="zh-CN" altLang="en-US" sz="2400" dirty="0">
                  <a:solidFill>
                    <a:prstClr val="white"/>
                  </a:solidFill>
                  <a:latin typeface="微软雅黑" panose="020B0503020204020204" pitchFamily="34" charset="-122"/>
                  <a:ea typeface="微软雅黑" panose="020B0503020204020204" pitchFamily="34" charset="-122"/>
                </a:rPr>
                <a:t>定性描述：休闲农业重点县建设情况总结</a:t>
              </a:r>
              <a:endParaRPr lang="zh-CN" altLang="en-US" sz="2400" dirty="0">
                <a:solidFill>
                  <a:prstClr val="white"/>
                </a:solidFill>
                <a:latin typeface="微软雅黑" panose="020B0503020204020204" pitchFamily="34" charset="-122"/>
                <a:ea typeface="微软雅黑" panose="020B0503020204020204" pitchFamily="34" charset="-122"/>
              </a:endParaRPr>
            </a:p>
          </p:txBody>
        </p:sp>
        <p:sp>
          <p:nvSpPr>
            <p:cNvPr id="8" name="等腰三角形 7"/>
            <p:cNvSpPr/>
            <p:nvPr/>
          </p:nvSpPr>
          <p:spPr>
            <a:xfrm rot="5400000">
              <a:off x="388480" y="64424"/>
              <a:ext cx="106565" cy="257408"/>
            </a:xfrm>
            <a:prstGeom prst="triangle">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a:solidFill>
                  <a:prstClr val="white">
                    <a:lumMod val="50000"/>
                  </a:prstClr>
                </a:solidFill>
                <a:latin typeface="Calibri" panose="020F0502020204030204"/>
                <a:ea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mc:Choice>
    <mc:Fallback>
      <p:transition spd="slow"/>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38"/>
          <p:cNvSpPr txBox="1"/>
          <p:nvPr/>
        </p:nvSpPr>
        <p:spPr>
          <a:xfrm>
            <a:off x="550725" y="1023971"/>
            <a:ext cx="8258947" cy="4477385"/>
          </a:xfrm>
          <a:prstGeom prst="rect">
            <a:avLst/>
          </a:prstGeom>
          <a:noFill/>
          <a:ln>
            <a:noFill/>
          </a:ln>
        </p:spPr>
        <p:txBody>
          <a:bodyPr wrap="square" rtlCol="0">
            <a:spAutoFit/>
          </a:bodyPr>
          <a:lstStyle/>
          <a:p>
            <a:pPr algn="just">
              <a:lnSpc>
                <a:spcPct val="150000"/>
              </a:lnSpc>
            </a:pPr>
            <a:r>
              <a:rPr lang="zh-CN" sz="1600" b="1" dirty="0">
                <a:solidFill>
                  <a:srgbClr val="FF0000"/>
                </a:solidFill>
                <a:latin typeface="微软雅黑" panose="020B0503020204020204" pitchFamily="34" charset="-122"/>
                <a:ea typeface="微软雅黑" panose="020B0503020204020204" pitchFamily="34" charset="-122"/>
              </a:rPr>
              <a:t>证明材料：（建议装订成册）</a:t>
            </a:r>
            <a:endParaRPr lang="zh-CN" sz="1600" b="1" dirty="0">
              <a:solidFill>
                <a:srgbClr val="FF0000"/>
              </a:solidFill>
              <a:latin typeface="微软雅黑" panose="020B0503020204020204" pitchFamily="34" charset="-122"/>
              <a:ea typeface="微软雅黑" panose="020B0503020204020204" pitchFamily="34" charset="-122"/>
            </a:endParaRPr>
          </a:p>
          <a:p>
            <a:pPr algn="just">
              <a:lnSpc>
                <a:spcPct val="150000"/>
              </a:lnSpc>
            </a:pPr>
            <a:r>
              <a:rPr lang="en-US" altLang="zh-CN" sz="1600" b="1" dirty="0">
                <a:latin typeface="微软雅黑" panose="020B0503020204020204" pitchFamily="34" charset="-122"/>
                <a:ea typeface="微软雅黑" panose="020B0503020204020204" pitchFamily="34" charset="-122"/>
              </a:rPr>
              <a:t>1.生态休闲项目类型</a:t>
            </a:r>
            <a:r>
              <a:rPr lang="zh-CN" altLang="en-US" sz="1600" b="1" dirty="0">
                <a:latin typeface="微软雅黑" panose="020B0503020204020204" pitchFamily="34" charset="-122"/>
                <a:ea typeface="微软雅黑" panose="020B0503020204020204" pitchFamily="34" charset="-122"/>
              </a:rPr>
              <a:t>数量：</a:t>
            </a:r>
            <a:r>
              <a:rPr lang="zh-CN" altLang="en-US" sz="1600" dirty="0">
                <a:latin typeface="微软雅黑" panose="020B0503020204020204" pitchFamily="34" charset="-122"/>
                <a:ea typeface="微软雅黑" panose="020B0503020204020204" pitchFamily="34" charset="-122"/>
              </a:rPr>
              <a:t>总数量不超过6个。</a:t>
            </a:r>
            <a:r>
              <a:rPr lang="zh-CN" altLang="en-US" sz="1600" dirty="0">
                <a:solidFill>
                  <a:srgbClr val="FF0000"/>
                </a:solidFill>
                <a:latin typeface="微软雅黑" panose="020B0503020204020204" pitchFamily="34" charset="-122"/>
                <a:ea typeface="微软雅黑" panose="020B0503020204020204" pitchFamily="34" charset="-122"/>
              </a:rPr>
              <a:t>请提供项目年营业收入、接待人数、活动照片、视频、公开报道等证明材料。</a:t>
            </a:r>
            <a:endParaRPr lang="zh-CN" altLang="en-US" sz="1600" dirty="0">
              <a:solidFill>
                <a:srgbClr val="FF0000"/>
              </a:solidFill>
              <a:latin typeface="微软雅黑" panose="020B0503020204020204" pitchFamily="34" charset="-122"/>
              <a:ea typeface="微软雅黑" panose="020B0503020204020204" pitchFamily="34" charset="-122"/>
            </a:endParaRPr>
          </a:p>
          <a:p>
            <a:pPr algn="just">
              <a:lnSpc>
                <a:spcPct val="150000"/>
              </a:lnSpc>
            </a:pPr>
            <a:r>
              <a:rPr lang="en-US" altLang="zh-CN" sz="1600" b="1" dirty="0">
                <a:latin typeface="微软雅黑" panose="020B0503020204020204" pitchFamily="34" charset="-122"/>
                <a:ea typeface="微软雅黑" panose="020B0503020204020204" pitchFamily="34" charset="-122"/>
              </a:rPr>
              <a:t>2.乡村休闲文化体验项目类型</a:t>
            </a:r>
            <a:r>
              <a:rPr lang="zh-CN" altLang="en-US" sz="1600" b="1" dirty="0">
                <a:latin typeface="微软雅黑" panose="020B0503020204020204" pitchFamily="34" charset="-122"/>
                <a:ea typeface="微软雅黑" panose="020B0503020204020204" pitchFamily="34" charset="-122"/>
              </a:rPr>
              <a:t>数量：</a:t>
            </a:r>
            <a:r>
              <a:rPr lang="zh-CN" altLang="en-US" sz="1600" dirty="0">
                <a:latin typeface="微软雅黑" panose="020B0503020204020204" pitchFamily="34" charset="-122"/>
                <a:ea typeface="微软雅黑" panose="020B0503020204020204" pitchFamily="34" charset="-122"/>
              </a:rPr>
              <a:t>总数量不超过6个，</a:t>
            </a:r>
            <a:r>
              <a:rPr lang="zh-CN" altLang="en-US" sz="1600" dirty="0">
                <a:solidFill>
                  <a:srgbClr val="FF0000"/>
                </a:solidFill>
                <a:latin typeface="微软雅黑" panose="020B0503020204020204" pitchFamily="34" charset="-122"/>
                <a:ea typeface="微软雅黑" panose="020B0503020204020204" pitchFamily="34" charset="-122"/>
              </a:rPr>
              <a:t>请提供项目年营业收入、接待人数、活动照片、视频、公开报道等证明材料。</a:t>
            </a:r>
            <a:endParaRPr lang="zh-CN" altLang="en-US" sz="1600" dirty="0">
              <a:solidFill>
                <a:srgbClr val="FF0000"/>
              </a:solidFill>
              <a:latin typeface="微软雅黑" panose="020B0503020204020204" pitchFamily="34" charset="-122"/>
              <a:ea typeface="微软雅黑" panose="020B0503020204020204" pitchFamily="34" charset="-122"/>
            </a:endParaRPr>
          </a:p>
          <a:p>
            <a:pPr algn="just">
              <a:lnSpc>
                <a:spcPct val="150000"/>
              </a:lnSpc>
            </a:pPr>
            <a:r>
              <a:rPr lang="en-US" altLang="zh-CN" sz="1600" b="1" dirty="0">
                <a:latin typeface="微软雅黑" panose="020B0503020204020204" pitchFamily="34" charset="-122"/>
                <a:ea typeface="微软雅黑" panose="020B0503020204020204" pitchFamily="34" charset="-122"/>
              </a:rPr>
              <a:t>3.新编县域国土空间规划用于休闲农业的建设用地指标比例（%）</a:t>
            </a:r>
            <a:r>
              <a:rPr lang="en-US" altLang="zh-CN" sz="1600" dirty="0">
                <a:latin typeface="微软雅黑" panose="020B0503020204020204" pitchFamily="34" charset="-122"/>
                <a:ea typeface="微软雅黑" panose="020B0503020204020204" pitchFamily="34" charset="-122"/>
              </a:rPr>
              <a:t>：是指在最新编制的县域国土空间规划中，安排用于休闲农业的建设用地占全县建设用地的比例。</a:t>
            </a:r>
            <a:r>
              <a:rPr lang="zh-CN" altLang="en-US" sz="1600" dirty="0">
                <a:solidFill>
                  <a:srgbClr val="FF0000"/>
                </a:solidFill>
                <a:latin typeface="微软雅黑" panose="020B0503020204020204" pitchFamily="34" charset="-122"/>
                <a:ea typeface="微软雅黑" panose="020B0503020204020204" pitchFamily="34" charset="-122"/>
              </a:rPr>
              <a:t>请提供县域国土空间规划相关文件证明。</a:t>
            </a:r>
            <a:endParaRPr lang="zh-CN" altLang="en-US" sz="1600" dirty="0">
              <a:solidFill>
                <a:srgbClr val="FF0000"/>
              </a:solidFill>
              <a:latin typeface="微软雅黑" panose="020B0503020204020204" pitchFamily="34" charset="-122"/>
              <a:ea typeface="微软雅黑" panose="020B0503020204020204" pitchFamily="34" charset="-122"/>
            </a:endParaRPr>
          </a:p>
          <a:p>
            <a:pPr algn="just">
              <a:lnSpc>
                <a:spcPct val="150000"/>
              </a:lnSpc>
            </a:pPr>
            <a:r>
              <a:rPr lang="zh-CN" altLang="en-US" sz="1600" b="1" dirty="0">
                <a:solidFill>
                  <a:srgbClr val="FF0000"/>
                </a:solidFill>
                <a:latin typeface="微软雅黑" panose="020B0503020204020204" pitchFamily="34" charset="-122"/>
                <a:ea typeface="微软雅黑" panose="020B0503020204020204" pitchFamily="34" charset="-122"/>
                <a:sym typeface="+mn-ea"/>
              </a:rPr>
              <a:t>如有明显异常数据，请附情况说明，并提供原始数据。</a:t>
            </a:r>
            <a:endParaRPr lang="zh-CN" altLang="en-US" sz="1600" dirty="0">
              <a:solidFill>
                <a:srgbClr val="FF0000"/>
              </a:solidFill>
              <a:latin typeface="微软雅黑" panose="020B0503020204020204" pitchFamily="34" charset="-122"/>
              <a:ea typeface="微软雅黑" panose="020B0503020204020204" pitchFamily="34" charset="-122"/>
            </a:endParaRPr>
          </a:p>
          <a:p>
            <a:pPr algn="just">
              <a:lnSpc>
                <a:spcPct val="150000"/>
              </a:lnSpc>
            </a:pPr>
            <a:r>
              <a:rPr lang="en-US" altLang="zh-CN" sz="1600" b="1" dirty="0">
                <a:latin typeface="微软雅黑" panose="020B0503020204020204" pitchFamily="34" charset="-122"/>
                <a:ea typeface="微软雅黑" panose="020B0503020204020204" pitchFamily="34" charset="-122"/>
              </a:rPr>
              <a:t>4.</a:t>
            </a:r>
            <a:r>
              <a:rPr lang="zh-CN" altLang="zh-CN" sz="1600" b="1" dirty="0">
                <a:latin typeface="微软雅黑" panose="020B0503020204020204" pitchFamily="34" charset="-122"/>
                <a:ea typeface="微软雅黑" panose="020B0503020204020204" pitchFamily="34" charset="-122"/>
              </a:rPr>
              <a:t>省级意见：</a:t>
            </a:r>
            <a:r>
              <a:rPr lang="zh-CN" altLang="zh-CN" sz="1600" b="1" dirty="0">
                <a:solidFill>
                  <a:srgbClr val="FF0000"/>
                </a:solidFill>
                <a:latin typeface="微软雅黑" panose="020B0503020204020204" pitchFamily="34" charset="-122"/>
                <a:ea typeface="微软雅黑" panose="020B0503020204020204" pitchFamily="34" charset="-122"/>
              </a:rPr>
              <a:t>省级出具监测评估意见，以省级农业农村部门名义行文报农业农村部。</a:t>
            </a:r>
            <a:endParaRPr lang="zh-CN" altLang="zh-CN" sz="1600" b="1" dirty="0">
              <a:latin typeface="微软雅黑" panose="020B0503020204020204" pitchFamily="34" charset="-122"/>
              <a:ea typeface="微软雅黑" panose="020B0503020204020204" pitchFamily="34" charset="-122"/>
            </a:endParaRPr>
          </a:p>
          <a:p>
            <a:pPr algn="just">
              <a:lnSpc>
                <a:spcPct val="150000"/>
              </a:lnSpc>
            </a:pPr>
            <a:endParaRPr lang="zh-CN" altLang="zh-CN" sz="1500" b="1" dirty="0">
              <a:latin typeface="微软雅黑" panose="020B0503020204020204" pitchFamily="34" charset="-122"/>
              <a:ea typeface="微软雅黑" panose="020B0503020204020204" pitchFamily="34" charset="-122"/>
            </a:endParaRPr>
          </a:p>
          <a:p>
            <a:pPr algn="just">
              <a:lnSpc>
                <a:spcPct val="150000"/>
              </a:lnSpc>
            </a:pPr>
            <a:endParaRPr lang="en-US" altLang="zh-CN" sz="1500" dirty="0">
              <a:latin typeface="微软雅黑" panose="020B0503020204020204" pitchFamily="34" charset="-122"/>
              <a:ea typeface="微软雅黑" panose="020B0503020204020204" pitchFamily="34" charset="-122"/>
            </a:endParaRPr>
          </a:p>
        </p:txBody>
      </p:sp>
      <p:sp>
        <p:nvSpPr>
          <p:cNvPr id="8" name="椭圆 7"/>
          <p:cNvSpPr/>
          <p:nvPr/>
        </p:nvSpPr>
        <p:spPr>
          <a:xfrm>
            <a:off x="218874" y="1170869"/>
            <a:ext cx="216052" cy="216052"/>
          </a:xfrm>
          <a:prstGeom prst="ellipse">
            <a:avLst/>
          </a:prstGeom>
          <a:solidFill>
            <a:srgbClr val="FFC000"/>
          </a:solidFill>
          <a:ln w="31750">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9" tIns="34295" rIns="68589" bIns="34295" numCol="1" spcCol="0" rtlCol="0" fromWordArt="0" anchor="ctr" anchorCtr="0" forceAA="0" compatLnSpc="1">
            <a:noAutofit/>
          </a:bodyPr>
          <a:lstStyle/>
          <a:p>
            <a:pPr algn="ctr"/>
            <a:endParaRPr lang="zh-CN" altLang="en-US">
              <a:solidFill>
                <a:schemeClr val="bg1">
                  <a:lumMod val="50000"/>
                </a:schemeClr>
              </a:solidFill>
            </a:endParaRPr>
          </a:p>
        </p:txBody>
      </p:sp>
      <p:sp>
        <p:nvSpPr>
          <p:cNvPr id="17" name="等腰三角形 16"/>
          <p:cNvSpPr/>
          <p:nvPr/>
        </p:nvSpPr>
        <p:spPr>
          <a:xfrm rot="5400000">
            <a:off x="223784" y="82734"/>
            <a:ext cx="160089" cy="138008"/>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2" name="组合 21"/>
          <p:cNvGrpSpPr/>
          <p:nvPr/>
        </p:nvGrpSpPr>
        <p:grpSpPr>
          <a:xfrm>
            <a:off x="2782" y="-5058"/>
            <a:ext cx="9144001" cy="911625"/>
            <a:chOff x="0" y="0"/>
            <a:chExt cx="12190413" cy="408214"/>
          </a:xfrm>
        </p:grpSpPr>
        <p:sp>
          <p:nvSpPr>
            <p:cNvPr id="23" name="矩形 22"/>
            <p:cNvSpPr/>
            <p:nvPr/>
          </p:nvSpPr>
          <p:spPr>
            <a:xfrm>
              <a:off x="0" y="0"/>
              <a:ext cx="12190413" cy="408214"/>
            </a:xfrm>
            <a:prstGeom prst="rect">
              <a:avLst/>
            </a:prstGeom>
            <a:solidFill>
              <a:srgbClr val="007C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latin typeface="微软雅黑" panose="020B0503020204020204" pitchFamily="34" charset="-122"/>
                <a:ea typeface="微软雅黑" panose="020B0503020204020204" pitchFamily="34" charset="-122"/>
              </a:endParaRPr>
            </a:p>
          </p:txBody>
        </p:sp>
        <p:sp>
          <p:nvSpPr>
            <p:cNvPr id="24" name="TextBox 46"/>
            <p:cNvSpPr txBox="1"/>
            <p:nvPr/>
          </p:nvSpPr>
          <p:spPr>
            <a:xfrm>
              <a:off x="493542" y="59428"/>
              <a:ext cx="6148539" cy="288894"/>
            </a:xfrm>
            <a:prstGeom prst="rect">
              <a:avLst/>
            </a:prstGeom>
            <a:noFill/>
            <a:ln>
              <a:noFill/>
            </a:ln>
          </p:spPr>
          <p:txBody>
            <a:bodyPr wrap="square" rtlCol="0">
              <a:spAutoFit/>
            </a:bodyPr>
            <a:lstStyle/>
            <a:p>
              <a:pPr algn="l">
                <a:lnSpc>
                  <a:spcPct val="150000"/>
                </a:lnSpc>
              </a:pPr>
              <a:r>
                <a:rPr lang="zh-CN" sz="2400" dirty="0">
                  <a:solidFill>
                    <a:schemeClr val="bg1"/>
                  </a:solidFill>
                  <a:latin typeface="微软雅黑" panose="020B0503020204020204" pitchFamily="34" charset="-122"/>
                  <a:ea typeface="微软雅黑" panose="020B0503020204020204" pitchFamily="34" charset="-122"/>
                  <a:sym typeface="+mn-ea"/>
                </a:rPr>
                <a:t>四、证明材料</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25" name="等腰三角形 24"/>
            <p:cNvSpPr/>
            <p:nvPr/>
          </p:nvSpPr>
          <p:spPr>
            <a:xfrm rot="5400000">
              <a:off x="265729" y="75229"/>
              <a:ext cx="106565" cy="257408"/>
            </a:xfrm>
            <a:prstGeom prst="triangle">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mc:Choice>
    <mc:Fallback>
      <p:transition spd="slow"/>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38"/>
          <p:cNvSpPr txBox="1"/>
          <p:nvPr/>
        </p:nvSpPr>
        <p:spPr>
          <a:xfrm>
            <a:off x="257355" y="1203041"/>
            <a:ext cx="8258947" cy="3940175"/>
          </a:xfrm>
          <a:prstGeom prst="rect">
            <a:avLst/>
          </a:prstGeom>
          <a:noFill/>
          <a:ln>
            <a:noFill/>
          </a:ln>
        </p:spPr>
        <p:txBody>
          <a:bodyPr wrap="square" rtlCol="0">
            <a:spAutoFit/>
          </a:bodyPr>
          <a:lstStyle/>
          <a:p>
            <a:pPr algn="just">
              <a:lnSpc>
                <a:spcPct val="190000"/>
              </a:lnSpc>
            </a:pPr>
            <a:r>
              <a:rPr lang="en-US" sz="1600" dirty="0">
                <a:latin typeface="微软雅黑" panose="020B0503020204020204" pitchFamily="34" charset="-122"/>
                <a:ea typeface="微软雅黑" panose="020B0503020204020204" pitchFamily="34" charset="-122"/>
              </a:rPr>
              <a:t> </a:t>
            </a:r>
            <a:r>
              <a:rPr sz="1600" dirty="0">
                <a:latin typeface="微软雅黑" panose="020B0503020204020204" pitchFamily="34" charset="-122"/>
                <a:ea typeface="微软雅黑" panose="020B0503020204020204" pitchFamily="34" charset="-122"/>
              </a:rPr>
              <a:t>各省级农业农村部门务必</a:t>
            </a:r>
            <a:r>
              <a:rPr lang="zh-CN" sz="1600" dirty="0">
                <a:latin typeface="微软雅黑" panose="020B0503020204020204" pitchFamily="34" charset="-122"/>
                <a:ea typeface="微软雅黑" panose="020B0503020204020204" pitchFamily="34" charset="-122"/>
              </a:rPr>
              <a:t>按通知要求按时</a:t>
            </a:r>
            <a:r>
              <a:rPr sz="1600" b="1" dirty="0">
                <a:solidFill>
                  <a:srgbClr val="FF0000"/>
                </a:solidFill>
                <a:latin typeface="微软雅黑" panose="020B0503020204020204" pitchFamily="34" charset="-122"/>
                <a:ea typeface="微软雅黑" panose="020B0503020204020204" pitchFamily="34" charset="-122"/>
              </a:rPr>
              <a:t>将监测评估意见、监测表及证明材料纸质版</a:t>
            </a:r>
            <a:r>
              <a:rPr sz="1600" dirty="0">
                <a:latin typeface="微软雅黑" panose="020B0503020204020204" pitchFamily="34" charset="-122"/>
                <a:ea typeface="微软雅黑" panose="020B0503020204020204" pitchFamily="34" charset="-122"/>
              </a:rPr>
              <a:t>（一套）</a:t>
            </a:r>
            <a:r>
              <a:rPr lang="zh-CN" altLang="en-US" sz="1600" b="1" dirty="0">
                <a:solidFill>
                  <a:srgbClr val="FF0000"/>
                </a:solidFill>
                <a:latin typeface="微软雅黑" panose="020B0503020204020204" pitchFamily="34" charset="-122"/>
                <a:ea typeface="微软雅黑" panose="020B0503020204020204" pitchFamily="34" charset="-122"/>
                <a:sym typeface="+mn-ea"/>
              </a:rPr>
              <a:t>于202</a:t>
            </a:r>
            <a:r>
              <a:rPr lang="en-US" altLang="zh-CN" sz="1600" b="1" dirty="0">
                <a:solidFill>
                  <a:srgbClr val="FF0000"/>
                </a:solidFill>
                <a:latin typeface="微软雅黑" panose="020B0503020204020204" pitchFamily="34" charset="-122"/>
                <a:ea typeface="微软雅黑" panose="020B0503020204020204" pitchFamily="34" charset="-122"/>
                <a:sym typeface="+mn-ea"/>
              </a:rPr>
              <a:t>4</a:t>
            </a:r>
            <a:r>
              <a:rPr lang="zh-CN" altLang="en-US" sz="1600" b="1" dirty="0">
                <a:solidFill>
                  <a:srgbClr val="FF0000"/>
                </a:solidFill>
                <a:latin typeface="微软雅黑" panose="020B0503020204020204" pitchFamily="34" charset="-122"/>
                <a:ea typeface="微软雅黑" panose="020B0503020204020204" pitchFamily="34" charset="-122"/>
                <a:sym typeface="+mn-ea"/>
              </a:rPr>
              <a:t>年</a:t>
            </a:r>
            <a:r>
              <a:rPr lang="en-US" altLang="zh-CN" sz="1600" b="1" dirty="0">
                <a:solidFill>
                  <a:srgbClr val="FF0000"/>
                </a:solidFill>
                <a:latin typeface="微软雅黑" panose="020B0503020204020204" pitchFamily="34" charset="-122"/>
                <a:ea typeface="微软雅黑" panose="020B0503020204020204" pitchFamily="34" charset="-122"/>
                <a:sym typeface="+mn-ea"/>
              </a:rPr>
              <a:t>6</a:t>
            </a:r>
            <a:r>
              <a:rPr lang="zh-CN" altLang="en-US" sz="1600" b="1" dirty="0">
                <a:solidFill>
                  <a:srgbClr val="FF0000"/>
                </a:solidFill>
                <a:latin typeface="微软雅黑" panose="020B0503020204020204" pitchFamily="34" charset="-122"/>
                <a:ea typeface="微软雅黑" panose="020B0503020204020204" pitchFamily="34" charset="-122"/>
                <a:sym typeface="+mn-ea"/>
              </a:rPr>
              <a:t>月</a:t>
            </a:r>
            <a:r>
              <a:rPr lang="en-US" altLang="zh-CN" sz="1600" b="1" dirty="0">
                <a:solidFill>
                  <a:srgbClr val="FF0000"/>
                </a:solidFill>
                <a:latin typeface="微软雅黑" panose="020B0503020204020204" pitchFamily="34" charset="-122"/>
                <a:ea typeface="微软雅黑" panose="020B0503020204020204" pitchFamily="34" charset="-122"/>
                <a:sym typeface="+mn-ea"/>
              </a:rPr>
              <a:t>17</a:t>
            </a:r>
            <a:r>
              <a:rPr lang="zh-CN" altLang="en-US" sz="1600" b="1" dirty="0">
                <a:solidFill>
                  <a:srgbClr val="FF0000"/>
                </a:solidFill>
                <a:latin typeface="微软雅黑" panose="020B0503020204020204" pitchFamily="34" charset="-122"/>
                <a:ea typeface="微软雅黑" panose="020B0503020204020204" pitchFamily="34" charset="-122"/>
                <a:sym typeface="+mn-ea"/>
              </a:rPr>
              <a:t>日前</a:t>
            </a:r>
            <a:r>
              <a:rPr sz="1600" dirty="0">
                <a:latin typeface="微软雅黑" panose="020B0503020204020204" pitchFamily="34" charset="-122"/>
                <a:ea typeface="微软雅黑" panose="020B0503020204020204" pitchFamily="34" charset="-122"/>
              </a:rPr>
              <a:t>邮寄到</a:t>
            </a:r>
            <a:r>
              <a:rPr sz="1600" b="1" dirty="0">
                <a:latin typeface="微软雅黑" panose="020B0503020204020204" pitchFamily="34" charset="-122"/>
                <a:ea typeface="微软雅黑" panose="020B0503020204020204" pitchFamily="34" charset="-122"/>
              </a:rPr>
              <a:t>农业农村部乡村产业发展司</a:t>
            </a:r>
            <a:r>
              <a:rPr lang="zh-CN" altLang="en-US" sz="1600" b="1" dirty="0">
                <a:latin typeface="微软雅黑" panose="020B0503020204020204" pitchFamily="34" charset="-122"/>
                <a:ea typeface="微软雅黑" panose="020B0503020204020204" pitchFamily="34" charset="-122"/>
                <a:sym typeface="+mn-ea"/>
              </a:rPr>
              <a:t>（农产品加工指导司）</a:t>
            </a:r>
            <a:r>
              <a:rPr lang="zh-CN" sz="1600" b="1" dirty="0" smtClean="0">
                <a:latin typeface="微软雅黑" panose="020B0503020204020204" pitchFamily="34" charset="-122"/>
                <a:ea typeface="微软雅黑" panose="020B0503020204020204" pitchFamily="34" charset="-122"/>
              </a:rPr>
              <a:t>，同时完成线上填报。</a:t>
            </a:r>
            <a:endParaRPr sz="1600" b="1" dirty="0" smtClean="0">
              <a:latin typeface="微软雅黑" panose="020B0503020204020204" pitchFamily="34" charset="-122"/>
              <a:ea typeface="微软雅黑" panose="020B0503020204020204" pitchFamily="34" charset="-122"/>
            </a:endParaRPr>
          </a:p>
          <a:p>
            <a:pPr algn="just">
              <a:lnSpc>
                <a:spcPct val="190000"/>
              </a:lnSpc>
            </a:pPr>
            <a:r>
              <a:rPr lang="zh-CN" altLang="en-US" sz="1600" b="1" dirty="0">
                <a:latin typeface="微软雅黑" panose="020B0503020204020204" pitchFamily="34" charset="-122"/>
                <a:ea typeface="微软雅黑" panose="020B0503020204020204" pitchFamily="34" charset="-122"/>
                <a:sym typeface="+mn-ea"/>
              </a:rPr>
              <a:t>联系人：孟德豪，</a:t>
            </a:r>
            <a:r>
              <a:rPr lang="en-US" altLang="zh-CN" sz="1600" b="1" dirty="0">
                <a:latin typeface="微软雅黑" panose="020B0503020204020204" pitchFamily="34" charset="-122"/>
                <a:ea typeface="微软雅黑" panose="020B0503020204020204" pitchFamily="34" charset="-122"/>
                <a:sym typeface="+mn-ea"/>
              </a:rPr>
              <a:t> </a:t>
            </a:r>
            <a:r>
              <a:rPr lang="zh-CN" altLang="en-US" sz="1600" b="1" dirty="0">
                <a:latin typeface="微软雅黑" panose="020B0503020204020204" pitchFamily="34" charset="-122"/>
                <a:ea typeface="微软雅黑" panose="020B0503020204020204" pitchFamily="34" charset="-122"/>
                <a:sym typeface="+mn-ea"/>
              </a:rPr>
              <a:t>电话：010－59191649</a:t>
            </a:r>
            <a:endParaRPr lang="zh-CN" altLang="en-US" sz="1600" b="1" dirty="0">
              <a:latin typeface="微软雅黑" panose="020B0503020204020204" pitchFamily="34" charset="-122"/>
              <a:ea typeface="微软雅黑" panose="020B0503020204020204" pitchFamily="34" charset="-122"/>
              <a:sym typeface="+mn-ea"/>
            </a:endParaRPr>
          </a:p>
          <a:p>
            <a:pPr algn="just">
              <a:lnSpc>
                <a:spcPct val="190000"/>
              </a:lnSpc>
            </a:pPr>
            <a:r>
              <a:rPr sz="1600" b="1" dirty="0">
                <a:latin typeface="微软雅黑" panose="020B0503020204020204" pitchFamily="34" charset="-122"/>
                <a:ea typeface="微软雅黑" panose="020B0503020204020204" pitchFamily="34" charset="-122"/>
                <a:sym typeface="+mn-ea"/>
              </a:rPr>
              <a:t>地址：北京市朝阳区农展</a:t>
            </a:r>
            <a:r>
              <a:rPr lang="zh-CN" sz="1600" b="1" dirty="0">
                <a:latin typeface="微软雅黑" panose="020B0503020204020204" pitchFamily="34" charset="-122"/>
                <a:ea typeface="微软雅黑" panose="020B0503020204020204" pitchFamily="34" charset="-122"/>
                <a:sym typeface="+mn-ea"/>
              </a:rPr>
              <a:t>馆</a:t>
            </a:r>
            <a:r>
              <a:rPr sz="1600" b="1" dirty="0">
                <a:latin typeface="微软雅黑" panose="020B0503020204020204" pitchFamily="34" charset="-122"/>
                <a:ea typeface="微软雅黑" panose="020B0503020204020204" pitchFamily="34" charset="-122"/>
                <a:sym typeface="+mn-ea"/>
              </a:rPr>
              <a:t>南里11号，邮编：100125</a:t>
            </a:r>
            <a:endParaRPr sz="1600" b="1" dirty="0" smtClean="0">
              <a:highlight>
                <a:srgbClr val="FFFF00"/>
              </a:highlight>
              <a:latin typeface="微软雅黑" panose="020B0503020204020204" pitchFamily="34" charset="-122"/>
              <a:ea typeface="微软雅黑" panose="020B0503020204020204" pitchFamily="34" charset="-122"/>
            </a:endParaRPr>
          </a:p>
          <a:p>
            <a:pPr marL="0" indent="0">
              <a:lnSpc>
                <a:spcPct val="190000"/>
              </a:lnSpc>
              <a:buNone/>
            </a:pPr>
            <a:r>
              <a:rPr lang="zh-CN" altLang="en-US" sz="1600" b="1" dirty="0" smtClean="0">
                <a:solidFill>
                  <a:schemeClr val="tx2">
                    <a:lumMod val="60000"/>
                    <a:lumOff val="4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指标及材料答疑</a:t>
            </a:r>
            <a:r>
              <a:rPr lang="zh-CN" altLang="en-US" sz="1600" b="1" smtClean="0">
                <a:solidFill>
                  <a:schemeClr val="tx2">
                    <a:lumMod val="60000"/>
                    <a:lumOff val="4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人：谭光万</a:t>
            </a:r>
            <a:r>
              <a:rPr lang="en-US" altLang="zh-CN" sz="1600" b="1" smtClean="0">
                <a:solidFill>
                  <a:schemeClr val="tx2">
                    <a:lumMod val="60000"/>
                    <a:lumOff val="4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600" b="1" smtClean="0">
                <a:solidFill>
                  <a:schemeClr val="tx2">
                    <a:lumMod val="60000"/>
                    <a:lumOff val="4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电话：</a:t>
            </a:r>
            <a:r>
              <a:rPr lang="en-US" altLang="zh-CN" sz="1600" b="1" smtClean="0">
                <a:solidFill>
                  <a:schemeClr val="tx2">
                    <a:lumMod val="60000"/>
                    <a:lumOff val="4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010-82105676      </a:t>
            </a:r>
            <a:r>
              <a:rPr lang="zh-CN" altLang="zh-CN" sz="1600" b="1" dirty="0" smtClean="0">
                <a:solidFill>
                  <a:schemeClr val="tx2">
                    <a:lumMod val="60000"/>
                    <a:lumOff val="4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微信号：</a:t>
            </a:r>
            <a:r>
              <a:rPr lang="en-US" altLang="zh-CN" sz="1600" b="1" dirty="0" smtClean="0">
                <a:solidFill>
                  <a:schemeClr val="tx2">
                    <a:lumMod val="60000"/>
                    <a:lumOff val="4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Tanguangwan999</a:t>
            </a:r>
            <a:r>
              <a:rPr lang="en-US" altLang="zh-CN" sz="1600" b="1" smtClean="0">
                <a:solidFill>
                  <a:schemeClr val="tx2">
                    <a:lumMod val="60000"/>
                    <a:lumOff val="4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 </a:t>
            </a:r>
            <a:endParaRPr lang="en-US" altLang="zh-CN" sz="1600" b="1" smtClean="0">
              <a:solidFill>
                <a:schemeClr val="tx2">
                  <a:lumMod val="60000"/>
                  <a:lumOff val="4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indent="0">
              <a:lnSpc>
                <a:spcPct val="190000"/>
              </a:lnSpc>
              <a:buNone/>
            </a:pPr>
            <a:r>
              <a:rPr lang="zh-CN" altLang="en-US" sz="1600" b="1" dirty="0" smtClean="0">
                <a:solidFill>
                  <a:schemeClr val="tx2">
                    <a:lumMod val="60000"/>
                    <a:lumOff val="4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系统操作等技术支持联系人：李俊超 电话：010-59195811，QQ：1660860152</a:t>
            </a:r>
            <a:endParaRPr sz="1600" b="1" dirty="0">
              <a:latin typeface="微软雅黑" panose="020B0503020204020204" pitchFamily="34" charset="-122"/>
              <a:ea typeface="微软雅黑" panose="020B0503020204020204" pitchFamily="34" charset="-122"/>
              <a:cs typeface="微软雅黑" panose="020B0503020204020204" pitchFamily="34" charset="-122"/>
            </a:endParaRPr>
          </a:p>
          <a:p>
            <a:pPr algn="just">
              <a:lnSpc>
                <a:spcPct val="250000"/>
              </a:lnSpc>
            </a:pPr>
            <a:endParaRPr lang="en-US" altLang="zh-CN" sz="150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7" name="等腰三角形 16"/>
          <p:cNvSpPr/>
          <p:nvPr/>
        </p:nvSpPr>
        <p:spPr>
          <a:xfrm rot="5400000">
            <a:off x="223784" y="82734"/>
            <a:ext cx="160089" cy="138008"/>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2" name="组合 21"/>
          <p:cNvGrpSpPr/>
          <p:nvPr/>
        </p:nvGrpSpPr>
        <p:grpSpPr>
          <a:xfrm>
            <a:off x="2782" y="-5058"/>
            <a:ext cx="9144001" cy="911625"/>
            <a:chOff x="0" y="0"/>
            <a:chExt cx="12190413" cy="408214"/>
          </a:xfrm>
        </p:grpSpPr>
        <p:sp>
          <p:nvSpPr>
            <p:cNvPr id="23" name="矩形 22"/>
            <p:cNvSpPr/>
            <p:nvPr/>
          </p:nvSpPr>
          <p:spPr>
            <a:xfrm>
              <a:off x="0" y="0"/>
              <a:ext cx="12190413" cy="408214"/>
            </a:xfrm>
            <a:prstGeom prst="rect">
              <a:avLst/>
            </a:prstGeom>
            <a:solidFill>
              <a:srgbClr val="007C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latin typeface="微软雅黑" panose="020B0503020204020204" pitchFamily="34" charset="-122"/>
                <a:ea typeface="微软雅黑" panose="020B0503020204020204" pitchFamily="34" charset="-122"/>
              </a:endParaRPr>
            </a:p>
          </p:txBody>
        </p:sp>
        <p:sp>
          <p:nvSpPr>
            <p:cNvPr id="24" name="TextBox 46"/>
            <p:cNvSpPr txBox="1"/>
            <p:nvPr/>
          </p:nvSpPr>
          <p:spPr>
            <a:xfrm>
              <a:off x="493542" y="59428"/>
              <a:ext cx="6148539" cy="288894"/>
            </a:xfrm>
            <a:prstGeom prst="rect">
              <a:avLst/>
            </a:prstGeom>
            <a:noFill/>
            <a:ln>
              <a:noFill/>
            </a:ln>
          </p:spPr>
          <p:txBody>
            <a:bodyPr wrap="square" rtlCol="0">
              <a:spAutoFit/>
            </a:bodyPr>
            <a:lstStyle/>
            <a:p>
              <a:pPr algn="l">
                <a:lnSpc>
                  <a:spcPct val="150000"/>
                </a:lnSpc>
              </a:pPr>
              <a:r>
                <a:rPr lang="zh-CN" sz="2400" dirty="0">
                  <a:solidFill>
                    <a:schemeClr val="bg1"/>
                  </a:solidFill>
                  <a:latin typeface="微软雅黑" panose="020B0503020204020204" pitchFamily="34" charset="-122"/>
                  <a:ea typeface="微软雅黑" panose="020B0503020204020204" pitchFamily="34" charset="-122"/>
                  <a:sym typeface="+mn-ea"/>
                </a:rPr>
                <a:t>注意事项</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25" name="等腰三角形 24"/>
            <p:cNvSpPr/>
            <p:nvPr/>
          </p:nvSpPr>
          <p:spPr>
            <a:xfrm rot="5400000">
              <a:off x="265729" y="75229"/>
              <a:ext cx="106565" cy="257408"/>
            </a:xfrm>
            <a:prstGeom prst="triangle">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mc:Choice>
    <mc:Fallback>
      <p:transition spd="slow"/>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rot="10800000">
            <a:off x="-4" y="2428177"/>
            <a:ext cx="9144001" cy="2716252"/>
          </a:xfrm>
          <a:prstGeom prst="rect">
            <a:avLst/>
          </a:prstGeom>
          <a:solidFill>
            <a:schemeClr val="bg1">
              <a:lumMod val="85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2925481" y="1797432"/>
            <a:ext cx="3517239" cy="715581"/>
          </a:xfrm>
          <a:prstGeom prst="rect">
            <a:avLst/>
          </a:prstGeom>
          <a:noFill/>
          <a:effectLst>
            <a:outerShdw sx="1000" sy="1000" algn="ctr" rotWithShape="0">
              <a:srgbClr val="000000"/>
            </a:outerShdw>
          </a:effectLst>
        </p:spPr>
        <p:txBody>
          <a:bodyPr wrap="square" rtlCol="0">
            <a:spAutoFit/>
          </a:bodyPr>
          <a:lstStyle/>
          <a:p>
            <a:pPr algn="ctr">
              <a:lnSpc>
                <a:spcPct val="90000"/>
              </a:lnSpc>
            </a:pPr>
            <a:r>
              <a:rPr kumimoji="1" lang="en-US" altLang="zh-CN" sz="4500" b="1" dirty="0">
                <a:solidFill>
                  <a:srgbClr val="229B9E"/>
                </a:solidFill>
              </a:rPr>
              <a:t>THANK</a:t>
            </a:r>
            <a:r>
              <a:rPr kumimoji="1" lang="zh-CN" altLang="en-US" sz="4500" b="1" dirty="0">
                <a:solidFill>
                  <a:srgbClr val="229B9E"/>
                </a:solidFill>
              </a:rPr>
              <a:t> </a:t>
            </a:r>
            <a:r>
              <a:rPr kumimoji="1" lang="en-US" altLang="zh-CN" sz="4500" b="1" dirty="0">
                <a:solidFill>
                  <a:srgbClr val="229B9E"/>
                </a:solidFill>
              </a:rPr>
              <a:t>YOU!</a:t>
            </a:r>
            <a:endParaRPr kumimoji="1" lang="zh-CN" altLang="en-US" sz="4500" b="1" dirty="0">
              <a:solidFill>
                <a:srgbClr val="229B9E"/>
              </a:solidFill>
            </a:endParaRPr>
          </a:p>
        </p:txBody>
      </p:sp>
      <p:sp>
        <p:nvSpPr>
          <p:cNvPr id="4" name="文本框 3"/>
          <p:cNvSpPr txBox="1"/>
          <p:nvPr/>
        </p:nvSpPr>
        <p:spPr>
          <a:xfrm>
            <a:off x="3925580" y="2450094"/>
            <a:ext cx="1325880" cy="645160"/>
          </a:xfrm>
          <a:prstGeom prst="rect">
            <a:avLst/>
          </a:prstGeom>
          <a:noFill/>
        </p:spPr>
        <p:txBody>
          <a:bodyPr wrap="none" rtlCol="0">
            <a:spAutoFit/>
          </a:bodyPr>
          <a:lstStyle/>
          <a:p>
            <a:r>
              <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rPr>
              <a:t>感谢聆听！</a:t>
            </a:r>
            <a:endPar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endParaRPr>
          </a:p>
          <a:p>
            <a:endPar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5" name="椭圆 4"/>
          <p:cNvSpPr/>
          <p:nvPr/>
        </p:nvSpPr>
        <p:spPr>
          <a:xfrm>
            <a:off x="3848284" y="3714697"/>
            <a:ext cx="1064558" cy="1064558"/>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4502726" y="3132140"/>
            <a:ext cx="1193155" cy="1193155"/>
          </a:xfrm>
          <a:prstGeom prst="ellipse">
            <a:avLst/>
          </a:prstGeom>
          <a:solidFill>
            <a:srgbClr val="007C8A">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6022713" y="3598341"/>
            <a:ext cx="678744" cy="678744"/>
          </a:xfrm>
          <a:prstGeom prst="ellipse">
            <a:avLst/>
          </a:prstGeom>
          <a:solidFill>
            <a:srgbClr val="FFC000">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5696834" y="3713900"/>
            <a:ext cx="321510" cy="321510"/>
          </a:xfrm>
          <a:prstGeom prst="ellipse">
            <a:avLst/>
          </a:prstGeom>
          <a:solidFill>
            <a:schemeClr val="bg1">
              <a:alpha val="4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3325726" y="3303823"/>
            <a:ext cx="420364" cy="420364"/>
          </a:xfrm>
          <a:prstGeom prst="ellipse">
            <a:avLst/>
          </a:prstGeom>
          <a:solidFill>
            <a:srgbClr val="22C4C4">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2822475" y="4116832"/>
            <a:ext cx="214340" cy="214340"/>
          </a:xfrm>
          <a:prstGeom prst="ellipse">
            <a:avLst/>
          </a:prstGeom>
          <a:solidFill>
            <a:srgbClr val="17CFCB">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图片 10"/>
          <p:cNvPicPr>
            <a:picLocks noChangeAspect="1"/>
          </p:cNvPicPr>
          <p:nvPr/>
        </p:nvPicPr>
        <p:blipFill>
          <a:blip r:embed="rId1" cstate="print"/>
          <a:stretch>
            <a:fillRect/>
          </a:stretch>
        </p:blipFill>
        <p:spPr>
          <a:xfrm>
            <a:off x="6441213" y="1833948"/>
            <a:ext cx="258820" cy="254712"/>
          </a:xfrm>
          <a:prstGeom prst="rect">
            <a:avLst/>
          </a:prstGeom>
        </p:spPr>
      </p:pic>
      <p:cxnSp>
        <p:nvCxnSpPr>
          <p:cNvPr id="12" name="直接连接符 11"/>
          <p:cNvCxnSpPr/>
          <p:nvPr/>
        </p:nvCxnSpPr>
        <p:spPr>
          <a:xfrm>
            <a:off x="793985" y="2428177"/>
            <a:ext cx="7473335"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pic>
        <p:nvPicPr>
          <p:cNvPr id="13" name="图片 12"/>
          <p:cNvPicPr>
            <a:picLocks noChangeAspect="1"/>
          </p:cNvPicPr>
          <p:nvPr/>
        </p:nvPicPr>
        <p:blipFill rotWithShape="1">
          <a:blip r:embed="rId2" cstate="print">
            <a:grayscl/>
            <a:extLst>
              <a:ext uri="{28A0092B-C50C-407E-A947-70E740481C1C}">
                <a14:useLocalDpi xmlns:a14="http://schemas.microsoft.com/office/drawing/2010/main" val="0"/>
              </a:ext>
            </a:extLst>
          </a:blip>
          <a:srcRect t="47890"/>
          <a:stretch>
            <a:fillRect/>
          </a:stretch>
        </p:blipFill>
        <p:spPr>
          <a:xfrm>
            <a:off x="18152" y="-930"/>
            <a:ext cx="9119663" cy="2437407"/>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mc:Choice>
    <mc:Fallback>
      <p:transition spd="slow"/>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椭圆 5"/>
          <p:cNvSpPr/>
          <p:nvPr/>
        </p:nvSpPr>
        <p:spPr>
          <a:xfrm>
            <a:off x="334706" y="1805170"/>
            <a:ext cx="216052" cy="216052"/>
          </a:xfrm>
          <a:prstGeom prst="ellipse">
            <a:avLst/>
          </a:prstGeom>
          <a:solidFill>
            <a:srgbClr val="229B9E"/>
          </a:solidFill>
          <a:ln w="31750">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9" tIns="34295" rIns="68589" bIns="34295" numCol="1" spcCol="0" rtlCol="0" fromWordArt="0" anchor="ctr" anchorCtr="0" forceAA="0" compatLnSpc="1">
            <a:noAutofit/>
          </a:bodyPr>
          <a:lstStyle/>
          <a:p>
            <a:pPr algn="ctr"/>
            <a:endParaRPr lang="zh-CN" altLang="en-US">
              <a:solidFill>
                <a:schemeClr val="bg1">
                  <a:lumMod val="50000"/>
                </a:schemeClr>
              </a:solidFill>
            </a:endParaRPr>
          </a:p>
        </p:txBody>
      </p:sp>
      <p:sp>
        <p:nvSpPr>
          <p:cNvPr id="7" name="TextBox 38"/>
          <p:cNvSpPr txBox="1"/>
          <p:nvPr/>
        </p:nvSpPr>
        <p:spPr>
          <a:xfrm>
            <a:off x="550545" y="1024255"/>
            <a:ext cx="8347075" cy="3900170"/>
          </a:xfrm>
          <a:prstGeom prst="rect">
            <a:avLst/>
          </a:prstGeom>
          <a:noFill/>
          <a:ln>
            <a:noFill/>
          </a:ln>
        </p:spPr>
        <p:txBody>
          <a:bodyPr wrap="square" rtlCol="0">
            <a:spAutoFit/>
          </a:bodyPr>
          <a:lstStyle/>
          <a:p>
            <a:pPr algn="just">
              <a:lnSpc>
                <a:spcPct val="150000"/>
              </a:lnSpc>
            </a:pPr>
            <a:r>
              <a:rPr lang="zh-CN" sz="1500" b="1" dirty="0">
                <a:latin typeface="微软雅黑" panose="020B0503020204020204" pitchFamily="34" charset="-122"/>
                <a:ea typeface="微软雅黑" panose="020B0503020204020204" pitchFamily="34" charset="-122"/>
              </a:rPr>
              <a:t>监测对象范围：</a:t>
            </a:r>
            <a:r>
              <a:rPr altLang="zh-CN" sz="1500" dirty="0">
                <a:latin typeface="微软雅黑" panose="020B0503020204020204" pitchFamily="34" charset="-122"/>
                <a:ea typeface="微软雅黑" panose="020B0503020204020204" pitchFamily="34" charset="-122"/>
              </a:rPr>
              <a:t>2021</a:t>
            </a:r>
            <a:r>
              <a:rPr lang="zh-CN" sz="1500" dirty="0">
                <a:latin typeface="微软雅黑" panose="020B0503020204020204" pitchFamily="34" charset="-122"/>
                <a:ea typeface="微软雅黑" panose="020B0503020204020204" pitchFamily="34" charset="-122"/>
              </a:rPr>
              <a:t>、</a:t>
            </a:r>
            <a:r>
              <a:rPr lang="en-US" altLang="zh-CN" sz="1500" dirty="0">
                <a:latin typeface="微软雅黑" panose="020B0503020204020204" pitchFamily="34" charset="-122"/>
                <a:ea typeface="微软雅黑" panose="020B0503020204020204" pitchFamily="34" charset="-122"/>
              </a:rPr>
              <a:t>2022</a:t>
            </a:r>
            <a:r>
              <a:rPr lang="zh-CN" altLang="en-US" sz="1500" dirty="0">
                <a:latin typeface="微软雅黑" panose="020B0503020204020204" pitchFamily="34" charset="-122"/>
                <a:ea typeface="微软雅黑" panose="020B0503020204020204" pitchFamily="34" charset="-122"/>
              </a:rPr>
              <a:t>、</a:t>
            </a:r>
            <a:r>
              <a:rPr lang="en-US" altLang="zh-CN" sz="1500" dirty="0">
                <a:latin typeface="微软雅黑" panose="020B0503020204020204" pitchFamily="34" charset="-122"/>
                <a:ea typeface="微软雅黑" panose="020B0503020204020204" pitchFamily="34" charset="-122"/>
              </a:rPr>
              <a:t>2023</a:t>
            </a:r>
            <a:r>
              <a:rPr altLang="zh-CN" sz="1500" dirty="0">
                <a:latin typeface="微软雅黑" panose="020B0503020204020204" pitchFamily="34" charset="-122"/>
                <a:ea typeface="微软雅黑" panose="020B0503020204020204" pitchFamily="34" charset="-122"/>
              </a:rPr>
              <a:t>年</a:t>
            </a:r>
            <a:r>
              <a:rPr lang="zh-CN" sz="1500" dirty="0">
                <a:latin typeface="微软雅黑" panose="020B0503020204020204" pitchFamily="34" charset="-122"/>
                <a:ea typeface="微软雅黑" panose="020B0503020204020204" pitchFamily="34" charset="-122"/>
              </a:rPr>
              <a:t>农业农村部</a:t>
            </a:r>
            <a:r>
              <a:rPr altLang="zh-CN" sz="1500" dirty="0">
                <a:latin typeface="微软雅黑" panose="020B0503020204020204" pitchFamily="34" charset="-122"/>
                <a:ea typeface="微软雅黑" panose="020B0503020204020204" pitchFamily="34" charset="-122"/>
              </a:rPr>
              <a:t>发文</a:t>
            </a:r>
            <a:r>
              <a:rPr lang="zh-CN" sz="1500" dirty="0">
                <a:latin typeface="微软雅黑" panose="020B0503020204020204" pitchFamily="34" charset="-122"/>
                <a:ea typeface="微软雅黑" panose="020B0503020204020204" pitchFamily="34" charset="-122"/>
              </a:rPr>
              <a:t>确定</a:t>
            </a:r>
            <a:r>
              <a:rPr altLang="zh-CN" sz="1500" dirty="0">
                <a:latin typeface="微软雅黑" panose="020B0503020204020204" pitchFamily="34" charset="-122"/>
                <a:ea typeface="微软雅黑" panose="020B0503020204020204" pitchFamily="34" charset="-122"/>
              </a:rPr>
              <a:t>的</a:t>
            </a:r>
            <a:r>
              <a:rPr lang="en-US" sz="1500" dirty="0">
                <a:solidFill>
                  <a:srgbClr val="FF0000"/>
                </a:solidFill>
                <a:latin typeface="微软雅黑" panose="020B0503020204020204" pitchFamily="34" charset="-122"/>
                <a:ea typeface="微软雅黑" panose="020B0503020204020204" pitchFamily="34" charset="-122"/>
              </a:rPr>
              <a:t>180</a:t>
            </a:r>
            <a:r>
              <a:rPr altLang="zh-CN" sz="1500" dirty="0">
                <a:solidFill>
                  <a:srgbClr val="FF0000"/>
                </a:solidFill>
                <a:latin typeface="微软雅黑" panose="020B0503020204020204" pitchFamily="34" charset="-122"/>
                <a:ea typeface="微软雅黑" panose="020B0503020204020204" pitchFamily="34" charset="-122"/>
              </a:rPr>
              <a:t>个全国休闲农业重点县</a:t>
            </a:r>
            <a:r>
              <a:rPr lang="zh-CN" sz="1500" dirty="0">
                <a:latin typeface="微软雅黑" panose="020B0503020204020204" pitchFamily="34" charset="-122"/>
                <a:ea typeface="微软雅黑" panose="020B0503020204020204" pitchFamily="34" charset="-122"/>
              </a:rPr>
              <a:t>。</a:t>
            </a:r>
            <a:endParaRPr lang="zh-CN" sz="1500" dirty="0">
              <a:latin typeface="微软雅黑" panose="020B0503020204020204" pitchFamily="34" charset="-122"/>
              <a:ea typeface="微软雅黑" panose="020B0503020204020204" pitchFamily="34" charset="-122"/>
            </a:endParaRPr>
          </a:p>
          <a:p>
            <a:pPr algn="just">
              <a:lnSpc>
                <a:spcPct val="150000"/>
              </a:lnSpc>
            </a:pPr>
            <a:endParaRPr altLang="zh-CN" sz="1500" dirty="0">
              <a:latin typeface="微软雅黑" panose="020B0503020204020204" pitchFamily="34" charset="-122"/>
              <a:ea typeface="微软雅黑" panose="020B0503020204020204" pitchFamily="34" charset="-122"/>
            </a:endParaRPr>
          </a:p>
          <a:p>
            <a:pPr algn="just">
              <a:lnSpc>
                <a:spcPct val="150000"/>
              </a:lnSpc>
            </a:pPr>
            <a:r>
              <a:rPr lang="zh-CN" sz="1500" b="1" dirty="0">
                <a:latin typeface="微软雅黑" panose="020B0503020204020204" pitchFamily="34" charset="-122"/>
                <a:ea typeface="微软雅黑" panose="020B0503020204020204" pitchFamily="34" charset="-122"/>
              </a:rPr>
              <a:t>监测数据填报：</a:t>
            </a:r>
            <a:r>
              <a:rPr lang="zh-CN" sz="1500" dirty="0">
                <a:latin typeface="微软雅黑" panose="020B0503020204020204" pitchFamily="34" charset="-122"/>
                <a:ea typeface="微软雅黑" panose="020B0503020204020204" pitchFamily="34" charset="-122"/>
              </a:rPr>
              <a:t>县级填报</a:t>
            </a:r>
            <a:r>
              <a:rPr lang="en-US" altLang="zh-CN" sz="1500" dirty="0">
                <a:latin typeface="微软雅黑" panose="020B0503020204020204" pitchFamily="34" charset="-122"/>
                <a:ea typeface="微软雅黑" panose="020B0503020204020204" pitchFamily="34" charset="-122"/>
              </a:rPr>
              <a:t>——</a:t>
            </a:r>
            <a:r>
              <a:rPr lang="zh-CN" sz="1500" dirty="0">
                <a:latin typeface="微软雅黑" panose="020B0503020204020204" pitchFamily="34" charset="-122"/>
                <a:ea typeface="微软雅黑" panose="020B0503020204020204" pitchFamily="34" charset="-122"/>
              </a:rPr>
              <a:t>省级核准（</a:t>
            </a:r>
            <a:r>
              <a:rPr lang="zh-CN" sz="1500" dirty="0">
                <a:solidFill>
                  <a:srgbClr val="FF0000"/>
                </a:solidFill>
                <a:latin typeface="微软雅黑" panose="020B0503020204020204" pitchFamily="34" charset="-122"/>
                <a:ea typeface="微软雅黑" panose="020B0503020204020204" pitchFamily="34" charset="-122"/>
              </a:rPr>
              <a:t>提出监测评估意见，正式</a:t>
            </a:r>
            <a:r>
              <a:rPr lang="zh-CN" sz="1500" dirty="0">
                <a:solidFill>
                  <a:srgbClr val="FF0000"/>
                </a:solidFill>
                <a:latin typeface="微软雅黑" panose="020B0503020204020204" pitchFamily="34" charset="-122"/>
                <a:ea typeface="微软雅黑" panose="020B0503020204020204" pitchFamily="34" charset="-122"/>
              </a:rPr>
              <a:t>行文上报</a:t>
            </a:r>
            <a:r>
              <a:rPr lang="zh-CN" sz="1500" dirty="0">
                <a:latin typeface="微软雅黑" panose="020B0503020204020204" pitchFamily="34" charset="-122"/>
                <a:ea typeface="微软雅黑" panose="020B0503020204020204" pitchFamily="34" charset="-122"/>
              </a:rPr>
              <a:t>）</a:t>
            </a:r>
            <a:r>
              <a:rPr lang="en-US" altLang="zh-CN" sz="1500" dirty="0">
                <a:latin typeface="微软雅黑" panose="020B0503020204020204" pitchFamily="34" charset="-122"/>
                <a:ea typeface="微软雅黑" panose="020B0503020204020204" pitchFamily="34" charset="-122"/>
              </a:rPr>
              <a:t>——</a:t>
            </a:r>
            <a:r>
              <a:rPr lang="zh-CN" altLang="en-US" sz="1500" dirty="0">
                <a:latin typeface="微软雅黑" panose="020B0503020204020204" pitchFamily="34" charset="-122"/>
                <a:ea typeface="微软雅黑" panose="020B0503020204020204" pitchFamily="34" charset="-122"/>
              </a:rPr>
              <a:t>部级评价</a:t>
            </a:r>
            <a:endParaRPr lang="zh-CN" altLang="en-US" sz="1500" dirty="0">
              <a:latin typeface="微软雅黑" panose="020B0503020204020204" pitchFamily="34" charset="-122"/>
              <a:ea typeface="微软雅黑" panose="020B0503020204020204" pitchFamily="34" charset="-122"/>
            </a:endParaRPr>
          </a:p>
          <a:p>
            <a:pPr algn="just">
              <a:lnSpc>
                <a:spcPct val="150000"/>
              </a:lnSpc>
            </a:pPr>
            <a:endParaRPr altLang="zh-CN" sz="1500" dirty="0">
              <a:latin typeface="微软雅黑" panose="020B0503020204020204" pitchFamily="34" charset="-122"/>
              <a:ea typeface="微软雅黑" panose="020B0503020204020204" pitchFamily="34" charset="-122"/>
            </a:endParaRPr>
          </a:p>
          <a:p>
            <a:pPr algn="just">
              <a:lnSpc>
                <a:spcPct val="150000"/>
              </a:lnSpc>
            </a:pPr>
            <a:r>
              <a:rPr lang="zh-CN" sz="1500" b="1" dirty="0">
                <a:latin typeface="微软雅黑" panose="020B0503020204020204" pitchFamily="34" charset="-122"/>
                <a:ea typeface="微软雅黑" panose="020B0503020204020204" pitchFamily="34" charset="-122"/>
              </a:rPr>
              <a:t>监测评价体系：</a:t>
            </a:r>
            <a:r>
              <a:rPr lang="zh-CN" sz="1500" dirty="0">
                <a:latin typeface="微软雅黑" panose="020B0503020204020204" pitchFamily="34" charset="-122"/>
                <a:ea typeface="微软雅黑" panose="020B0503020204020204" pitchFamily="34" charset="-122"/>
              </a:rPr>
              <a:t>主要从</a:t>
            </a:r>
            <a:r>
              <a:rPr lang="zh-CN" sz="1500" dirty="0">
                <a:latin typeface="微软雅黑" panose="020B0503020204020204" pitchFamily="34" charset="-122"/>
                <a:ea typeface="微软雅黑" panose="020B0503020204020204" pitchFamily="34" charset="-122"/>
                <a:sym typeface="+mn-ea"/>
              </a:rPr>
              <a:t>“</a:t>
            </a:r>
            <a:r>
              <a:rPr lang="zh-CN" sz="1500" dirty="0">
                <a:solidFill>
                  <a:srgbClr val="FF0000"/>
                </a:solidFill>
                <a:latin typeface="微软雅黑" panose="020B0503020204020204" pitchFamily="34" charset="-122"/>
                <a:ea typeface="微软雅黑" panose="020B0503020204020204" pitchFamily="34" charset="-122"/>
                <a:sym typeface="+mn-ea"/>
              </a:rPr>
              <a:t>基础提升、功能拓展、产业发展、示范带动、机制创新</a:t>
            </a:r>
            <a:r>
              <a:rPr lang="zh-CN" sz="1500" dirty="0">
                <a:latin typeface="微软雅黑" panose="020B0503020204020204" pitchFamily="34" charset="-122"/>
                <a:ea typeface="微软雅黑" panose="020B0503020204020204" pitchFamily="34" charset="-122"/>
                <a:sym typeface="+mn-ea"/>
              </a:rPr>
              <a:t>”</a:t>
            </a:r>
            <a:r>
              <a:rPr lang="en-US" altLang="zh-CN" sz="1500" dirty="0">
                <a:latin typeface="微软雅黑" panose="020B0503020204020204" pitchFamily="34" charset="-122"/>
                <a:ea typeface="微软雅黑" panose="020B0503020204020204" pitchFamily="34" charset="-122"/>
                <a:sym typeface="+mn-ea"/>
              </a:rPr>
              <a:t>5</a:t>
            </a:r>
            <a:r>
              <a:rPr lang="zh-CN" altLang="en-US" sz="1500" dirty="0">
                <a:latin typeface="微软雅黑" panose="020B0503020204020204" pitchFamily="34" charset="-122"/>
                <a:ea typeface="微软雅黑" panose="020B0503020204020204" pitchFamily="34" charset="-122"/>
                <a:sym typeface="+mn-ea"/>
              </a:rPr>
              <a:t>个方面设置了</a:t>
            </a:r>
            <a:r>
              <a:rPr lang="en-US" altLang="zh-CN" sz="1500" dirty="0">
                <a:latin typeface="微软雅黑" panose="020B0503020204020204" pitchFamily="34" charset="-122"/>
                <a:ea typeface="微软雅黑" panose="020B0503020204020204" pitchFamily="34" charset="-122"/>
                <a:sym typeface="+mn-ea"/>
              </a:rPr>
              <a:t>  </a:t>
            </a:r>
            <a:r>
              <a:rPr lang="zh-CN" sz="1500" dirty="0">
                <a:latin typeface="微软雅黑" panose="020B0503020204020204" pitchFamily="34" charset="-122"/>
                <a:ea typeface="微软雅黑" panose="020B0503020204020204" pitchFamily="34" charset="-122"/>
                <a:sym typeface="+mn-ea"/>
              </a:rPr>
              <a:t>指标，构建了定性和定量相结合的评价模型。</a:t>
            </a:r>
            <a:endParaRPr altLang="zh-CN" sz="1500" b="1" dirty="0">
              <a:latin typeface="微软雅黑" panose="020B0503020204020204" pitchFamily="34" charset="-122"/>
              <a:ea typeface="微软雅黑" panose="020B0503020204020204" pitchFamily="34" charset="-122"/>
            </a:endParaRPr>
          </a:p>
          <a:p>
            <a:pPr algn="just">
              <a:lnSpc>
                <a:spcPct val="150000"/>
              </a:lnSpc>
            </a:pPr>
            <a:endParaRPr lang="zh-CN" altLang="en-US" sz="1500" b="1" dirty="0">
              <a:latin typeface="微软雅黑" panose="020B0503020204020204" pitchFamily="34" charset="-122"/>
              <a:ea typeface="微软雅黑" panose="020B0503020204020204" pitchFamily="34" charset="-122"/>
            </a:endParaRPr>
          </a:p>
          <a:p>
            <a:pPr algn="just">
              <a:lnSpc>
                <a:spcPct val="150000"/>
              </a:lnSpc>
            </a:pPr>
            <a:r>
              <a:rPr lang="zh-CN" altLang="en-US" sz="1500" b="1" dirty="0">
                <a:latin typeface="微软雅黑" panose="020B0503020204020204" pitchFamily="34" charset="-122"/>
                <a:ea typeface="微软雅黑" panose="020B0503020204020204" pitchFamily="34" charset="-122"/>
              </a:rPr>
              <a:t>监测结果运用：</a:t>
            </a:r>
            <a:r>
              <a:rPr lang="en-US" altLang="zh-CN" sz="1500" dirty="0">
                <a:solidFill>
                  <a:srgbClr val="FF0000"/>
                </a:solidFill>
                <a:latin typeface="微软雅黑" panose="020B0503020204020204" pitchFamily="34" charset="-122"/>
                <a:ea typeface="微软雅黑" panose="020B0503020204020204" pitchFamily="34" charset="-122"/>
              </a:rPr>
              <a:t>对第一批重点县开展综合评估，评估达标的重点县继续保留资格，评估不达标的重点县，责令限期整改，整改后仍不能达标的，取消“全国休闲农业重点县”资格。对第二批、第三批重点县开展常规监测，对监测排名靠后的重点县提出预警；并将监测评估结果与下一批重点县省级申报分配名额挂钩。</a:t>
            </a:r>
            <a:endParaRPr lang="en-US" altLang="zh-CN" sz="1500" dirty="0">
              <a:solidFill>
                <a:srgbClr val="FF0000"/>
              </a:solidFill>
              <a:latin typeface="微软雅黑" panose="020B0503020204020204" pitchFamily="34" charset="-122"/>
              <a:ea typeface="微软雅黑" panose="020B0503020204020204" pitchFamily="34" charset="-122"/>
            </a:endParaRPr>
          </a:p>
        </p:txBody>
      </p:sp>
      <p:sp>
        <p:nvSpPr>
          <p:cNvPr id="8" name="椭圆 7"/>
          <p:cNvSpPr/>
          <p:nvPr/>
        </p:nvSpPr>
        <p:spPr>
          <a:xfrm>
            <a:off x="334444" y="2569139"/>
            <a:ext cx="216052" cy="216052"/>
          </a:xfrm>
          <a:prstGeom prst="ellipse">
            <a:avLst/>
          </a:prstGeom>
          <a:solidFill>
            <a:srgbClr val="FFC000"/>
          </a:solidFill>
          <a:ln w="31750">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9" tIns="34295" rIns="68589" bIns="34295" numCol="1" spcCol="0" rtlCol="0" fromWordArt="0" anchor="ctr" anchorCtr="0" forceAA="0" compatLnSpc="1">
            <a:noAutofit/>
          </a:bodyPr>
          <a:lstStyle/>
          <a:p>
            <a:pPr algn="ctr"/>
            <a:endParaRPr lang="zh-CN" altLang="en-US">
              <a:solidFill>
                <a:schemeClr val="bg1">
                  <a:lumMod val="50000"/>
                </a:schemeClr>
              </a:solidFill>
            </a:endParaRPr>
          </a:p>
        </p:txBody>
      </p:sp>
      <p:sp>
        <p:nvSpPr>
          <p:cNvPr id="17" name="等腰三角形 16"/>
          <p:cNvSpPr/>
          <p:nvPr/>
        </p:nvSpPr>
        <p:spPr>
          <a:xfrm rot="5400000">
            <a:off x="223784" y="82734"/>
            <a:ext cx="160089" cy="138008"/>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2" name="组合 21"/>
          <p:cNvGrpSpPr/>
          <p:nvPr/>
        </p:nvGrpSpPr>
        <p:grpSpPr>
          <a:xfrm>
            <a:off x="2782" y="-5058"/>
            <a:ext cx="9144001" cy="911625"/>
            <a:chOff x="0" y="0"/>
            <a:chExt cx="12190413" cy="408214"/>
          </a:xfrm>
        </p:grpSpPr>
        <p:sp>
          <p:nvSpPr>
            <p:cNvPr id="23" name="矩形 22"/>
            <p:cNvSpPr/>
            <p:nvPr/>
          </p:nvSpPr>
          <p:spPr>
            <a:xfrm>
              <a:off x="0" y="0"/>
              <a:ext cx="12190413" cy="408214"/>
            </a:xfrm>
            <a:prstGeom prst="rect">
              <a:avLst/>
            </a:prstGeom>
            <a:solidFill>
              <a:srgbClr val="007C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latin typeface="微软雅黑" panose="020B0503020204020204" pitchFamily="34" charset="-122"/>
                <a:ea typeface="微软雅黑" panose="020B0503020204020204" pitchFamily="34" charset="-122"/>
              </a:endParaRPr>
            </a:p>
          </p:txBody>
        </p:sp>
        <p:sp>
          <p:nvSpPr>
            <p:cNvPr id="24" name="TextBox 46"/>
            <p:cNvSpPr txBox="1"/>
            <p:nvPr/>
          </p:nvSpPr>
          <p:spPr>
            <a:xfrm>
              <a:off x="329838" y="36198"/>
              <a:ext cx="3066500" cy="288894"/>
            </a:xfrm>
            <a:prstGeom prst="rect">
              <a:avLst/>
            </a:prstGeom>
            <a:noFill/>
            <a:ln>
              <a:noFill/>
            </a:ln>
          </p:spPr>
          <p:txBody>
            <a:bodyPr wrap="square" rtlCol="0">
              <a:spAutoFit/>
            </a:bodyPr>
            <a:lstStyle/>
            <a:p>
              <a:pPr algn="ctr">
                <a:lnSpc>
                  <a:spcPct val="150000"/>
                </a:lnSpc>
              </a:pPr>
              <a:r>
                <a:rPr lang="zh-CN" altLang="en-US" sz="2400" dirty="0">
                  <a:solidFill>
                    <a:schemeClr val="bg1"/>
                  </a:solidFill>
                  <a:latin typeface="微软雅黑" panose="020B0503020204020204" pitchFamily="34" charset="-122"/>
                  <a:ea typeface="微软雅黑" panose="020B0503020204020204" pitchFamily="34" charset="-122"/>
                </a:rPr>
                <a:t>一、监测说明</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25" name="等腰三角形 24"/>
            <p:cNvSpPr/>
            <p:nvPr/>
          </p:nvSpPr>
          <p:spPr>
            <a:xfrm rot="5400000">
              <a:off x="388480" y="64424"/>
              <a:ext cx="106565" cy="257408"/>
            </a:xfrm>
            <a:prstGeom prst="triangle">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latin typeface="微软雅黑" panose="020B0503020204020204" pitchFamily="34" charset="-122"/>
                <a:ea typeface="微软雅黑" panose="020B0503020204020204" pitchFamily="34" charset="-122"/>
              </a:endParaRPr>
            </a:p>
          </p:txBody>
        </p:sp>
      </p:grpSp>
      <p:sp>
        <p:nvSpPr>
          <p:cNvPr id="2" name="椭圆 1"/>
          <p:cNvSpPr/>
          <p:nvPr/>
        </p:nvSpPr>
        <p:spPr>
          <a:xfrm>
            <a:off x="334706" y="1187315"/>
            <a:ext cx="216052" cy="216052"/>
          </a:xfrm>
          <a:prstGeom prst="ellipse">
            <a:avLst/>
          </a:prstGeom>
          <a:solidFill>
            <a:srgbClr val="00B050"/>
          </a:solidFill>
          <a:ln w="31750">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9" tIns="34295" rIns="68589" bIns="34295" numCol="1" spcCol="0" rtlCol="0" fromWordArt="0" anchor="ctr" anchorCtr="0" forceAA="0" compatLnSpc="1">
            <a:noAutofit/>
          </a:bodyPr>
          <a:lstStyle/>
          <a:p>
            <a:pPr algn="ctr"/>
            <a:endParaRPr lang="zh-CN" altLang="en-US">
              <a:solidFill>
                <a:schemeClr val="bg1">
                  <a:lumMod val="50000"/>
                </a:schemeClr>
              </a:solidFill>
            </a:endParaRPr>
          </a:p>
        </p:txBody>
      </p:sp>
      <p:sp>
        <p:nvSpPr>
          <p:cNvPr id="3" name="椭圆 2"/>
          <p:cNvSpPr/>
          <p:nvPr/>
        </p:nvSpPr>
        <p:spPr>
          <a:xfrm>
            <a:off x="372806" y="3594600"/>
            <a:ext cx="216052" cy="216052"/>
          </a:xfrm>
          <a:prstGeom prst="ellipse">
            <a:avLst/>
          </a:prstGeom>
          <a:solidFill>
            <a:srgbClr val="FF0000"/>
          </a:solidFill>
          <a:ln w="31750">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9" tIns="34295" rIns="68589" bIns="34295" numCol="1" spcCol="0" rtlCol="0" fromWordArt="0" anchor="ctr" anchorCtr="0" forceAA="0" compatLnSpc="1">
            <a:noAutofit/>
          </a:bodyPr>
          <a:lstStyle/>
          <a:p>
            <a:pPr algn="ctr"/>
            <a:endParaRPr lang="zh-CN" altLang="en-US">
              <a:solidFill>
                <a:schemeClr val="bg1">
                  <a:lumMod val="50000"/>
                </a:schemeClr>
              </a:solidFill>
            </a:endParaRPr>
          </a:p>
        </p:txBody>
      </p:sp>
    </p:spTree>
  </p:cSld>
  <p:clrMapOvr>
    <a:masterClrMapping/>
  </p:clrMapOvr>
  <mc:AlternateContent xmlns:mc="http://schemas.openxmlformats.org/markup-compatibility/2006">
    <mc:Choice xmlns:p14="http://schemas.microsoft.com/office/powerpoint/2010/main" Requires="p14">
      <p:transition spd="slow" p14:dur="1500"/>
    </mc:Choice>
    <mc:Fallback>
      <p:transition spd="slow"/>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782" y="-5058"/>
            <a:ext cx="9144001" cy="911625"/>
          </a:xfrm>
          <a:prstGeom prst="rect">
            <a:avLst/>
          </a:prstGeom>
          <a:solidFill>
            <a:srgbClr val="007C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latin typeface="微软雅黑" panose="020B0503020204020204" pitchFamily="34" charset="-122"/>
              <a:ea typeface="微软雅黑" panose="020B0503020204020204" pitchFamily="34" charset="-122"/>
            </a:endParaRPr>
          </a:p>
        </p:txBody>
      </p:sp>
      <p:sp>
        <p:nvSpPr>
          <p:cNvPr id="3" name="TextBox 46"/>
          <p:cNvSpPr txBox="1"/>
          <p:nvPr/>
        </p:nvSpPr>
        <p:spPr>
          <a:xfrm>
            <a:off x="731520" y="128270"/>
            <a:ext cx="5314315" cy="645160"/>
          </a:xfrm>
          <a:prstGeom prst="rect">
            <a:avLst/>
          </a:prstGeom>
          <a:noFill/>
          <a:ln>
            <a:noFill/>
          </a:ln>
        </p:spPr>
        <p:txBody>
          <a:bodyPr wrap="square" rtlCol="0">
            <a:spAutoFit/>
          </a:bodyPr>
          <a:lstStyle/>
          <a:p>
            <a:pPr algn="l">
              <a:lnSpc>
                <a:spcPct val="150000"/>
              </a:lnSpc>
            </a:pPr>
            <a:r>
              <a:rPr lang="zh-CN" altLang="en-US" sz="2400" dirty="0">
                <a:solidFill>
                  <a:schemeClr val="bg1"/>
                </a:solidFill>
                <a:latin typeface="微软雅黑" panose="020B0503020204020204" pitchFamily="34" charset="-122"/>
                <a:ea typeface="微软雅黑" panose="020B0503020204020204" pitchFamily="34" charset="-122"/>
              </a:rPr>
              <a:t>二、填报内容</a:t>
            </a:r>
            <a:r>
              <a:rPr lang="en-US" altLang="zh-CN" sz="2400" dirty="0">
                <a:solidFill>
                  <a:srgbClr val="FFFF00"/>
                </a:solidFill>
                <a:latin typeface="微软雅黑" panose="020B0503020204020204" pitchFamily="34" charset="-122"/>
                <a:ea typeface="微软雅黑" panose="020B0503020204020204" pitchFamily="34" charset="-122"/>
              </a:rPr>
              <a:t> </a:t>
            </a:r>
            <a:endParaRPr lang="en-US" altLang="zh-CN" sz="2400" dirty="0">
              <a:solidFill>
                <a:srgbClr val="FFFF00"/>
              </a:solidFill>
              <a:latin typeface="微软雅黑" panose="020B0503020204020204" pitchFamily="34" charset="-122"/>
              <a:ea typeface="微软雅黑" panose="020B0503020204020204" pitchFamily="34" charset="-122"/>
            </a:endParaRPr>
          </a:p>
        </p:txBody>
      </p:sp>
      <p:sp>
        <p:nvSpPr>
          <p:cNvPr id="4" name="等腰三角形 3"/>
          <p:cNvSpPr/>
          <p:nvPr/>
        </p:nvSpPr>
        <p:spPr>
          <a:xfrm rot="5400000">
            <a:off x="284616" y="312332"/>
            <a:ext cx="237981" cy="193081"/>
          </a:xfrm>
          <a:prstGeom prst="triangle">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1"/>
          <a:stretch>
            <a:fillRect/>
          </a:stretch>
        </p:blipFill>
        <p:spPr>
          <a:xfrm>
            <a:off x="98425" y="975995"/>
            <a:ext cx="8999220" cy="395478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mc:Choice>
    <mc:Fallback>
      <p:transition spd="slow"/>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782" y="-5058"/>
            <a:ext cx="9144001" cy="911625"/>
          </a:xfrm>
          <a:prstGeom prst="rect">
            <a:avLst/>
          </a:prstGeom>
          <a:solidFill>
            <a:srgbClr val="007C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latin typeface="微软雅黑" panose="020B0503020204020204" pitchFamily="34" charset="-122"/>
              <a:ea typeface="微软雅黑" panose="020B0503020204020204" pitchFamily="34" charset="-122"/>
            </a:endParaRPr>
          </a:p>
        </p:txBody>
      </p:sp>
      <p:sp>
        <p:nvSpPr>
          <p:cNvPr id="3" name="TextBox 46"/>
          <p:cNvSpPr txBox="1"/>
          <p:nvPr/>
        </p:nvSpPr>
        <p:spPr>
          <a:xfrm>
            <a:off x="731520" y="128270"/>
            <a:ext cx="5314315" cy="645160"/>
          </a:xfrm>
          <a:prstGeom prst="rect">
            <a:avLst/>
          </a:prstGeom>
          <a:noFill/>
          <a:ln>
            <a:noFill/>
          </a:ln>
        </p:spPr>
        <p:txBody>
          <a:bodyPr wrap="square" rtlCol="0">
            <a:spAutoFit/>
          </a:bodyPr>
          <a:lstStyle/>
          <a:p>
            <a:pPr algn="l">
              <a:lnSpc>
                <a:spcPct val="150000"/>
              </a:lnSpc>
            </a:pPr>
            <a:r>
              <a:rPr lang="zh-CN" altLang="en-US" sz="2400" dirty="0">
                <a:solidFill>
                  <a:schemeClr val="bg1"/>
                </a:solidFill>
                <a:latin typeface="微软雅黑" panose="020B0503020204020204" pitchFamily="34" charset="-122"/>
                <a:ea typeface="微软雅黑" panose="020B0503020204020204" pitchFamily="34" charset="-122"/>
              </a:rPr>
              <a:t>二、填报内容</a:t>
            </a:r>
            <a:r>
              <a:rPr lang="en-US" altLang="zh-CN" sz="2400" dirty="0">
                <a:solidFill>
                  <a:srgbClr val="FFFF00"/>
                </a:solidFill>
                <a:latin typeface="微软雅黑" panose="020B0503020204020204" pitchFamily="34" charset="-122"/>
                <a:ea typeface="微软雅黑" panose="020B0503020204020204" pitchFamily="34" charset="-122"/>
              </a:rPr>
              <a:t> </a:t>
            </a:r>
            <a:endParaRPr lang="en-US" altLang="zh-CN" sz="2400" dirty="0">
              <a:solidFill>
                <a:srgbClr val="FFFF00"/>
              </a:solidFill>
              <a:latin typeface="微软雅黑" panose="020B0503020204020204" pitchFamily="34" charset="-122"/>
              <a:ea typeface="微软雅黑" panose="020B0503020204020204" pitchFamily="34" charset="-122"/>
            </a:endParaRPr>
          </a:p>
        </p:txBody>
      </p:sp>
      <p:sp>
        <p:nvSpPr>
          <p:cNvPr id="4" name="等腰三角形 3"/>
          <p:cNvSpPr/>
          <p:nvPr/>
        </p:nvSpPr>
        <p:spPr>
          <a:xfrm rot="5400000">
            <a:off x="284616" y="312332"/>
            <a:ext cx="237981" cy="193081"/>
          </a:xfrm>
          <a:prstGeom prst="triangle">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latin typeface="微软雅黑" panose="020B0503020204020204" pitchFamily="34" charset="-122"/>
              <a:ea typeface="微软雅黑" panose="020B0503020204020204" pitchFamily="34" charset="-122"/>
            </a:endParaRPr>
          </a:p>
        </p:txBody>
      </p:sp>
      <p:pic>
        <p:nvPicPr>
          <p:cNvPr id="6" name="图片 5"/>
          <p:cNvPicPr>
            <a:picLocks noChangeAspect="1"/>
          </p:cNvPicPr>
          <p:nvPr/>
        </p:nvPicPr>
        <p:blipFill>
          <a:blip r:embed="rId1"/>
          <a:stretch>
            <a:fillRect/>
          </a:stretch>
        </p:blipFill>
        <p:spPr>
          <a:xfrm>
            <a:off x="361315" y="1030605"/>
            <a:ext cx="8426450" cy="38227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mc:Choice>
    <mc:Fallback>
      <p:transition spd="slow"/>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p:cNvPicPr>
            <a:picLocks noChangeAspect="1"/>
          </p:cNvPicPr>
          <p:nvPr/>
        </p:nvPicPr>
        <p:blipFill>
          <a:blip r:embed="rId1"/>
          <a:stretch>
            <a:fillRect/>
          </a:stretch>
        </p:blipFill>
        <p:spPr>
          <a:xfrm>
            <a:off x="6099175" y="906780"/>
            <a:ext cx="3047365" cy="4257675"/>
          </a:xfrm>
          <a:prstGeom prst="rect">
            <a:avLst/>
          </a:prstGeom>
        </p:spPr>
      </p:pic>
      <p:pic>
        <p:nvPicPr>
          <p:cNvPr id="12" name="图片 11"/>
          <p:cNvPicPr>
            <a:picLocks noChangeAspect="1"/>
          </p:cNvPicPr>
          <p:nvPr/>
        </p:nvPicPr>
        <p:blipFill>
          <a:blip r:embed="rId2"/>
          <a:stretch>
            <a:fillRect/>
          </a:stretch>
        </p:blipFill>
        <p:spPr>
          <a:xfrm>
            <a:off x="685165" y="862965"/>
            <a:ext cx="3077845" cy="4303395"/>
          </a:xfrm>
          <a:prstGeom prst="rect">
            <a:avLst/>
          </a:prstGeom>
        </p:spPr>
      </p:pic>
      <p:sp>
        <p:nvSpPr>
          <p:cNvPr id="2" name="矩形 1"/>
          <p:cNvSpPr/>
          <p:nvPr/>
        </p:nvSpPr>
        <p:spPr>
          <a:xfrm>
            <a:off x="2782" y="-5058"/>
            <a:ext cx="9144001" cy="911625"/>
          </a:xfrm>
          <a:prstGeom prst="rect">
            <a:avLst/>
          </a:prstGeom>
          <a:solidFill>
            <a:srgbClr val="007C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latin typeface="微软雅黑" panose="020B0503020204020204" pitchFamily="34" charset="-122"/>
              <a:ea typeface="微软雅黑" panose="020B0503020204020204" pitchFamily="34" charset="-122"/>
            </a:endParaRPr>
          </a:p>
        </p:txBody>
      </p:sp>
      <p:sp>
        <p:nvSpPr>
          <p:cNvPr id="3" name="TextBox 46"/>
          <p:cNvSpPr txBox="1"/>
          <p:nvPr/>
        </p:nvSpPr>
        <p:spPr>
          <a:xfrm>
            <a:off x="723900" y="128270"/>
            <a:ext cx="3771900" cy="645160"/>
          </a:xfrm>
          <a:prstGeom prst="rect">
            <a:avLst/>
          </a:prstGeom>
          <a:noFill/>
          <a:ln>
            <a:noFill/>
          </a:ln>
        </p:spPr>
        <p:txBody>
          <a:bodyPr wrap="square" rtlCol="0">
            <a:spAutoFit/>
          </a:bodyPr>
          <a:lstStyle/>
          <a:p>
            <a:pPr algn="l">
              <a:lnSpc>
                <a:spcPct val="150000"/>
              </a:lnSpc>
            </a:pPr>
            <a:r>
              <a:rPr lang="zh-CN" altLang="en-US" sz="2400" dirty="0">
                <a:solidFill>
                  <a:schemeClr val="bg1"/>
                </a:solidFill>
                <a:latin typeface="微软雅黑" panose="020B0503020204020204" pitchFamily="34" charset="-122"/>
                <a:ea typeface="微软雅黑" panose="020B0503020204020204" pitchFamily="34" charset="-122"/>
              </a:rPr>
              <a:t>二、填报内容</a:t>
            </a:r>
            <a:r>
              <a:rPr lang="en-US" altLang="zh-CN" sz="2400" dirty="0">
                <a:solidFill>
                  <a:srgbClr val="FFFF00"/>
                </a:solidFill>
                <a:latin typeface="微软雅黑" panose="020B0503020204020204" pitchFamily="34" charset="-122"/>
                <a:ea typeface="微软雅黑" panose="020B0503020204020204" pitchFamily="34" charset="-122"/>
              </a:rPr>
              <a:t> </a:t>
            </a:r>
            <a:endParaRPr lang="en-US" altLang="zh-CN" sz="2400" dirty="0">
              <a:solidFill>
                <a:srgbClr val="FFFF00"/>
              </a:solidFill>
              <a:latin typeface="微软雅黑" panose="020B0503020204020204" pitchFamily="34" charset="-122"/>
              <a:ea typeface="微软雅黑" panose="020B0503020204020204" pitchFamily="34" charset="-122"/>
            </a:endParaRPr>
          </a:p>
        </p:txBody>
      </p:sp>
      <p:sp>
        <p:nvSpPr>
          <p:cNvPr id="4" name="等腰三角形 3"/>
          <p:cNvSpPr/>
          <p:nvPr/>
        </p:nvSpPr>
        <p:spPr>
          <a:xfrm rot="5400000">
            <a:off x="284616" y="312332"/>
            <a:ext cx="237981" cy="193081"/>
          </a:xfrm>
          <a:prstGeom prst="triangle">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latin typeface="微软雅黑" panose="020B0503020204020204" pitchFamily="34" charset="-122"/>
              <a:ea typeface="微软雅黑" panose="020B0503020204020204" pitchFamily="34" charset="-122"/>
            </a:endParaRPr>
          </a:p>
        </p:txBody>
      </p:sp>
      <p:sp>
        <p:nvSpPr>
          <p:cNvPr id="5" name="矩形 4"/>
          <p:cNvSpPr/>
          <p:nvPr/>
        </p:nvSpPr>
        <p:spPr>
          <a:xfrm>
            <a:off x="723900" y="955675"/>
            <a:ext cx="3234690" cy="887095"/>
          </a:xfrm>
          <a:prstGeom prst="rect">
            <a:avLst/>
          </a:prstGeom>
          <a:noFill/>
          <a:extLst>
            <a:ext uri="{909E8E84-426E-40DD-AFC4-6F175D3DCCD1}">
              <a14:hiddenFill xmlns:a14="http://schemas.microsoft.com/office/drawing/2010/main">
                <a:solidFill>
                  <a:schemeClr val="lt1"/>
                </a:solidFill>
              </a14:hiddenFill>
            </a:ext>
          </a:extLst>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a:p>
        </p:txBody>
      </p:sp>
      <p:sp>
        <p:nvSpPr>
          <p:cNvPr id="7" name="文本框 6"/>
          <p:cNvSpPr txBox="1"/>
          <p:nvPr/>
        </p:nvSpPr>
        <p:spPr>
          <a:xfrm>
            <a:off x="4246880" y="1271270"/>
            <a:ext cx="1102995" cy="306705"/>
          </a:xfrm>
          <a:prstGeom prst="rect">
            <a:avLst/>
          </a:prstGeom>
          <a:noFill/>
        </p:spPr>
        <p:txBody>
          <a:bodyPr wrap="square" rtlCol="0">
            <a:spAutoFit/>
          </a:bodyPr>
          <a:lstStyle/>
          <a:p>
            <a:r>
              <a:rPr lang="zh-CN" altLang="en-US" sz="1400" b="1">
                <a:solidFill>
                  <a:srgbClr val="FFC000"/>
                </a:solidFill>
                <a:latin typeface="微软雅黑" panose="020B0503020204020204" pitchFamily="34" charset="-122"/>
                <a:ea typeface="微软雅黑" panose="020B0503020204020204" pitchFamily="34" charset="-122"/>
              </a:rPr>
              <a:t>基本信息</a:t>
            </a:r>
            <a:endParaRPr lang="zh-CN" altLang="en-US" sz="1400" b="1">
              <a:solidFill>
                <a:srgbClr val="FFC000"/>
              </a:solidFill>
              <a:latin typeface="微软雅黑" panose="020B0503020204020204" pitchFamily="34" charset="-122"/>
              <a:ea typeface="微软雅黑" panose="020B0503020204020204" pitchFamily="34" charset="-122"/>
            </a:endParaRPr>
          </a:p>
        </p:txBody>
      </p:sp>
      <p:sp>
        <p:nvSpPr>
          <p:cNvPr id="11" name="文本框 10"/>
          <p:cNvSpPr txBox="1"/>
          <p:nvPr/>
        </p:nvSpPr>
        <p:spPr>
          <a:xfrm>
            <a:off x="4874895" y="3814445"/>
            <a:ext cx="1139190" cy="306705"/>
          </a:xfrm>
          <a:prstGeom prst="rect">
            <a:avLst/>
          </a:prstGeom>
          <a:noFill/>
        </p:spPr>
        <p:txBody>
          <a:bodyPr wrap="square" rtlCol="0">
            <a:spAutoFit/>
          </a:bodyPr>
          <a:lstStyle/>
          <a:p>
            <a:r>
              <a:rPr lang="zh-CN" altLang="en-US" sz="1400" b="1">
                <a:gradFill>
                  <a:gsLst>
                    <a:gs pos="0">
                      <a:srgbClr val="007BD3"/>
                    </a:gs>
                    <a:gs pos="100000">
                      <a:srgbClr val="034373"/>
                    </a:gs>
                  </a:gsLst>
                  <a:lin scaled="0"/>
                </a:gradFill>
                <a:latin typeface="微软雅黑" panose="020B0503020204020204" pitchFamily="34" charset="-122"/>
                <a:ea typeface="微软雅黑" panose="020B0503020204020204" pitchFamily="34" charset="-122"/>
              </a:rPr>
              <a:t>定性描述</a:t>
            </a:r>
            <a:endParaRPr lang="zh-CN" altLang="en-US" sz="1400" b="1">
              <a:gradFill>
                <a:gsLst>
                  <a:gs pos="0">
                    <a:srgbClr val="007BD3"/>
                  </a:gs>
                  <a:gs pos="100000">
                    <a:srgbClr val="034373"/>
                  </a:gs>
                </a:gsLst>
                <a:lin scaled="0"/>
              </a:gradFill>
              <a:latin typeface="微软雅黑" panose="020B0503020204020204" pitchFamily="34" charset="-122"/>
              <a:ea typeface="微软雅黑" panose="020B0503020204020204" pitchFamily="34" charset="-122"/>
            </a:endParaRPr>
          </a:p>
        </p:txBody>
      </p:sp>
      <p:sp>
        <p:nvSpPr>
          <p:cNvPr id="13" name="左箭头 12"/>
          <p:cNvSpPr/>
          <p:nvPr/>
        </p:nvSpPr>
        <p:spPr>
          <a:xfrm>
            <a:off x="3939540" y="1363980"/>
            <a:ext cx="307340" cy="121285"/>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4177030" y="2867660"/>
            <a:ext cx="390525" cy="1253490"/>
          </a:xfrm>
          <a:prstGeom prst="rect">
            <a:avLst/>
          </a:prstGeom>
          <a:noFill/>
        </p:spPr>
        <p:txBody>
          <a:bodyPr vert="eaVert" wrap="square" rtlCol="0">
            <a:spAutoFit/>
          </a:bodyPr>
          <a:lstStyle/>
          <a:p>
            <a:r>
              <a:rPr lang="zh-CN" altLang="en-US" b="1">
                <a:solidFill>
                  <a:srgbClr val="FF0000"/>
                </a:solidFill>
                <a:latin typeface="微软雅黑" panose="020B0503020204020204" pitchFamily="34" charset="-122"/>
                <a:ea typeface="微软雅黑" panose="020B0503020204020204" pitchFamily="34" charset="-122"/>
              </a:rPr>
              <a:t>定量指标</a:t>
            </a:r>
            <a:endParaRPr lang="zh-CN" altLang="en-US" b="1">
              <a:solidFill>
                <a:srgbClr val="FF0000"/>
              </a:solidFill>
              <a:latin typeface="微软雅黑" panose="020B0503020204020204" pitchFamily="34" charset="-122"/>
              <a:ea typeface="微软雅黑" panose="020B0503020204020204" pitchFamily="34" charset="-122"/>
            </a:endParaRPr>
          </a:p>
        </p:txBody>
      </p:sp>
      <p:sp>
        <p:nvSpPr>
          <p:cNvPr id="15" name="文本框 14"/>
          <p:cNvSpPr txBox="1"/>
          <p:nvPr/>
        </p:nvSpPr>
        <p:spPr>
          <a:xfrm>
            <a:off x="5384165" y="1485265"/>
            <a:ext cx="390525" cy="1261110"/>
          </a:xfrm>
          <a:prstGeom prst="rect">
            <a:avLst/>
          </a:prstGeom>
          <a:noFill/>
        </p:spPr>
        <p:txBody>
          <a:bodyPr vert="eaVert" wrap="square" rtlCol="0">
            <a:spAutoFit/>
          </a:bodyPr>
          <a:lstStyle/>
          <a:p>
            <a:r>
              <a:rPr lang="en-US" altLang="zh-CN" b="1">
                <a:solidFill>
                  <a:srgbClr val="FF0000"/>
                </a:solidFill>
                <a:latin typeface="微软雅黑" panose="020B0503020204020204" pitchFamily="34" charset="-122"/>
                <a:ea typeface="微软雅黑" panose="020B0503020204020204" pitchFamily="34" charset="-122"/>
              </a:rPr>
              <a:t>      </a:t>
            </a:r>
            <a:r>
              <a:rPr lang="zh-CN" altLang="en-US" b="1">
                <a:solidFill>
                  <a:srgbClr val="FF0000"/>
                </a:solidFill>
                <a:latin typeface="微软雅黑" panose="020B0503020204020204" pitchFamily="34" charset="-122"/>
                <a:ea typeface="微软雅黑" panose="020B0503020204020204" pitchFamily="34" charset="-122"/>
              </a:rPr>
              <a:t>定量指标</a:t>
            </a:r>
            <a:endParaRPr lang="zh-CN" altLang="en-US" b="1">
              <a:solidFill>
                <a:srgbClr val="FF0000"/>
              </a:solidFill>
              <a:latin typeface="微软雅黑" panose="020B0503020204020204" pitchFamily="34" charset="-122"/>
              <a:ea typeface="微软雅黑" panose="020B0503020204020204" pitchFamily="34" charset="-122"/>
            </a:endParaRPr>
          </a:p>
        </p:txBody>
      </p:sp>
      <p:sp>
        <p:nvSpPr>
          <p:cNvPr id="16" name="左箭头 15"/>
          <p:cNvSpPr/>
          <p:nvPr/>
        </p:nvSpPr>
        <p:spPr>
          <a:xfrm>
            <a:off x="3869690" y="3150235"/>
            <a:ext cx="307340" cy="121285"/>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右箭头 16"/>
          <p:cNvSpPr/>
          <p:nvPr/>
        </p:nvSpPr>
        <p:spPr>
          <a:xfrm>
            <a:off x="5728970" y="1916430"/>
            <a:ext cx="400685" cy="11239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右箭头 17"/>
          <p:cNvSpPr/>
          <p:nvPr/>
        </p:nvSpPr>
        <p:spPr>
          <a:xfrm>
            <a:off x="5774690" y="3911600"/>
            <a:ext cx="400685" cy="11239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3547745" y="4382770"/>
            <a:ext cx="3014980" cy="299085"/>
          </a:xfrm>
          <a:prstGeom prst="rect">
            <a:avLst/>
          </a:prstGeom>
          <a:noFill/>
        </p:spPr>
        <p:txBody>
          <a:bodyPr wrap="square" rtlCol="0">
            <a:spAutoFit/>
          </a:bodyPr>
          <a:lstStyle/>
          <a:p>
            <a:r>
              <a:rPr lang="zh-CN" altLang="en-US"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注意单位：万元和元，</a:t>
            </a:r>
            <a:r>
              <a:rPr lang="zh-CN"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万人和人</a:t>
            </a:r>
            <a:endParaRPr lang="zh-CN"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0" name="矩形 19"/>
          <p:cNvSpPr/>
          <p:nvPr>
            <p:custDataLst>
              <p:tags r:id="rId3"/>
            </p:custDataLst>
          </p:nvPr>
        </p:nvSpPr>
        <p:spPr>
          <a:xfrm>
            <a:off x="6072505" y="3530600"/>
            <a:ext cx="3044190" cy="1548765"/>
          </a:xfrm>
          <a:prstGeom prst="rect">
            <a:avLst/>
          </a:prstGeom>
          <a:noFill/>
          <a:extLst>
            <a:ext uri="{909E8E84-426E-40DD-AFC4-6F175D3DCCD1}">
              <a14:hiddenFill xmlns:a14="http://schemas.microsoft.com/office/drawing/2010/main">
                <a:solidFill>
                  <a:schemeClr val="lt1"/>
                </a:solidFill>
              </a14:hiddenFill>
            </a:ext>
          </a:extLst>
        </p:spPr>
        <p:style>
          <a:lnRef idx="2">
            <a:schemeClr val="accent6"/>
          </a:lnRef>
          <a:fillRef idx="1">
            <a:schemeClr val="lt1"/>
          </a:fillRef>
          <a:effectRef idx="0">
            <a:schemeClr val="accent6"/>
          </a:effectRef>
          <a:fontRef idx="minor">
            <a:schemeClr val="dk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mc:Choice>
    <mc:Fallback>
      <p:transition spd="slow"/>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38"/>
          <p:cNvSpPr txBox="1"/>
          <p:nvPr/>
        </p:nvSpPr>
        <p:spPr>
          <a:xfrm>
            <a:off x="526595" y="906496"/>
            <a:ext cx="8258947" cy="1222375"/>
          </a:xfrm>
          <a:prstGeom prst="rect">
            <a:avLst/>
          </a:prstGeom>
          <a:noFill/>
          <a:ln>
            <a:noFill/>
          </a:ln>
        </p:spPr>
        <p:txBody>
          <a:bodyPr wrap="square" rtlCol="0">
            <a:spAutoFit/>
          </a:bodyPr>
          <a:lstStyle/>
          <a:p>
            <a:pPr algn="just">
              <a:lnSpc>
                <a:spcPct val="150000"/>
              </a:lnSpc>
            </a:pPr>
            <a:r>
              <a:rPr lang="zh-CN" altLang="en-US" sz="1800" b="1" dirty="0">
                <a:latin typeface="微软雅黑" panose="020B0503020204020204" pitchFamily="34" charset="-122"/>
                <a:ea typeface="微软雅黑" panose="020B0503020204020204" pitchFamily="34" charset="-122"/>
              </a:rPr>
              <a:t>监测表中需要填报的</a:t>
            </a:r>
            <a:r>
              <a:rPr lang="zh-CN" altLang="en-US" sz="1800" b="1" dirty="0">
                <a:solidFill>
                  <a:srgbClr val="FF0000"/>
                </a:solidFill>
                <a:latin typeface="微软雅黑" panose="020B0503020204020204" pitchFamily="34" charset="-122"/>
                <a:ea typeface="微软雅黑" panose="020B0503020204020204" pitchFamily="34" charset="-122"/>
              </a:rPr>
              <a:t>指标</a:t>
            </a:r>
            <a:r>
              <a:rPr lang="zh-CN" altLang="en-US" sz="1800" b="1" dirty="0">
                <a:solidFill>
                  <a:srgbClr val="FF0000"/>
                </a:solidFill>
                <a:latin typeface="微软雅黑" panose="020B0503020204020204" pitchFamily="34" charset="-122"/>
                <a:ea typeface="微软雅黑" panose="020B0503020204020204" pitchFamily="34" charset="-122"/>
              </a:rPr>
              <a:t>和内容</a:t>
            </a:r>
            <a:r>
              <a:rPr lang="zh-CN" altLang="en-US" sz="1800" b="1" dirty="0">
                <a:latin typeface="微软雅黑" panose="020B0503020204020204" pitchFamily="34" charset="-122"/>
                <a:ea typeface="微软雅黑" panose="020B0503020204020204" pitchFamily="34" charset="-122"/>
              </a:rPr>
              <a:t>一共有</a:t>
            </a:r>
            <a:r>
              <a:rPr lang="en-US" altLang="zh-CN" sz="1800" b="1" dirty="0">
                <a:solidFill>
                  <a:srgbClr val="FF0000"/>
                </a:solidFill>
                <a:latin typeface="微软雅黑" panose="020B0503020204020204" pitchFamily="34" charset="-122"/>
                <a:ea typeface="微软雅黑" panose="020B0503020204020204" pitchFamily="34" charset="-122"/>
              </a:rPr>
              <a:t>34</a:t>
            </a:r>
            <a:r>
              <a:rPr lang="zh-CN" altLang="en-US" sz="1800" b="1" dirty="0">
                <a:latin typeface="微软雅黑" panose="020B0503020204020204" pitchFamily="34" charset="-122"/>
                <a:ea typeface="微软雅黑" panose="020B0503020204020204" pitchFamily="34" charset="-122"/>
              </a:rPr>
              <a:t>项。</a:t>
            </a:r>
            <a:endParaRPr lang="zh-CN" altLang="en-US" sz="1800" b="1" dirty="0">
              <a:latin typeface="微软雅黑" panose="020B0503020204020204" pitchFamily="34" charset="-122"/>
              <a:ea typeface="微软雅黑" panose="020B0503020204020204" pitchFamily="34" charset="-122"/>
            </a:endParaRPr>
          </a:p>
          <a:p>
            <a:pPr algn="just">
              <a:lnSpc>
                <a:spcPct val="150000"/>
              </a:lnSpc>
            </a:pPr>
            <a:r>
              <a:rPr lang="zh-CN" sz="1600" b="1" dirty="0">
                <a:solidFill>
                  <a:srgbClr val="FF0000"/>
                </a:solidFill>
                <a:latin typeface="微软雅黑" panose="020B0503020204020204" pitchFamily="34" charset="-122"/>
                <a:ea typeface="微软雅黑" panose="020B0503020204020204" pitchFamily="34" charset="-122"/>
                <a:sym typeface="+mn-ea"/>
              </a:rPr>
              <a:t> 一是基础提升类：</a:t>
            </a:r>
            <a:r>
              <a:rPr lang="en-US" altLang="zh-CN" sz="1600" b="1" dirty="0">
                <a:solidFill>
                  <a:srgbClr val="FF0000"/>
                </a:solidFill>
                <a:latin typeface="微软雅黑" panose="020B0503020204020204" pitchFamily="34" charset="-122"/>
                <a:ea typeface="微软雅黑" panose="020B0503020204020204" pitchFamily="34" charset="-122"/>
                <a:sym typeface="+mn-ea"/>
              </a:rPr>
              <a:t>6</a:t>
            </a:r>
            <a:r>
              <a:rPr lang="zh-CN" altLang="en-US" sz="1600" b="1" dirty="0">
                <a:solidFill>
                  <a:srgbClr val="FF0000"/>
                </a:solidFill>
                <a:latin typeface="微软雅黑" panose="020B0503020204020204" pitchFamily="34" charset="-122"/>
                <a:ea typeface="微软雅黑" panose="020B0503020204020204" pitchFamily="34" charset="-122"/>
                <a:sym typeface="+mn-ea"/>
              </a:rPr>
              <a:t>个指标</a:t>
            </a:r>
            <a:endParaRPr lang="zh-CN" sz="1500" dirty="0">
              <a:solidFill>
                <a:srgbClr val="FF0000"/>
              </a:solidFill>
              <a:latin typeface="微软雅黑" panose="020B0503020204020204" pitchFamily="34" charset="-122"/>
              <a:ea typeface="微软雅黑" panose="020B0503020204020204" pitchFamily="34" charset="-122"/>
              <a:sym typeface="+mn-ea"/>
            </a:endParaRPr>
          </a:p>
          <a:p>
            <a:pPr algn="just">
              <a:lnSpc>
                <a:spcPct val="150000"/>
              </a:lnSpc>
            </a:pPr>
            <a:endParaRPr lang="zh-CN" altLang="en-US" sz="1500" dirty="0">
              <a:latin typeface="微软雅黑" panose="020B0503020204020204" pitchFamily="34" charset="-122"/>
              <a:ea typeface="微软雅黑" panose="020B0503020204020204" pitchFamily="34" charset="-122"/>
            </a:endParaRPr>
          </a:p>
        </p:txBody>
      </p:sp>
      <p:sp>
        <p:nvSpPr>
          <p:cNvPr id="17" name="等腰三角形 16"/>
          <p:cNvSpPr/>
          <p:nvPr/>
        </p:nvSpPr>
        <p:spPr>
          <a:xfrm rot="5400000">
            <a:off x="223784" y="82734"/>
            <a:ext cx="160089" cy="138008"/>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2" name="组合 21"/>
          <p:cNvGrpSpPr/>
          <p:nvPr/>
        </p:nvGrpSpPr>
        <p:grpSpPr>
          <a:xfrm>
            <a:off x="2782" y="-5058"/>
            <a:ext cx="9144001" cy="911625"/>
            <a:chOff x="0" y="0"/>
            <a:chExt cx="12190413" cy="408214"/>
          </a:xfrm>
        </p:grpSpPr>
        <p:sp>
          <p:nvSpPr>
            <p:cNvPr id="23" name="矩形 22"/>
            <p:cNvSpPr/>
            <p:nvPr/>
          </p:nvSpPr>
          <p:spPr>
            <a:xfrm>
              <a:off x="0" y="0"/>
              <a:ext cx="12190413" cy="408214"/>
            </a:xfrm>
            <a:prstGeom prst="rect">
              <a:avLst/>
            </a:prstGeom>
            <a:solidFill>
              <a:srgbClr val="007C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latin typeface="微软雅黑" panose="020B0503020204020204" pitchFamily="34" charset="-122"/>
                <a:ea typeface="微软雅黑" panose="020B0503020204020204" pitchFamily="34" charset="-122"/>
              </a:endParaRPr>
            </a:p>
          </p:txBody>
        </p:sp>
        <p:sp>
          <p:nvSpPr>
            <p:cNvPr id="24" name="TextBox 46"/>
            <p:cNvSpPr txBox="1"/>
            <p:nvPr/>
          </p:nvSpPr>
          <p:spPr>
            <a:xfrm>
              <a:off x="329838" y="36198"/>
              <a:ext cx="3066500" cy="288894"/>
            </a:xfrm>
            <a:prstGeom prst="rect">
              <a:avLst/>
            </a:prstGeom>
            <a:noFill/>
            <a:ln>
              <a:noFill/>
            </a:ln>
          </p:spPr>
          <p:txBody>
            <a:bodyPr wrap="square" rtlCol="0">
              <a:spAutoFit/>
            </a:bodyPr>
            <a:lstStyle/>
            <a:p>
              <a:pPr algn="ctr">
                <a:lnSpc>
                  <a:spcPct val="150000"/>
                </a:lnSpc>
              </a:pPr>
              <a:r>
                <a:rPr lang="zh-CN" altLang="en-US" sz="2400" dirty="0">
                  <a:solidFill>
                    <a:schemeClr val="bg1"/>
                  </a:solidFill>
                  <a:latin typeface="微软雅黑" panose="020B0503020204020204" pitchFamily="34" charset="-122"/>
                  <a:ea typeface="微软雅黑" panose="020B0503020204020204" pitchFamily="34" charset="-122"/>
                </a:rPr>
                <a:t>三、指标含义</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25" name="等腰三角形 24"/>
            <p:cNvSpPr/>
            <p:nvPr/>
          </p:nvSpPr>
          <p:spPr>
            <a:xfrm rot="5400000">
              <a:off x="388480" y="64424"/>
              <a:ext cx="106565" cy="257408"/>
            </a:xfrm>
            <a:prstGeom prst="triangle">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latin typeface="微软雅黑" panose="020B0503020204020204" pitchFamily="34" charset="-122"/>
                <a:ea typeface="微软雅黑" panose="020B0503020204020204" pitchFamily="34" charset="-122"/>
              </a:endParaRPr>
            </a:p>
          </p:txBody>
        </p:sp>
      </p:grpSp>
      <p:graphicFrame>
        <p:nvGraphicFramePr>
          <p:cNvPr id="3" name="表格 2"/>
          <p:cNvGraphicFramePr/>
          <p:nvPr>
            <p:custDataLst>
              <p:tags r:id="rId1"/>
            </p:custDataLst>
          </p:nvPr>
        </p:nvGraphicFramePr>
        <p:xfrm>
          <a:off x="1180465" y="1755775"/>
          <a:ext cx="6985000" cy="3409315"/>
        </p:xfrm>
        <a:graphic>
          <a:graphicData uri="http://schemas.openxmlformats.org/drawingml/2006/table">
            <a:tbl>
              <a:tblPr firstRow="1" bandRow="1">
                <a:tableStyleId>{AFEB64FB-26AD-4DF2-9CDF-39FA84D83439}</a:tableStyleId>
              </a:tblPr>
              <a:tblGrid>
                <a:gridCol w="2072005"/>
                <a:gridCol w="1223645"/>
                <a:gridCol w="2530475"/>
                <a:gridCol w="1158875"/>
              </a:tblGrid>
              <a:tr h="422275">
                <a:tc>
                  <a:txBody>
                    <a:bodyPr/>
                    <a:lstStyle/>
                    <a:p>
                      <a:pPr indent="0" algn="ctr">
                        <a:lnSpc>
                          <a:spcPct val="80000"/>
                        </a:lnSpc>
                        <a:buNone/>
                      </a:pPr>
                      <a:r>
                        <a:rPr lang="zh-CN" altLang="en-US" sz="1400" b="1"/>
                        <a:t>指标名称</a:t>
                      </a:r>
                      <a:endParaRPr lang="zh-CN" altLang="en-US" sz="1400" b="1"/>
                    </a:p>
                  </a:txBody>
                  <a:tcPr marL="68580" marR="68580" marT="0" marB="0" anchor="ctr"/>
                </a:tc>
                <a:tc>
                  <a:txBody>
                    <a:bodyPr/>
                    <a:lstStyle/>
                    <a:p>
                      <a:pPr algn="ctr">
                        <a:lnSpc>
                          <a:spcPct val="80000"/>
                        </a:lnSpc>
                        <a:buClrTx/>
                        <a:buSzTx/>
                        <a:buFontTx/>
                        <a:buNone/>
                      </a:pPr>
                      <a:endParaRPr lang="zh-CN" altLang="en-US" sz="1400" b="1">
                        <a:solidFill>
                          <a:srgbClr val="FF0000"/>
                        </a:solidFill>
                      </a:endParaRPr>
                    </a:p>
                    <a:p>
                      <a:pPr algn="ctr">
                        <a:lnSpc>
                          <a:spcPct val="80000"/>
                        </a:lnSpc>
                        <a:buClrTx/>
                        <a:buSzTx/>
                        <a:buFontTx/>
                        <a:buNone/>
                      </a:pPr>
                      <a:r>
                        <a:rPr lang="zh-CN" altLang="en-US" sz="1400" b="1">
                          <a:solidFill>
                            <a:srgbClr val="FF0000"/>
                          </a:solidFill>
                        </a:rPr>
                        <a:t>数据来源</a:t>
                      </a:r>
                      <a:endParaRPr lang="zh-CN" altLang="en-US" sz="1400" b="1">
                        <a:solidFill>
                          <a:srgbClr val="FF0000"/>
                        </a:solidFill>
                      </a:endParaRPr>
                    </a:p>
                  </a:txBody>
                  <a:tcPr marL="68580" marR="68580" marT="0" marB="0"/>
                </a:tc>
                <a:tc>
                  <a:txBody>
                    <a:bodyPr/>
                    <a:lstStyle/>
                    <a:p>
                      <a:pPr algn="ctr">
                        <a:lnSpc>
                          <a:spcPct val="80000"/>
                        </a:lnSpc>
                        <a:buClrTx/>
                        <a:buSzTx/>
                        <a:buFontTx/>
                        <a:buNone/>
                      </a:pPr>
                      <a:r>
                        <a:rPr lang="zh-CN" altLang="en-US" sz="1400" b="1"/>
                        <a:t>指标名称</a:t>
                      </a:r>
                      <a:endParaRPr lang="zh-CN" altLang="en-US" sz="1400" b="1"/>
                    </a:p>
                  </a:txBody>
                  <a:tcPr marL="68580" marR="68580" marT="0" marB="0" anchor="ctr"/>
                </a:tc>
                <a:tc>
                  <a:txBody>
                    <a:bodyPr/>
                    <a:lstStyle/>
                    <a:p>
                      <a:pPr algn="ctr">
                        <a:lnSpc>
                          <a:spcPct val="80000"/>
                        </a:lnSpc>
                        <a:buClrTx/>
                        <a:buSzTx/>
                        <a:buFontTx/>
                        <a:buNone/>
                      </a:pPr>
                      <a:endParaRPr lang="zh-CN" altLang="en-US" sz="1400" b="1">
                        <a:solidFill>
                          <a:srgbClr val="FF0000"/>
                        </a:solidFill>
                      </a:endParaRPr>
                    </a:p>
                    <a:p>
                      <a:pPr algn="ctr">
                        <a:lnSpc>
                          <a:spcPct val="80000"/>
                        </a:lnSpc>
                        <a:buClrTx/>
                        <a:buSzTx/>
                        <a:buFontTx/>
                        <a:buNone/>
                      </a:pPr>
                      <a:r>
                        <a:rPr lang="zh-CN" altLang="en-US" sz="1400" b="1">
                          <a:solidFill>
                            <a:srgbClr val="FF0000"/>
                          </a:solidFill>
                        </a:rPr>
                        <a:t>数据来源</a:t>
                      </a:r>
                      <a:endParaRPr lang="zh-CN" altLang="en-US" sz="1400" b="1">
                        <a:solidFill>
                          <a:srgbClr val="FF0000"/>
                        </a:solidFill>
                      </a:endParaRPr>
                    </a:p>
                  </a:txBody>
                  <a:tcPr marL="68580" marR="68580" marT="0" marB="0"/>
                </a:tc>
              </a:tr>
              <a:tr h="853440">
                <a:tc>
                  <a:txBody>
                    <a:bodyPr/>
                    <a:lstStyle/>
                    <a:p>
                      <a:pPr indent="0">
                        <a:buNone/>
                      </a:pPr>
                      <a:r>
                        <a:rPr lang="en-US" sz="1400" b="1"/>
                        <a:t>全县（市、区）农村无害化卫生户厕普及率（%）</a:t>
                      </a:r>
                      <a:endParaRPr lang="en-US" altLang="en-US" sz="1400" b="1"/>
                    </a:p>
                  </a:txBody>
                  <a:tcPr marL="68580" marR="68580" marT="0" marB="0" anchor="ctr"/>
                </a:tc>
                <a:tc>
                  <a:txBody>
                    <a:bodyPr/>
                    <a:lstStyle/>
                    <a:p>
                      <a:pPr indent="0">
                        <a:buNone/>
                      </a:pPr>
                      <a:r>
                        <a:rPr lang="en-US" sz="1400" b="1">
                          <a:solidFill>
                            <a:srgbClr val="FF0000"/>
                          </a:solidFill>
                        </a:rPr>
                        <a:t> </a:t>
                      </a:r>
                      <a:endParaRPr lang="en-US" sz="1400" b="1">
                        <a:solidFill>
                          <a:srgbClr val="FF0000"/>
                        </a:solidFill>
                      </a:endParaRPr>
                    </a:p>
                    <a:p>
                      <a:pPr indent="0">
                        <a:buNone/>
                      </a:pPr>
                      <a:r>
                        <a:rPr lang="zh-CN" altLang="en-US" sz="1400" b="1">
                          <a:solidFill>
                            <a:srgbClr val="FF0000"/>
                          </a:solidFill>
                        </a:rPr>
                        <a:t>各县农业农村部门</a:t>
                      </a:r>
                      <a:endParaRPr lang="zh-CN" altLang="en-US" sz="1400" b="1">
                        <a:solidFill>
                          <a:srgbClr val="FF0000"/>
                        </a:solidFill>
                      </a:endParaRPr>
                    </a:p>
                  </a:txBody>
                  <a:tcPr marL="68580" marR="68580" marT="0" marB="0"/>
                </a:tc>
                <a:tc>
                  <a:txBody>
                    <a:bodyPr/>
                    <a:lstStyle/>
                    <a:p>
                      <a:pPr indent="0">
                        <a:buNone/>
                      </a:pPr>
                      <a:r>
                        <a:rPr lang="en-US" sz="1400" b="1"/>
                        <a:t>全县（市、区）农村生活垃圾收运处理的自然村比例（%）</a:t>
                      </a:r>
                      <a:endParaRPr lang="en-US" altLang="en-US" sz="1400" b="1"/>
                    </a:p>
                  </a:txBody>
                  <a:tcPr marL="68580" marR="68580" marT="0" marB="0" anchor="ctr"/>
                </a:tc>
                <a:tc>
                  <a:txBody>
                    <a:bodyPr/>
                    <a:lstStyle/>
                    <a:p>
                      <a:pPr indent="0">
                        <a:buNone/>
                      </a:pPr>
                      <a:endParaRPr lang="en-US" sz="1400" b="1">
                        <a:solidFill>
                          <a:srgbClr val="FF0000"/>
                        </a:solidFill>
                      </a:endParaRPr>
                    </a:p>
                    <a:p>
                      <a:pPr indent="0">
                        <a:buNone/>
                      </a:pPr>
                      <a:r>
                        <a:rPr lang="en-US" sz="1400" b="1">
                          <a:solidFill>
                            <a:srgbClr val="FF0000"/>
                          </a:solidFill>
                        </a:rPr>
                        <a:t> </a:t>
                      </a:r>
                      <a:r>
                        <a:rPr lang="zh-CN" altLang="en-US" sz="1400" b="1">
                          <a:solidFill>
                            <a:srgbClr val="FF0000"/>
                          </a:solidFill>
                        </a:rPr>
                        <a:t>各县农业农村部门</a:t>
                      </a:r>
                      <a:endParaRPr lang="zh-CN" altLang="en-US" sz="1400" b="1">
                        <a:solidFill>
                          <a:srgbClr val="FF0000"/>
                        </a:solidFill>
                      </a:endParaRPr>
                    </a:p>
                    <a:p>
                      <a:pPr indent="0">
                        <a:buNone/>
                      </a:pPr>
                      <a:endParaRPr lang="zh-CN" altLang="en-US" sz="1400" b="1">
                        <a:solidFill>
                          <a:srgbClr val="FF0000"/>
                        </a:solidFill>
                      </a:endParaRPr>
                    </a:p>
                  </a:txBody>
                  <a:tcPr marL="68580" marR="68580" marT="0" marB="0"/>
                </a:tc>
              </a:tr>
              <a:tr h="1066800">
                <a:tc>
                  <a:txBody>
                    <a:bodyPr/>
                    <a:lstStyle/>
                    <a:p>
                      <a:pPr indent="0">
                        <a:buNone/>
                      </a:pPr>
                      <a:r>
                        <a:rPr lang="en-US" sz="1400" b="1"/>
                        <a:t>全县（市、区）休闲农业聚集村数量（个）</a:t>
                      </a:r>
                      <a:endParaRPr lang="en-US" altLang="en-US" sz="1400" b="1"/>
                    </a:p>
                  </a:txBody>
                  <a:tcPr marL="68580" marR="68580" marT="0" marB="0" anchor="ctr"/>
                </a:tc>
                <a:tc>
                  <a:txBody>
                    <a:bodyPr/>
                    <a:lstStyle/>
                    <a:p>
                      <a:pPr indent="0">
                        <a:buNone/>
                      </a:pPr>
                      <a:endParaRPr lang="en-US" sz="1400" b="1">
                        <a:solidFill>
                          <a:srgbClr val="FF0000"/>
                        </a:solidFill>
                      </a:endParaRPr>
                    </a:p>
                    <a:p>
                      <a:pPr indent="0">
                        <a:buNone/>
                      </a:pPr>
                      <a:r>
                        <a:rPr lang="en-US" sz="1400" b="1">
                          <a:solidFill>
                            <a:srgbClr val="FF0000"/>
                          </a:solidFill>
                        </a:rPr>
                        <a:t> </a:t>
                      </a:r>
                      <a:r>
                        <a:rPr lang="en-US" altLang="en-US" sz="1400" b="1">
                          <a:solidFill>
                            <a:srgbClr val="FF0000"/>
                          </a:solidFill>
                          <a:sym typeface="+mn-ea"/>
                        </a:rPr>
                        <a:t>各县农业农村部门和文旅部门</a:t>
                      </a:r>
                      <a:endParaRPr lang="en-US" altLang="en-US" sz="1400" b="1">
                        <a:solidFill>
                          <a:srgbClr val="FF0000"/>
                        </a:solidFill>
                      </a:endParaRPr>
                    </a:p>
                    <a:p>
                      <a:pPr indent="0">
                        <a:buNone/>
                      </a:pPr>
                      <a:endParaRPr lang="en-US" altLang="en-US" sz="1400" b="1">
                        <a:solidFill>
                          <a:srgbClr val="FF0000"/>
                        </a:solidFill>
                      </a:endParaRPr>
                    </a:p>
                  </a:txBody>
                  <a:tcPr marL="68580" marR="68580" marT="0" marB="0"/>
                </a:tc>
                <a:tc>
                  <a:txBody>
                    <a:bodyPr/>
                    <a:lstStyle/>
                    <a:p>
                      <a:pPr indent="0">
                        <a:buNone/>
                      </a:pPr>
                      <a:r>
                        <a:rPr lang="en-US" sz="1400" b="1"/>
                        <a:t>全县（市、区）行政村数量</a:t>
                      </a:r>
                      <a:r>
                        <a:rPr lang="zh-CN" altLang="en-US" sz="1400" b="1"/>
                        <a:t>（</a:t>
                      </a:r>
                      <a:r>
                        <a:rPr lang="en-US" sz="1400" b="1"/>
                        <a:t>个）</a:t>
                      </a:r>
                      <a:endParaRPr lang="en-US" altLang="en-US" sz="1400" b="1"/>
                    </a:p>
                  </a:txBody>
                  <a:tcPr marL="68580" marR="68580" marT="0" marB="0" anchor="ctr"/>
                </a:tc>
                <a:tc>
                  <a:txBody>
                    <a:bodyPr/>
                    <a:lstStyle/>
                    <a:p>
                      <a:pPr indent="0">
                        <a:buNone/>
                      </a:pPr>
                      <a:r>
                        <a:rPr lang="en-US" sz="1400" b="1">
                          <a:solidFill>
                            <a:srgbClr val="FF0000"/>
                          </a:solidFill>
                        </a:rPr>
                        <a:t> </a:t>
                      </a:r>
                      <a:endParaRPr lang="en-US" sz="1400" b="1">
                        <a:solidFill>
                          <a:srgbClr val="FF0000"/>
                        </a:solidFill>
                      </a:endParaRPr>
                    </a:p>
                    <a:p>
                      <a:pPr indent="0">
                        <a:buNone/>
                      </a:pPr>
                      <a:endParaRPr lang="zh-CN" altLang="en-US" sz="1400" b="1">
                        <a:solidFill>
                          <a:srgbClr val="FF0000"/>
                        </a:solidFill>
                      </a:endParaRPr>
                    </a:p>
                    <a:p>
                      <a:pPr indent="0">
                        <a:buNone/>
                      </a:pPr>
                      <a:r>
                        <a:rPr lang="zh-CN" altLang="en-US" sz="1400" b="1">
                          <a:solidFill>
                            <a:srgbClr val="FF0000"/>
                          </a:solidFill>
                        </a:rPr>
                        <a:t>县</a:t>
                      </a:r>
                      <a:r>
                        <a:rPr lang="zh-CN" altLang="en-US" sz="1400" b="1">
                          <a:solidFill>
                            <a:srgbClr val="FF0000"/>
                          </a:solidFill>
                          <a:sym typeface="+mn-ea"/>
                        </a:rPr>
                        <a:t>农业农村和</a:t>
                      </a:r>
                      <a:r>
                        <a:rPr lang="zh-CN" altLang="en-US" sz="1400" b="1">
                          <a:solidFill>
                            <a:srgbClr val="FF0000"/>
                          </a:solidFill>
                        </a:rPr>
                        <a:t>统计部门</a:t>
                      </a:r>
                      <a:endParaRPr lang="zh-CN" altLang="en-US" sz="1400" b="1">
                        <a:solidFill>
                          <a:srgbClr val="FF0000"/>
                        </a:solidFill>
                      </a:endParaRPr>
                    </a:p>
                  </a:txBody>
                  <a:tcPr marL="68580" marR="68580" marT="0" marB="0"/>
                </a:tc>
              </a:tr>
              <a:tr h="1066800">
                <a:tc>
                  <a:txBody>
                    <a:bodyPr/>
                    <a:lstStyle/>
                    <a:p>
                      <a:pPr indent="0">
                        <a:buNone/>
                      </a:pPr>
                      <a:r>
                        <a:rPr lang="en-US" sz="1400" b="1"/>
                        <a:t>全县（市、区）拥有游客服务中心的休闲农业聚集村数量（个）</a:t>
                      </a:r>
                      <a:endParaRPr lang="en-US" altLang="en-US" sz="1400" b="1"/>
                    </a:p>
                  </a:txBody>
                  <a:tcPr marL="68580" marR="68580" marT="0" marB="0" anchor="ctr"/>
                </a:tc>
                <a:tc>
                  <a:txBody>
                    <a:bodyPr/>
                    <a:lstStyle/>
                    <a:p>
                      <a:pPr indent="0">
                        <a:buNone/>
                      </a:pPr>
                      <a:r>
                        <a:rPr lang="en-US" sz="1400" b="1">
                          <a:solidFill>
                            <a:srgbClr val="FF0000"/>
                          </a:solidFill>
                        </a:rPr>
                        <a:t> </a:t>
                      </a:r>
                      <a:endParaRPr lang="en-US" sz="1400" b="1">
                        <a:solidFill>
                          <a:srgbClr val="FF0000"/>
                        </a:solidFill>
                      </a:endParaRPr>
                    </a:p>
                    <a:p>
                      <a:pPr indent="0">
                        <a:buNone/>
                      </a:pPr>
                      <a:r>
                        <a:rPr lang="zh-CN" altLang="en-US" sz="1400" b="1">
                          <a:solidFill>
                            <a:srgbClr val="FF0000"/>
                          </a:solidFill>
                          <a:sym typeface="+mn-ea"/>
                        </a:rPr>
                        <a:t>不能大于休闲农业聚集村</a:t>
                      </a:r>
                      <a:r>
                        <a:rPr lang="zh-CN" altLang="en-US" sz="1400" b="1">
                          <a:solidFill>
                            <a:srgbClr val="FF0000"/>
                          </a:solidFill>
                          <a:sym typeface="+mn-ea"/>
                        </a:rPr>
                        <a:t>总数</a:t>
                      </a:r>
                      <a:endParaRPr lang="en-US" sz="1400" b="1">
                        <a:solidFill>
                          <a:srgbClr val="FF0000"/>
                        </a:solidFill>
                      </a:endParaRPr>
                    </a:p>
                  </a:txBody>
                  <a:tcPr marL="68580" marR="68580" marT="0" marB="0"/>
                </a:tc>
                <a:tc>
                  <a:txBody>
                    <a:bodyPr/>
                    <a:lstStyle/>
                    <a:p>
                      <a:pPr indent="0">
                        <a:buNone/>
                      </a:pPr>
                      <a:r>
                        <a:rPr lang="en-US" sz="1400" b="1"/>
                        <a:t>全县（市、区）拥有旅游标识系统的休闲农业聚集村数量（个）</a:t>
                      </a:r>
                      <a:endParaRPr lang="en-US" altLang="en-US" sz="1400" b="1"/>
                    </a:p>
                  </a:txBody>
                  <a:tcPr marL="68580" marR="68580" marT="0" marB="0" anchor="ctr"/>
                </a:tc>
                <a:tc>
                  <a:txBody>
                    <a:bodyPr/>
                    <a:lstStyle/>
                    <a:p>
                      <a:pPr indent="0">
                        <a:buNone/>
                      </a:pPr>
                      <a:endParaRPr lang="en-US" altLang="en-US" sz="1400" b="1">
                        <a:solidFill>
                          <a:srgbClr val="FF0000"/>
                        </a:solidFill>
                      </a:endParaRPr>
                    </a:p>
                    <a:p>
                      <a:pPr indent="0">
                        <a:buNone/>
                      </a:pPr>
                      <a:r>
                        <a:rPr lang="zh-CN" altLang="en-US" sz="1400" b="1">
                          <a:solidFill>
                            <a:srgbClr val="FF0000"/>
                          </a:solidFill>
                          <a:sym typeface="+mn-ea"/>
                        </a:rPr>
                        <a:t>不能大于休闲农业聚集村</a:t>
                      </a:r>
                      <a:r>
                        <a:rPr lang="zh-CN" altLang="en-US" sz="1400" b="1">
                          <a:solidFill>
                            <a:srgbClr val="FF0000"/>
                          </a:solidFill>
                          <a:sym typeface="+mn-ea"/>
                        </a:rPr>
                        <a:t>总数</a:t>
                      </a:r>
                      <a:endParaRPr lang="zh-CN" altLang="en-US" sz="1400" b="1">
                        <a:solidFill>
                          <a:srgbClr val="FF0000"/>
                        </a:solidFill>
                      </a:endParaRPr>
                    </a:p>
                    <a:p>
                      <a:pPr indent="0">
                        <a:buNone/>
                      </a:pPr>
                      <a:endParaRPr lang="en-US" altLang="en-US" sz="1400" b="1">
                        <a:solidFill>
                          <a:srgbClr val="FF0000"/>
                        </a:solidFill>
                      </a:endParaRPr>
                    </a:p>
                  </a:txBody>
                  <a:tcPr marL="68580" marR="68580" marT="0" marB="0"/>
                </a:tc>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1500"/>
    </mc:Choice>
    <mc:Fallback>
      <p:transition spd="slow"/>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38"/>
          <p:cNvSpPr txBox="1"/>
          <p:nvPr/>
        </p:nvSpPr>
        <p:spPr>
          <a:xfrm>
            <a:off x="567235" y="1630396"/>
            <a:ext cx="8258947" cy="2168525"/>
          </a:xfrm>
          <a:prstGeom prst="rect">
            <a:avLst/>
          </a:prstGeom>
          <a:noFill/>
          <a:ln>
            <a:noFill/>
          </a:ln>
        </p:spPr>
        <p:txBody>
          <a:bodyPr wrap="square" rtlCol="0">
            <a:spAutoFit/>
          </a:bodyPr>
          <a:lstStyle/>
          <a:p>
            <a:pPr algn="just">
              <a:lnSpc>
                <a:spcPct val="150000"/>
              </a:lnSpc>
            </a:pPr>
            <a:r>
              <a:rPr lang="zh-CN" altLang="zh-CN" sz="1500" b="1" dirty="0">
                <a:latin typeface="微软雅黑" panose="020B0503020204020204" pitchFamily="34" charset="-122"/>
                <a:ea typeface="微软雅黑" panose="020B0503020204020204" pitchFamily="34" charset="-122"/>
              </a:rPr>
              <a:t>休闲农业聚集村</a:t>
            </a:r>
            <a:endParaRPr lang="en-US" altLang="zh-CN" sz="1500" b="1" dirty="0">
              <a:latin typeface="微软雅黑" panose="020B0503020204020204" pitchFamily="34" charset="-122"/>
              <a:ea typeface="微软雅黑" panose="020B0503020204020204" pitchFamily="34" charset="-122"/>
            </a:endParaRPr>
          </a:p>
          <a:p>
            <a:pPr algn="just">
              <a:lnSpc>
                <a:spcPct val="150000"/>
              </a:lnSpc>
            </a:pPr>
            <a:r>
              <a:rPr lang="en-US" altLang="zh-CN" sz="1500" dirty="0">
                <a:latin typeface="微软雅黑" panose="020B0503020204020204" pitchFamily="34" charset="-122"/>
                <a:ea typeface="微软雅黑" panose="020B0503020204020204" pitchFamily="34" charset="-122"/>
              </a:rPr>
              <a:t>     </a:t>
            </a:r>
            <a:r>
              <a:rPr lang="zh-CN" altLang="zh-CN" sz="1500" dirty="0">
                <a:latin typeface="微软雅黑" panose="020B0503020204020204" pitchFamily="34" charset="-122"/>
                <a:ea typeface="微软雅黑" panose="020B0503020204020204" pitchFamily="34" charset="-122"/>
              </a:rPr>
              <a:t>以农业为基础、农民为主体，依托自然与文化资源因地制宜发展休闲农业和乡村旅游，具有较强的示范辐射和带动作用的</a:t>
            </a:r>
            <a:r>
              <a:rPr lang="zh-CN" altLang="zh-CN" sz="1500" dirty="0">
                <a:solidFill>
                  <a:srgbClr val="FF0000"/>
                </a:solidFill>
                <a:latin typeface="微软雅黑" panose="020B0503020204020204" pitchFamily="34" charset="-122"/>
                <a:ea typeface="微软雅黑" panose="020B0503020204020204" pitchFamily="34" charset="-122"/>
              </a:rPr>
              <a:t>行政村</a:t>
            </a:r>
            <a:r>
              <a:rPr lang="zh-CN" altLang="zh-CN" sz="1500" dirty="0">
                <a:latin typeface="微软雅黑" panose="020B0503020204020204" pitchFamily="34" charset="-122"/>
                <a:ea typeface="微软雅黑" panose="020B0503020204020204" pitchFamily="34" charset="-122"/>
              </a:rPr>
              <a:t>。</a:t>
            </a:r>
            <a:r>
              <a:rPr lang="zh-CN" altLang="zh-CN" sz="1500" dirty="0">
                <a:solidFill>
                  <a:srgbClr val="FF0000"/>
                </a:solidFill>
                <a:latin typeface="微软雅黑" panose="020B0503020204020204" pitchFamily="34" charset="-122"/>
                <a:ea typeface="微软雅黑" panose="020B0503020204020204" pitchFamily="34" charset="-122"/>
              </a:rPr>
              <a:t>全村从事休闲产业生产经营活动农户数占比达到</a:t>
            </a:r>
            <a:r>
              <a:rPr lang="en-US" altLang="zh-CN" sz="1500" dirty="0">
                <a:solidFill>
                  <a:srgbClr val="FF0000"/>
                </a:solidFill>
                <a:latin typeface="微软雅黑" panose="020B0503020204020204" pitchFamily="34" charset="-122"/>
                <a:ea typeface="微软雅黑" panose="020B0503020204020204" pitchFamily="34" charset="-122"/>
              </a:rPr>
              <a:t>30%</a:t>
            </a:r>
            <a:r>
              <a:rPr lang="zh-CN" altLang="zh-CN" sz="1500" dirty="0">
                <a:solidFill>
                  <a:srgbClr val="FF0000"/>
                </a:solidFill>
                <a:latin typeface="微软雅黑" panose="020B0503020204020204" pitchFamily="34" charset="-122"/>
                <a:ea typeface="微软雅黑" panose="020B0503020204020204" pitchFamily="34" charset="-122"/>
              </a:rPr>
              <a:t>以上</a:t>
            </a:r>
            <a:r>
              <a:rPr lang="zh-CN" altLang="zh-CN" sz="1500" dirty="0">
                <a:latin typeface="微软雅黑" panose="020B0503020204020204" pitchFamily="34" charset="-122"/>
                <a:ea typeface="微软雅黑" panose="020B0503020204020204" pitchFamily="34" charset="-122"/>
              </a:rPr>
              <a:t>，单项休闲业态形成一定规模、或者多项业态形成聚集联动效应，</a:t>
            </a:r>
            <a:r>
              <a:rPr lang="zh-CN" altLang="zh-CN" sz="1500" dirty="0">
                <a:solidFill>
                  <a:srgbClr val="FF0000"/>
                </a:solidFill>
                <a:latin typeface="微软雅黑" panose="020B0503020204020204" pitchFamily="34" charset="-122"/>
                <a:ea typeface="微软雅黑" panose="020B0503020204020204" pitchFamily="34" charset="-122"/>
              </a:rPr>
              <a:t>休闲农业总产值（含休闲产品销售）占全村农业总产值</a:t>
            </a:r>
            <a:r>
              <a:rPr lang="en-US" altLang="zh-CN" sz="1500" dirty="0">
                <a:solidFill>
                  <a:srgbClr val="FF0000"/>
                </a:solidFill>
                <a:latin typeface="微软雅黑" panose="020B0503020204020204" pitchFamily="34" charset="-122"/>
                <a:ea typeface="微软雅黑" panose="020B0503020204020204" pitchFamily="34" charset="-122"/>
              </a:rPr>
              <a:t>50%</a:t>
            </a:r>
            <a:r>
              <a:rPr lang="zh-CN" altLang="zh-CN" sz="1500" dirty="0">
                <a:solidFill>
                  <a:srgbClr val="FF0000"/>
                </a:solidFill>
                <a:latin typeface="微软雅黑" panose="020B0503020204020204" pitchFamily="34" charset="-122"/>
                <a:ea typeface="微软雅黑" panose="020B0503020204020204" pitchFamily="34" charset="-122"/>
              </a:rPr>
              <a:t>以上</a:t>
            </a:r>
            <a:r>
              <a:rPr lang="zh-CN" altLang="zh-CN" sz="1500" dirty="0">
                <a:latin typeface="微软雅黑" panose="020B0503020204020204" pitchFamily="34" charset="-122"/>
                <a:ea typeface="微软雅黑" panose="020B0503020204020204" pitchFamily="34" charset="-122"/>
              </a:rPr>
              <a:t>。</a:t>
            </a:r>
            <a:endParaRPr lang="en-US" altLang="zh-CN" sz="1500" dirty="0">
              <a:latin typeface="微软雅黑" panose="020B0503020204020204" pitchFamily="34" charset="-122"/>
              <a:ea typeface="微软雅黑" panose="020B0503020204020204" pitchFamily="34" charset="-122"/>
            </a:endParaRPr>
          </a:p>
          <a:p>
            <a:pPr algn="just">
              <a:lnSpc>
                <a:spcPct val="150000"/>
              </a:lnSpc>
            </a:pPr>
            <a:endParaRPr lang="en-US" altLang="zh-CN" sz="1500" dirty="0">
              <a:latin typeface="微软雅黑" panose="020B0503020204020204" pitchFamily="34" charset="-122"/>
              <a:ea typeface="微软雅黑" panose="020B0503020204020204" pitchFamily="34" charset="-122"/>
            </a:endParaRPr>
          </a:p>
        </p:txBody>
      </p:sp>
      <p:sp>
        <p:nvSpPr>
          <p:cNvPr id="17" name="等腰三角形 16"/>
          <p:cNvSpPr/>
          <p:nvPr/>
        </p:nvSpPr>
        <p:spPr>
          <a:xfrm rot="5400000">
            <a:off x="223784" y="82734"/>
            <a:ext cx="160089" cy="138008"/>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2" name="组合 21"/>
          <p:cNvGrpSpPr/>
          <p:nvPr/>
        </p:nvGrpSpPr>
        <p:grpSpPr>
          <a:xfrm>
            <a:off x="2782" y="-5058"/>
            <a:ext cx="9144001" cy="911625"/>
            <a:chOff x="0" y="0"/>
            <a:chExt cx="12190413" cy="408214"/>
          </a:xfrm>
        </p:grpSpPr>
        <p:sp>
          <p:nvSpPr>
            <p:cNvPr id="23" name="矩形 22"/>
            <p:cNvSpPr/>
            <p:nvPr/>
          </p:nvSpPr>
          <p:spPr>
            <a:xfrm>
              <a:off x="0" y="0"/>
              <a:ext cx="12190413" cy="408214"/>
            </a:xfrm>
            <a:prstGeom prst="rect">
              <a:avLst/>
            </a:prstGeom>
            <a:solidFill>
              <a:srgbClr val="007C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latin typeface="微软雅黑" panose="020B0503020204020204" pitchFamily="34" charset="-122"/>
                <a:ea typeface="微软雅黑" panose="020B0503020204020204" pitchFamily="34" charset="-122"/>
              </a:endParaRPr>
            </a:p>
          </p:txBody>
        </p:sp>
        <p:sp>
          <p:nvSpPr>
            <p:cNvPr id="24" name="TextBox 46"/>
            <p:cNvSpPr txBox="1"/>
            <p:nvPr/>
          </p:nvSpPr>
          <p:spPr>
            <a:xfrm>
              <a:off x="329838" y="36198"/>
              <a:ext cx="3066500" cy="288894"/>
            </a:xfrm>
            <a:prstGeom prst="rect">
              <a:avLst/>
            </a:prstGeom>
            <a:noFill/>
            <a:ln>
              <a:noFill/>
            </a:ln>
          </p:spPr>
          <p:txBody>
            <a:bodyPr wrap="square" rtlCol="0">
              <a:spAutoFit/>
            </a:bodyPr>
            <a:lstStyle/>
            <a:p>
              <a:pPr algn="ctr">
                <a:lnSpc>
                  <a:spcPct val="150000"/>
                </a:lnSpc>
              </a:pPr>
              <a:r>
                <a:rPr lang="zh-CN" altLang="en-US" sz="2400" dirty="0">
                  <a:solidFill>
                    <a:schemeClr val="bg1"/>
                  </a:solidFill>
                  <a:latin typeface="微软雅黑" panose="020B0503020204020204" pitchFamily="34" charset="-122"/>
                  <a:ea typeface="微软雅黑" panose="020B0503020204020204" pitchFamily="34" charset="-122"/>
                </a:rPr>
                <a:t>三、指标含义</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25" name="等腰三角形 24"/>
            <p:cNvSpPr/>
            <p:nvPr/>
          </p:nvSpPr>
          <p:spPr>
            <a:xfrm rot="5400000">
              <a:off x="388480" y="64424"/>
              <a:ext cx="106565" cy="257408"/>
            </a:xfrm>
            <a:prstGeom prst="triangle">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mc:Choice>
    <mc:Fallback>
      <p:transition spd="slow"/>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38"/>
          <p:cNvSpPr txBox="1"/>
          <p:nvPr/>
        </p:nvSpPr>
        <p:spPr>
          <a:xfrm>
            <a:off x="526595" y="906496"/>
            <a:ext cx="8258947" cy="806450"/>
          </a:xfrm>
          <a:prstGeom prst="rect">
            <a:avLst/>
          </a:prstGeom>
          <a:noFill/>
          <a:ln>
            <a:noFill/>
          </a:ln>
        </p:spPr>
        <p:txBody>
          <a:bodyPr wrap="square" rtlCol="0">
            <a:spAutoFit/>
          </a:bodyPr>
          <a:lstStyle/>
          <a:p>
            <a:pPr algn="just">
              <a:lnSpc>
                <a:spcPct val="150000"/>
              </a:lnSpc>
            </a:pPr>
            <a:r>
              <a:rPr lang="zh-CN" sz="1600" b="1" dirty="0">
                <a:solidFill>
                  <a:srgbClr val="FF0000"/>
                </a:solidFill>
                <a:latin typeface="微软雅黑" panose="020B0503020204020204" pitchFamily="34" charset="-122"/>
                <a:ea typeface="微软雅黑" panose="020B0503020204020204" pitchFamily="34" charset="-122"/>
                <a:sym typeface="+mn-ea"/>
              </a:rPr>
              <a:t> 二是功能拓展类：</a:t>
            </a:r>
            <a:r>
              <a:rPr lang="en-US" altLang="zh-CN" sz="1600" b="1" dirty="0">
                <a:solidFill>
                  <a:srgbClr val="FF0000"/>
                </a:solidFill>
                <a:latin typeface="微软雅黑" panose="020B0503020204020204" pitchFamily="34" charset="-122"/>
                <a:ea typeface="微软雅黑" panose="020B0503020204020204" pitchFamily="34" charset="-122"/>
                <a:sym typeface="+mn-ea"/>
              </a:rPr>
              <a:t>5</a:t>
            </a:r>
            <a:r>
              <a:rPr lang="zh-CN" altLang="en-US" sz="1600" b="1" dirty="0">
                <a:solidFill>
                  <a:srgbClr val="FF0000"/>
                </a:solidFill>
                <a:latin typeface="微软雅黑" panose="020B0503020204020204" pitchFamily="34" charset="-122"/>
                <a:ea typeface="微软雅黑" panose="020B0503020204020204" pitchFamily="34" charset="-122"/>
                <a:sym typeface="+mn-ea"/>
              </a:rPr>
              <a:t>个指标</a:t>
            </a:r>
            <a:endParaRPr lang="zh-CN" sz="1500" dirty="0">
              <a:solidFill>
                <a:srgbClr val="FF0000"/>
              </a:solidFill>
              <a:latin typeface="微软雅黑" panose="020B0503020204020204" pitchFamily="34" charset="-122"/>
              <a:ea typeface="微软雅黑" panose="020B0503020204020204" pitchFamily="34" charset="-122"/>
              <a:sym typeface="+mn-ea"/>
            </a:endParaRPr>
          </a:p>
          <a:p>
            <a:pPr algn="just">
              <a:lnSpc>
                <a:spcPct val="150000"/>
              </a:lnSpc>
            </a:pPr>
            <a:endParaRPr lang="zh-CN" altLang="en-US" sz="1500" dirty="0">
              <a:latin typeface="微软雅黑" panose="020B0503020204020204" pitchFamily="34" charset="-122"/>
              <a:ea typeface="微软雅黑" panose="020B0503020204020204" pitchFamily="34" charset="-122"/>
            </a:endParaRPr>
          </a:p>
        </p:txBody>
      </p:sp>
      <p:sp>
        <p:nvSpPr>
          <p:cNvPr id="17" name="等腰三角形 16"/>
          <p:cNvSpPr/>
          <p:nvPr/>
        </p:nvSpPr>
        <p:spPr>
          <a:xfrm rot="5400000">
            <a:off x="223784" y="82734"/>
            <a:ext cx="160089" cy="138008"/>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2" name="组合 21"/>
          <p:cNvGrpSpPr/>
          <p:nvPr/>
        </p:nvGrpSpPr>
        <p:grpSpPr>
          <a:xfrm>
            <a:off x="2782" y="-5058"/>
            <a:ext cx="9144001" cy="911625"/>
            <a:chOff x="0" y="0"/>
            <a:chExt cx="12190413" cy="408214"/>
          </a:xfrm>
        </p:grpSpPr>
        <p:sp>
          <p:nvSpPr>
            <p:cNvPr id="23" name="矩形 22"/>
            <p:cNvSpPr/>
            <p:nvPr/>
          </p:nvSpPr>
          <p:spPr>
            <a:xfrm>
              <a:off x="0" y="0"/>
              <a:ext cx="12190413" cy="408214"/>
            </a:xfrm>
            <a:prstGeom prst="rect">
              <a:avLst/>
            </a:prstGeom>
            <a:solidFill>
              <a:srgbClr val="007C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latin typeface="微软雅黑" panose="020B0503020204020204" pitchFamily="34" charset="-122"/>
                <a:ea typeface="微软雅黑" panose="020B0503020204020204" pitchFamily="34" charset="-122"/>
              </a:endParaRPr>
            </a:p>
          </p:txBody>
        </p:sp>
        <p:sp>
          <p:nvSpPr>
            <p:cNvPr id="24" name="TextBox 46"/>
            <p:cNvSpPr txBox="1"/>
            <p:nvPr/>
          </p:nvSpPr>
          <p:spPr>
            <a:xfrm>
              <a:off x="329838" y="36198"/>
              <a:ext cx="3066500" cy="288894"/>
            </a:xfrm>
            <a:prstGeom prst="rect">
              <a:avLst/>
            </a:prstGeom>
            <a:noFill/>
            <a:ln>
              <a:noFill/>
            </a:ln>
          </p:spPr>
          <p:txBody>
            <a:bodyPr wrap="square" rtlCol="0">
              <a:spAutoFit/>
            </a:bodyPr>
            <a:lstStyle/>
            <a:p>
              <a:pPr algn="ctr">
                <a:lnSpc>
                  <a:spcPct val="150000"/>
                </a:lnSpc>
              </a:pPr>
              <a:r>
                <a:rPr lang="zh-CN" altLang="en-US" sz="2400" dirty="0">
                  <a:solidFill>
                    <a:schemeClr val="bg1"/>
                  </a:solidFill>
                  <a:latin typeface="微软雅黑" panose="020B0503020204020204" pitchFamily="34" charset="-122"/>
                  <a:ea typeface="微软雅黑" panose="020B0503020204020204" pitchFamily="34" charset="-122"/>
                </a:rPr>
                <a:t>三、指标含义</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25" name="等腰三角形 24"/>
            <p:cNvSpPr/>
            <p:nvPr/>
          </p:nvSpPr>
          <p:spPr>
            <a:xfrm rot="5400000">
              <a:off x="388480" y="64424"/>
              <a:ext cx="106565" cy="257408"/>
            </a:xfrm>
            <a:prstGeom prst="triangle">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latin typeface="微软雅黑" panose="020B0503020204020204" pitchFamily="34" charset="-122"/>
                <a:ea typeface="微软雅黑" panose="020B0503020204020204" pitchFamily="34" charset="-122"/>
              </a:endParaRPr>
            </a:p>
          </p:txBody>
        </p:sp>
      </p:grpSp>
      <p:graphicFrame>
        <p:nvGraphicFramePr>
          <p:cNvPr id="3" name="表格 2"/>
          <p:cNvGraphicFramePr/>
          <p:nvPr>
            <p:custDataLst>
              <p:tags r:id="rId1"/>
            </p:custDataLst>
          </p:nvPr>
        </p:nvGraphicFramePr>
        <p:xfrm>
          <a:off x="250190" y="1537335"/>
          <a:ext cx="8337550" cy="3254375"/>
        </p:xfrm>
        <a:graphic>
          <a:graphicData uri="http://schemas.openxmlformats.org/drawingml/2006/table">
            <a:tbl>
              <a:tblPr firstRow="1" bandRow="1">
                <a:tableStyleId>{AFEB64FB-26AD-4DF2-9CDF-39FA84D83439}</a:tableStyleId>
              </a:tblPr>
              <a:tblGrid>
                <a:gridCol w="2472690"/>
                <a:gridCol w="1379220"/>
                <a:gridCol w="3101975"/>
                <a:gridCol w="1383665"/>
              </a:tblGrid>
              <a:tr h="341630">
                <a:tc>
                  <a:txBody>
                    <a:bodyPr/>
                    <a:lstStyle/>
                    <a:p>
                      <a:pPr indent="0" algn="ctr">
                        <a:lnSpc>
                          <a:spcPct val="60000"/>
                        </a:lnSpc>
                        <a:buNone/>
                      </a:pPr>
                      <a:r>
                        <a:rPr lang="zh-CN" altLang="en-US" sz="1400" b="1"/>
                        <a:t>指标名称</a:t>
                      </a:r>
                      <a:endParaRPr lang="zh-CN" altLang="en-US" sz="1400" b="1"/>
                    </a:p>
                  </a:txBody>
                  <a:tcPr marL="68580" marR="68580" marT="0" marB="0" anchor="ctr"/>
                </a:tc>
                <a:tc>
                  <a:txBody>
                    <a:bodyPr/>
                    <a:lstStyle/>
                    <a:p>
                      <a:pPr algn="ctr">
                        <a:lnSpc>
                          <a:spcPct val="60000"/>
                        </a:lnSpc>
                        <a:buClrTx/>
                        <a:buSzTx/>
                        <a:buFontTx/>
                        <a:buNone/>
                      </a:pPr>
                      <a:endParaRPr lang="zh-CN" altLang="en-US" sz="1400" b="1">
                        <a:solidFill>
                          <a:srgbClr val="FF0000"/>
                        </a:solidFill>
                      </a:endParaRPr>
                    </a:p>
                    <a:p>
                      <a:pPr algn="ctr">
                        <a:lnSpc>
                          <a:spcPct val="60000"/>
                        </a:lnSpc>
                        <a:buClrTx/>
                        <a:buSzTx/>
                        <a:buFontTx/>
                        <a:buNone/>
                      </a:pPr>
                      <a:r>
                        <a:rPr lang="zh-CN" altLang="en-US" sz="1400" b="1">
                          <a:solidFill>
                            <a:srgbClr val="FF0000"/>
                          </a:solidFill>
                        </a:rPr>
                        <a:t>数据来源</a:t>
                      </a:r>
                      <a:endParaRPr lang="zh-CN" altLang="en-US" sz="1400" b="1">
                        <a:solidFill>
                          <a:srgbClr val="FF0000"/>
                        </a:solidFill>
                      </a:endParaRPr>
                    </a:p>
                  </a:txBody>
                  <a:tcPr marL="68580" marR="68580" marT="0" marB="0"/>
                </a:tc>
                <a:tc>
                  <a:txBody>
                    <a:bodyPr/>
                    <a:lstStyle/>
                    <a:p>
                      <a:pPr algn="ctr">
                        <a:lnSpc>
                          <a:spcPct val="60000"/>
                        </a:lnSpc>
                        <a:buClrTx/>
                        <a:buSzTx/>
                        <a:buFontTx/>
                        <a:buNone/>
                      </a:pPr>
                      <a:r>
                        <a:rPr lang="zh-CN" altLang="en-US" sz="1400" b="1"/>
                        <a:t>指标名称</a:t>
                      </a:r>
                      <a:endParaRPr lang="zh-CN" altLang="en-US" sz="1400" b="1"/>
                    </a:p>
                  </a:txBody>
                  <a:tcPr marL="68580" marR="68580" marT="0" marB="0" anchor="ctr"/>
                </a:tc>
                <a:tc>
                  <a:txBody>
                    <a:bodyPr/>
                    <a:lstStyle/>
                    <a:p>
                      <a:pPr algn="ctr">
                        <a:lnSpc>
                          <a:spcPct val="60000"/>
                        </a:lnSpc>
                        <a:buClrTx/>
                        <a:buSzTx/>
                        <a:buFontTx/>
                        <a:buNone/>
                      </a:pPr>
                      <a:endParaRPr lang="zh-CN" altLang="en-US" sz="1400" b="1">
                        <a:solidFill>
                          <a:srgbClr val="FF0000"/>
                        </a:solidFill>
                      </a:endParaRPr>
                    </a:p>
                    <a:p>
                      <a:pPr algn="ctr">
                        <a:lnSpc>
                          <a:spcPct val="60000"/>
                        </a:lnSpc>
                        <a:buClrTx/>
                        <a:buSzTx/>
                        <a:buFontTx/>
                        <a:buNone/>
                      </a:pPr>
                      <a:r>
                        <a:rPr lang="zh-CN" altLang="en-US" sz="1400" b="1">
                          <a:solidFill>
                            <a:srgbClr val="FF0000"/>
                          </a:solidFill>
                        </a:rPr>
                        <a:t>数据来源</a:t>
                      </a:r>
                      <a:endParaRPr lang="zh-CN" altLang="en-US" sz="1400" b="1">
                        <a:solidFill>
                          <a:srgbClr val="FF0000"/>
                        </a:solidFill>
                      </a:endParaRPr>
                    </a:p>
                  </a:txBody>
                  <a:tcPr marL="68580" marR="68580" marT="0" marB="0"/>
                </a:tc>
              </a:tr>
              <a:tr h="1068705">
                <a:tc>
                  <a:txBody>
                    <a:bodyPr/>
                    <a:lstStyle/>
                    <a:p>
                      <a:pPr indent="0">
                        <a:buNone/>
                      </a:pPr>
                      <a:r>
                        <a:rPr lang="en-US" sz="1400" b="1"/>
                        <a:t>全县（市、区）非物质文化遗产数量（个）</a:t>
                      </a:r>
                      <a:endParaRPr lang="en-US" sz="1400" b="1"/>
                    </a:p>
                  </a:txBody>
                  <a:tcPr marL="68580" marR="68580" marT="0" marB="0" anchor="ctr"/>
                </a:tc>
                <a:tc>
                  <a:txBody>
                    <a:bodyPr/>
                    <a:lstStyle/>
                    <a:p>
                      <a:pPr indent="0">
                        <a:buNone/>
                      </a:pPr>
                      <a:r>
                        <a:rPr lang="en-US" sz="1400" b="1">
                          <a:solidFill>
                            <a:srgbClr val="FF0000"/>
                          </a:solidFill>
                        </a:rPr>
                        <a:t> </a:t>
                      </a:r>
                      <a:endParaRPr lang="en-US" sz="1400" b="1">
                        <a:solidFill>
                          <a:srgbClr val="FF0000"/>
                        </a:solidFill>
                      </a:endParaRPr>
                    </a:p>
                    <a:p>
                      <a:pPr indent="0">
                        <a:buNone/>
                      </a:pPr>
                      <a:r>
                        <a:rPr lang="zh-CN" altLang="en-US" sz="1400" b="1">
                          <a:solidFill>
                            <a:srgbClr val="FF0000"/>
                          </a:solidFill>
                        </a:rPr>
                        <a:t>各县农业农村部门和文旅部门，注意省级</a:t>
                      </a:r>
                      <a:r>
                        <a:rPr lang="zh-CN" altLang="en-US" sz="1400" b="1">
                          <a:solidFill>
                            <a:srgbClr val="FF0000"/>
                          </a:solidFill>
                        </a:rPr>
                        <a:t>以上</a:t>
                      </a:r>
                      <a:endParaRPr lang="zh-CN" altLang="en-US" sz="1400" b="1">
                        <a:solidFill>
                          <a:srgbClr val="FF0000"/>
                        </a:solidFill>
                      </a:endParaRPr>
                    </a:p>
                  </a:txBody>
                  <a:tcPr marL="68580" marR="68580" marT="0" marB="0"/>
                </a:tc>
                <a:tc>
                  <a:txBody>
                    <a:bodyPr/>
                    <a:lstStyle/>
                    <a:p>
                      <a:pPr indent="0">
                        <a:buNone/>
                      </a:pPr>
                      <a:r>
                        <a:rPr lang="en-US" sz="1400" b="1"/>
                        <a:t>全县（市、区）地市级（含）以上科普教育基地数量（个）</a:t>
                      </a:r>
                      <a:endParaRPr lang="en-US" sz="1400" b="1"/>
                    </a:p>
                  </a:txBody>
                  <a:tcPr marL="68580" marR="68580" marT="0" marB="0" anchor="ctr"/>
                </a:tc>
                <a:tc>
                  <a:txBody>
                    <a:bodyPr/>
                    <a:lstStyle/>
                    <a:p>
                      <a:pPr indent="0">
                        <a:buNone/>
                      </a:pPr>
                      <a:endParaRPr lang="en-US" sz="1400" b="1">
                        <a:solidFill>
                          <a:srgbClr val="FF0000"/>
                        </a:solidFill>
                      </a:endParaRPr>
                    </a:p>
                    <a:p>
                      <a:pPr indent="0">
                        <a:buNone/>
                      </a:pPr>
                      <a:r>
                        <a:rPr lang="en-US" sz="1400" b="1">
                          <a:solidFill>
                            <a:srgbClr val="FF0000"/>
                          </a:solidFill>
                        </a:rPr>
                        <a:t> </a:t>
                      </a:r>
                      <a:r>
                        <a:rPr lang="zh-CN" altLang="en-US" sz="1400" b="1">
                          <a:solidFill>
                            <a:srgbClr val="FF0000"/>
                          </a:solidFill>
                        </a:rPr>
                        <a:t>各县农业农村部门、教育部门、科协。注意地市级</a:t>
                      </a:r>
                      <a:r>
                        <a:rPr lang="zh-CN" altLang="en-US" sz="1400" b="1">
                          <a:solidFill>
                            <a:srgbClr val="FF0000"/>
                          </a:solidFill>
                        </a:rPr>
                        <a:t>以上。</a:t>
                      </a:r>
                      <a:endParaRPr lang="zh-CN" altLang="en-US" sz="1400" b="1">
                        <a:solidFill>
                          <a:srgbClr val="FF0000"/>
                        </a:solidFill>
                      </a:endParaRPr>
                    </a:p>
                  </a:txBody>
                  <a:tcPr marL="68580" marR="68580" marT="0" marB="0"/>
                </a:tc>
              </a:tr>
              <a:tr h="874395">
                <a:tc>
                  <a:txBody>
                    <a:bodyPr/>
                    <a:lstStyle/>
                    <a:p>
                      <a:pPr indent="0">
                        <a:buNone/>
                      </a:pPr>
                      <a:r>
                        <a:rPr lang="en-US" sz="1400" b="1"/>
                        <a:t>全县（市、区）生态休闲项目类型数量（个）</a:t>
                      </a:r>
                      <a:endParaRPr lang="en-US" sz="1400" b="1"/>
                    </a:p>
                  </a:txBody>
                  <a:tcPr marL="68580" marR="68580" marT="0" marB="0" anchor="ctr"/>
                </a:tc>
                <a:tc>
                  <a:txBody>
                    <a:bodyPr/>
                    <a:lstStyle/>
                    <a:p>
                      <a:pPr indent="0">
                        <a:buNone/>
                      </a:pPr>
                      <a:endParaRPr lang="en-US" sz="1400" b="1">
                        <a:solidFill>
                          <a:srgbClr val="FF0000"/>
                        </a:solidFill>
                      </a:endParaRPr>
                    </a:p>
                    <a:p>
                      <a:pPr indent="0">
                        <a:buNone/>
                      </a:pPr>
                      <a:r>
                        <a:rPr lang="en-US" sz="1400" b="1">
                          <a:solidFill>
                            <a:srgbClr val="FF0000"/>
                          </a:solidFill>
                        </a:rPr>
                        <a:t> 各县农业农村部门和文旅部门</a:t>
                      </a:r>
                      <a:r>
                        <a:rPr lang="zh-CN" altLang="en-US" sz="1400" b="1">
                          <a:solidFill>
                            <a:srgbClr val="FF0000"/>
                          </a:solidFill>
                        </a:rPr>
                        <a:t>，小于等于</a:t>
                      </a:r>
                      <a:r>
                        <a:rPr lang="en-US" altLang="zh-CN" sz="1400" b="1">
                          <a:solidFill>
                            <a:srgbClr val="FF0000"/>
                          </a:solidFill>
                        </a:rPr>
                        <a:t>6</a:t>
                      </a:r>
                      <a:endParaRPr lang="en-US" altLang="zh-CN" sz="1400" b="1">
                        <a:solidFill>
                          <a:srgbClr val="FF0000"/>
                        </a:solidFill>
                      </a:endParaRPr>
                    </a:p>
                  </a:txBody>
                  <a:tcPr marL="68580" marR="68580" marT="0" marB="0"/>
                </a:tc>
                <a:tc>
                  <a:txBody>
                    <a:bodyPr/>
                    <a:lstStyle/>
                    <a:p>
                      <a:pPr indent="0">
                        <a:buNone/>
                      </a:pPr>
                      <a:r>
                        <a:rPr lang="en-US" sz="1400" b="1"/>
                        <a:t>全县（市、区）乡村休闲文化体验项目类型数量（个）</a:t>
                      </a:r>
                      <a:endParaRPr lang="en-US" sz="1400" b="1"/>
                    </a:p>
                  </a:txBody>
                  <a:tcPr marL="68580" marR="68580" marT="0" marB="0" anchor="ctr"/>
                </a:tc>
                <a:tc>
                  <a:txBody>
                    <a:bodyPr/>
                    <a:lstStyle/>
                    <a:p>
                      <a:pPr indent="0">
                        <a:buNone/>
                      </a:pPr>
                      <a:r>
                        <a:rPr lang="en-US" sz="1400" b="1">
                          <a:solidFill>
                            <a:srgbClr val="FF0000"/>
                          </a:solidFill>
                        </a:rPr>
                        <a:t> </a:t>
                      </a:r>
                      <a:endParaRPr lang="en-US" sz="1400" b="1">
                        <a:solidFill>
                          <a:srgbClr val="FF0000"/>
                        </a:solidFill>
                      </a:endParaRPr>
                    </a:p>
                    <a:p>
                      <a:pPr indent="0">
                        <a:buNone/>
                      </a:pPr>
                      <a:r>
                        <a:rPr lang="en-US" sz="1400" b="1">
                          <a:solidFill>
                            <a:srgbClr val="FF0000"/>
                          </a:solidFill>
                          <a:sym typeface="+mn-ea"/>
                        </a:rPr>
                        <a:t>各县农业农村部门和文旅部门</a:t>
                      </a:r>
                      <a:r>
                        <a:rPr lang="zh-CN" altLang="en-US" sz="1400" b="1">
                          <a:solidFill>
                            <a:srgbClr val="FF0000"/>
                          </a:solidFill>
                          <a:sym typeface="+mn-ea"/>
                        </a:rPr>
                        <a:t>，</a:t>
                      </a:r>
                      <a:r>
                        <a:rPr lang="zh-CN" altLang="en-US" sz="1400" b="1">
                          <a:solidFill>
                            <a:srgbClr val="FF0000"/>
                          </a:solidFill>
                          <a:sym typeface="+mn-ea"/>
                        </a:rPr>
                        <a:t>小于等于</a:t>
                      </a:r>
                      <a:r>
                        <a:rPr lang="en-US" altLang="zh-CN" sz="1400" b="1">
                          <a:solidFill>
                            <a:srgbClr val="FF0000"/>
                          </a:solidFill>
                          <a:sym typeface="+mn-ea"/>
                        </a:rPr>
                        <a:t>6</a:t>
                      </a:r>
                      <a:endParaRPr lang="zh-CN" altLang="en-US" sz="1400" b="1">
                        <a:solidFill>
                          <a:srgbClr val="FF0000"/>
                        </a:solidFill>
                        <a:sym typeface="+mn-ea"/>
                      </a:endParaRPr>
                    </a:p>
                  </a:txBody>
                  <a:tcPr marL="68580" marR="68580" marT="0" marB="0"/>
                </a:tc>
              </a:tr>
              <a:tr h="969645">
                <a:tc>
                  <a:txBody>
                    <a:bodyPr/>
                    <a:lstStyle/>
                    <a:p>
                      <a:pPr indent="0">
                        <a:buNone/>
                      </a:pPr>
                      <a:r>
                        <a:rPr lang="en-US" sz="1400" b="1"/>
                        <a:t>全县（市、区）村庄绿化覆盖率（%）</a:t>
                      </a:r>
                      <a:endParaRPr lang="en-US" altLang="en-US" sz="1400" b="1"/>
                    </a:p>
                  </a:txBody>
                  <a:tcPr marL="68580" marR="68580" marT="0" marB="0" anchor="ctr"/>
                </a:tc>
                <a:tc>
                  <a:txBody>
                    <a:bodyPr/>
                    <a:lstStyle/>
                    <a:p>
                      <a:pPr indent="0">
                        <a:buNone/>
                      </a:pPr>
                      <a:r>
                        <a:rPr lang="en-US" sz="1400" b="1">
                          <a:solidFill>
                            <a:srgbClr val="FF0000"/>
                          </a:solidFill>
                        </a:rPr>
                        <a:t> </a:t>
                      </a:r>
                      <a:endParaRPr lang="en-US" sz="1400" b="1">
                        <a:solidFill>
                          <a:srgbClr val="FF0000"/>
                        </a:solidFill>
                      </a:endParaRPr>
                    </a:p>
                    <a:p>
                      <a:pPr indent="0">
                        <a:buNone/>
                      </a:pPr>
                      <a:r>
                        <a:rPr lang="en-US" sz="1400" b="1">
                          <a:solidFill>
                            <a:srgbClr val="FF0000"/>
                          </a:solidFill>
                        </a:rPr>
                        <a:t>各县农业农村部门和</a:t>
                      </a:r>
                      <a:r>
                        <a:rPr lang="zh-CN" altLang="en-US" sz="1400" b="1">
                          <a:solidFill>
                            <a:srgbClr val="FF0000"/>
                          </a:solidFill>
                        </a:rPr>
                        <a:t>林业</a:t>
                      </a:r>
                      <a:r>
                        <a:rPr lang="en-US" sz="1400" b="1">
                          <a:solidFill>
                            <a:srgbClr val="FF0000"/>
                          </a:solidFill>
                        </a:rPr>
                        <a:t>部门</a:t>
                      </a:r>
                      <a:endParaRPr lang="en-US" sz="1400" b="1">
                        <a:solidFill>
                          <a:srgbClr val="FF0000"/>
                        </a:solidFill>
                      </a:endParaRPr>
                    </a:p>
                  </a:txBody>
                  <a:tcPr marL="68580" marR="68580" marT="0" marB="0"/>
                </a:tc>
                <a:tc>
                  <a:txBody>
                    <a:bodyPr/>
                    <a:lstStyle/>
                    <a:p>
                      <a:pPr indent="0">
                        <a:buNone/>
                      </a:pPr>
                      <a:endParaRPr lang="en-US" altLang="en-US" sz="1400" b="1"/>
                    </a:p>
                  </a:txBody>
                  <a:tcPr marL="68580" marR="68580" marT="0" marB="0" anchor="ctr"/>
                </a:tc>
                <a:tc>
                  <a:txBody>
                    <a:bodyPr/>
                    <a:lstStyle/>
                    <a:p>
                      <a:pPr indent="0">
                        <a:buNone/>
                      </a:pPr>
                      <a:endParaRPr lang="en-US" altLang="en-US" sz="1400" b="1">
                        <a:solidFill>
                          <a:srgbClr val="FF0000"/>
                        </a:solidFill>
                      </a:endParaRPr>
                    </a:p>
                  </a:txBody>
                  <a:tcPr marL="68580" marR="68580" marT="0" marB="0"/>
                </a:tc>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1500"/>
    </mc:Choice>
    <mc:Fallback>
      <p:transition spd="slow"/>
    </mc:Fallback>
  </mc:AlternateContent>
</p:sld>
</file>

<file path=ppt/tags/tag1.xml><?xml version="1.0" encoding="utf-8"?>
<p:tagLst xmlns:p="http://schemas.openxmlformats.org/presentationml/2006/main">
  <p:tag name="KSO_WM_UNIT_PLACING_PICTURE_USER_VIEWPORT" val="{&quot;height&quot;:4886.184251968504,&quot;width&quot;:14394.376377952756}"/>
</p:tagLst>
</file>

<file path=ppt/tags/tag10.xml><?xml version="1.0" encoding="utf-8"?>
<p:tagLst xmlns:p="http://schemas.openxmlformats.org/presentationml/2006/main">
  <p:tag name="KSO_WM_DIAGRAM_VIRTUALLY_FRAME" val="{&quot;height&quot;:157.08951908261548,&quot;left&quot;:1.6507086614173203,&quot;top&quot;:176.7827559055118,&quot;width&quot;:738.7492913385827}"/>
</p:tagLst>
</file>

<file path=ppt/tags/tag11.xml><?xml version="1.0" encoding="utf-8"?>
<p:tagLst xmlns:p="http://schemas.openxmlformats.org/presentationml/2006/main">
  <p:tag name="KSO_WM_DIAGRAM_VIRTUALLY_FRAME" val="{&quot;height&quot;:157.08951908261548,&quot;left&quot;:1.6507086614173203,&quot;top&quot;:176.7827559055118,&quot;width&quot;:738.7492913385827}"/>
</p:tagLst>
</file>

<file path=ppt/tags/tag12.xml><?xml version="1.0" encoding="utf-8"?>
<p:tagLst xmlns:p="http://schemas.openxmlformats.org/presentationml/2006/main">
  <p:tag name="KSO_WM_DIAGRAM_VIRTUALLY_FRAME" val="{&quot;height&quot;:157.08951908261548,&quot;left&quot;:1.6507086614173203,&quot;top&quot;:176.7827559055118,&quot;width&quot;:738.7492913385827}"/>
</p:tagLst>
</file>

<file path=ppt/tags/tag13.xml><?xml version="1.0" encoding="utf-8"?>
<p:tagLst xmlns:p="http://schemas.openxmlformats.org/presentationml/2006/main">
  <p:tag name="KSO_WM_DIAGRAM_VIRTUALLY_FRAME" val="{&quot;height&quot;:157.08951908261548,&quot;left&quot;:1.6507086614173203,&quot;top&quot;:176.7827559055118,&quot;width&quot;:738.7492913385827}"/>
</p:tagLst>
</file>

<file path=ppt/tags/tag14.xml><?xml version="1.0" encoding="utf-8"?>
<p:tagLst xmlns:p="http://schemas.openxmlformats.org/presentationml/2006/main">
  <p:tag name="KSO_WM_DIAGRAM_VIRTUALLY_FRAME" val="{&quot;height&quot;:157.08951908261548,&quot;left&quot;:1.6507086614173203,&quot;top&quot;:176.7827559055118,&quot;width&quot;:738.7492913385827}"/>
</p:tagLst>
</file>

<file path=ppt/tags/tag15.xml><?xml version="1.0" encoding="utf-8"?>
<p:tagLst xmlns:p="http://schemas.openxmlformats.org/presentationml/2006/main">
  <p:tag name="KSO_WM_DIAGRAM_VIRTUALLY_FRAME" val="{&quot;height&quot;:157.08951908261548,&quot;left&quot;:1.6507086614173203,&quot;top&quot;:176.7827559055118,&quot;width&quot;:738.7492913385827}"/>
</p:tagLst>
</file>

<file path=ppt/tags/tag16.xml><?xml version="1.0" encoding="utf-8"?>
<p:tagLst xmlns:p="http://schemas.openxmlformats.org/presentationml/2006/main">
  <p:tag name="KSO_WM_DIAGRAM_VIRTUALLY_FRAME" val="{&quot;height&quot;:157.08951908261548,&quot;left&quot;:1.6507086614173203,&quot;top&quot;:176.7827559055118,&quot;width&quot;:738.7492913385827}"/>
</p:tagLst>
</file>

<file path=ppt/tags/tag17.xml><?xml version="1.0" encoding="utf-8"?>
<p:tagLst xmlns:p="http://schemas.openxmlformats.org/presentationml/2006/main">
  <p:tag name="KSO_WM_DIAGRAM_VIRTUALLY_FRAME" val="{&quot;height&quot;:157.08951908261548,&quot;left&quot;:1.6507086614173203,&quot;top&quot;:176.7827559055118,&quot;width&quot;:738.7492913385827}"/>
</p:tagLst>
</file>

<file path=ppt/tags/tag18.xml><?xml version="1.0" encoding="utf-8"?>
<p:tagLst xmlns:p="http://schemas.openxmlformats.org/presentationml/2006/main">
  <p:tag name="KSO_WM_DIAGRAM_VIRTUALLY_FRAME" val="{&quot;height&quot;:157.08951908261548,&quot;left&quot;:1.6507086614173203,&quot;top&quot;:176.7827559055118,&quot;width&quot;:738.7492913385827}"/>
</p:tagLst>
</file>

<file path=ppt/tags/tag19.xml><?xml version="1.0" encoding="utf-8"?>
<p:tagLst xmlns:p="http://schemas.openxmlformats.org/presentationml/2006/main">
  <p:tag name="KSO_WM_DIAGRAM_VIRTUALLY_FRAME" val="{&quot;height&quot;:157.08951908261548,&quot;left&quot;:1.6507086614173203,&quot;top&quot;:176.7827559055118,&quot;width&quot;:738.7492913385827}"/>
</p:tagLst>
</file>

<file path=ppt/tags/tag2.xml><?xml version="1.0" encoding="utf-8"?>
<p:tagLst xmlns:p="http://schemas.openxmlformats.org/presentationml/2006/main">
  <p:tag name="KSO_WM_DIAGRAM_VIRTUALLY_FRAME" val="{&quot;height&quot;:157.08951908261548,&quot;left&quot;:1.6507086614173203,&quot;top&quot;:176.7827559055118,&quot;width&quot;:738.7492913385827}"/>
</p:tagLst>
</file>

<file path=ppt/tags/tag20.xml><?xml version="1.0" encoding="utf-8"?>
<p:tagLst xmlns:p="http://schemas.openxmlformats.org/presentationml/2006/main">
  <p:tag name="KSO_WM_DIAGRAM_VIRTUALLY_FRAME" val="{&quot;height&quot;:157.08951908261548,&quot;left&quot;:1.6507086614173203,&quot;top&quot;:176.7827559055118,&quot;width&quot;:738.7492913385827}"/>
</p:tagLst>
</file>

<file path=ppt/tags/tag21.xml><?xml version="1.0" encoding="utf-8"?>
<p:tagLst xmlns:p="http://schemas.openxmlformats.org/presentationml/2006/main">
  <p:tag name="KSO_WM_DIAGRAM_VIRTUALLY_FRAME" val="{&quot;height&quot;:157.08951908261548,&quot;left&quot;:1.6507086614173203,&quot;top&quot;:176.7827559055118,&quot;width&quot;:738.7492913385827}"/>
</p:tagLst>
</file>

<file path=ppt/tags/tag22.xml><?xml version="1.0" encoding="utf-8"?>
<p:tagLst xmlns:p="http://schemas.openxmlformats.org/presentationml/2006/main">
  <p:tag name="KSO_WM_DIAGRAM_VIRTUALLY_FRAME" val="{&quot;height&quot;:157.08951908261548,&quot;left&quot;:1.6507086614173203,&quot;top&quot;:176.7827559055118,&quot;width&quot;:738.7492913385827}"/>
</p:tagLst>
</file>

<file path=ppt/tags/tag23.xml><?xml version="1.0" encoding="utf-8"?>
<p:tagLst xmlns:p="http://schemas.openxmlformats.org/presentationml/2006/main">
  <p:tag name="KSO_WM_DIAGRAM_VIRTUALLY_FRAME" val="{&quot;height&quot;:157.08951908261548,&quot;left&quot;:1.6507086614173203,&quot;top&quot;:176.7827559055118,&quot;width&quot;:738.7492913385827}"/>
</p:tagLst>
</file>

<file path=ppt/tags/tag24.xml><?xml version="1.0" encoding="utf-8"?>
<p:tagLst xmlns:p="http://schemas.openxmlformats.org/presentationml/2006/main">
  <p:tag name="KSO_WM_DIAGRAM_VIRTUALLY_FRAME" val="{&quot;height&quot;:157.08951908261548,&quot;left&quot;:1.6507086614173203,&quot;top&quot;:176.7827559055118,&quot;width&quot;:738.7492913385827}"/>
</p:tagLst>
</file>

<file path=ppt/tags/tag25.xml><?xml version="1.0" encoding="utf-8"?>
<p:tagLst xmlns:p="http://schemas.openxmlformats.org/presentationml/2006/main">
  <p:tag name="KSO_WM_DIAGRAM_VIRTUALLY_FRAME" val="{&quot;height&quot;:157.08951908261548,&quot;left&quot;:1.6507086614173203,&quot;top&quot;:176.7827559055118,&quot;width&quot;:738.7492913385827}"/>
</p:tagLst>
</file>

<file path=ppt/tags/tag26.xml><?xml version="1.0" encoding="utf-8"?>
<p:tagLst xmlns:p="http://schemas.openxmlformats.org/presentationml/2006/main">
  <p:tag name="KSO_WM_DIAGRAM_VIRTUALLY_FRAME" val="{&quot;height&quot;:157.08951908261548,&quot;left&quot;:1.6507086614173203,&quot;top&quot;:176.7827559055118,&quot;width&quot;:738.7492913385827}"/>
</p:tagLst>
</file>

<file path=ppt/tags/tag27.xml><?xml version="1.0" encoding="utf-8"?>
<p:tagLst xmlns:p="http://schemas.openxmlformats.org/presentationml/2006/main">
  <p:tag name="KSO_WM_BEAUTIFY_FLAG" val=""/>
</p:tagLst>
</file>

<file path=ppt/tags/tag28.xml><?xml version="1.0" encoding="utf-8"?>
<p:tagLst xmlns:p="http://schemas.openxmlformats.org/presentationml/2006/main">
  <p:tag name="KSO_WM_UNIT_TABLE_BEAUTIFY" val="smartTable{e4cbd29c-af94-4b74-ac84-6e4240165431}"/>
  <p:tag name="TABLE_ENDDRAG_ORIGIN_RECT" val="550*266"/>
  <p:tag name="TABLE_ENDDRAG_RECT" val="92*140*550*266"/>
</p:tagLst>
</file>

<file path=ppt/tags/tag29.xml><?xml version="1.0" encoding="utf-8"?>
<p:tagLst xmlns:p="http://schemas.openxmlformats.org/presentationml/2006/main">
  <p:tag name="KSO_WM_UNIT_TABLE_BEAUTIFY" val="smartTable{d80d895f-0861-4985-97ec-20fc0a31b5bd}"/>
  <p:tag name="TABLE_ENDDRAG_ORIGIN_RECT" val="656*256"/>
  <p:tag name="TABLE_ENDDRAG_RECT" val="19*121*656*256"/>
</p:tagLst>
</file>

<file path=ppt/tags/tag3.xml><?xml version="1.0" encoding="utf-8"?>
<p:tagLst xmlns:p="http://schemas.openxmlformats.org/presentationml/2006/main">
  <p:tag name="KSO_WM_DIAGRAM_VIRTUALLY_FRAME" val="{&quot;height&quot;:157.08951908261548,&quot;left&quot;:1.6507086614173203,&quot;top&quot;:176.7827559055118,&quot;width&quot;:738.7492913385827}"/>
</p:tagLst>
</file>

<file path=ppt/tags/tag30.xml><?xml version="1.0" encoding="utf-8"?>
<p:tagLst xmlns:p="http://schemas.openxmlformats.org/presentationml/2006/main">
  <p:tag name="KSO_WM_UNIT_TABLE_BEAUTIFY" val="smartTable{ef6bb283-12ed-49f8-b34e-861e05b5047a}"/>
  <p:tag name="TABLE_ENDDRAG_ORIGIN_RECT" val="620*292"/>
  <p:tag name="TABLE_ENDDRAG_RECT" val="46*104*620*292"/>
</p:tagLst>
</file>

<file path=ppt/tags/tag31.xml><?xml version="1.0" encoding="utf-8"?>
<p:tagLst xmlns:p="http://schemas.openxmlformats.org/presentationml/2006/main">
  <p:tag name="KSO_WM_UNIT_TABLE_BEAUTIFY" val="smartTable{e9703776-cdae-458c-bf6d-49f3a0ba094a}"/>
  <p:tag name="TABLE_ENDDRAG_ORIGIN_RECT" val="590*276"/>
  <p:tag name="TABLE_ENDDRAG_RECT" val="47*115*590*276"/>
</p:tagLst>
</file>

<file path=ppt/tags/tag32.xml><?xml version="1.0" encoding="utf-8"?>
<p:tagLst xmlns:p="http://schemas.openxmlformats.org/presentationml/2006/main">
  <p:tag name="KSO_WM_UNIT_TABLE_BEAUTIFY" val="smartTable{3232ddb6-7d99-46e2-a1f4-1d44706aa6f7}"/>
  <p:tag name="TABLE_ENDDRAG_ORIGIN_RECT" val="555*219"/>
  <p:tag name="TABLE_ENDDRAG_RECT" val="93*153*555*219"/>
</p:tagLst>
</file>

<file path=ppt/tags/tag33.xml><?xml version="1.0" encoding="utf-8"?>
<p:tagLst xmlns:p="http://schemas.openxmlformats.org/presentationml/2006/main">
  <p:tag name="KSO_WM_UNIT_TABLE_BEAUTIFY" val="smartTable{68d351b7-533f-491b-b406-d8fd80b30337}"/>
  <p:tag name="TABLE_ENDDRAG_ORIGIN_RECT" val="590*279"/>
  <p:tag name="TABLE_ENDDRAG_RECT" val="55*110*590*279"/>
</p:tagLst>
</file>

<file path=ppt/tags/tag34.xml><?xml version="1.0" encoding="utf-8"?>
<p:tagLst xmlns:p="http://schemas.openxmlformats.org/presentationml/2006/main">
  <p:tag name="ISPRING_ULTRA_SCORM_TRACKING_SLIDES" val="1"/>
  <p:tag name="ISPRING_PRESENTATION_TITLE" val="PowerPoint 演示文稿"/>
  <p:tag name="KSO_WPP_MARK_KEY" val="8392f132-7f19-4d41-a749-e1a8139eb573"/>
  <p:tag name="COMMONDATA" val="eyJoZGlkIjoiZTEyMWQ4NjEyYjViOWE4YmVkYzkwZDBlYzY5YzI5NDkifQ=="/>
  <p:tag name="commondata" val="eyJoZGlkIjoiNzBmMGIyYzQzZWI0ODFkYzllYTNkZmQ1MDA3YzY3YjMifQ=="/>
</p:tagLst>
</file>

<file path=ppt/tags/tag4.xml><?xml version="1.0" encoding="utf-8"?>
<p:tagLst xmlns:p="http://schemas.openxmlformats.org/presentationml/2006/main">
  <p:tag name="KSO_WM_DIAGRAM_VIRTUALLY_FRAME" val="{&quot;height&quot;:157.08951908261548,&quot;left&quot;:1.6507086614173203,&quot;top&quot;:176.7827559055118,&quot;width&quot;:738.7492913385827}"/>
</p:tagLst>
</file>

<file path=ppt/tags/tag5.xml><?xml version="1.0" encoding="utf-8"?>
<p:tagLst xmlns:p="http://schemas.openxmlformats.org/presentationml/2006/main">
  <p:tag name="KSO_WM_DIAGRAM_VIRTUALLY_FRAME" val="{&quot;height&quot;:157.08951908261548,&quot;left&quot;:1.6507086614173203,&quot;top&quot;:176.7827559055118,&quot;width&quot;:738.7492913385827}"/>
</p:tagLst>
</file>

<file path=ppt/tags/tag6.xml><?xml version="1.0" encoding="utf-8"?>
<p:tagLst xmlns:p="http://schemas.openxmlformats.org/presentationml/2006/main">
  <p:tag name="KSO_WM_DIAGRAM_VIRTUALLY_FRAME" val="{&quot;height&quot;:157.08951908261548,&quot;left&quot;:1.6507086614173203,&quot;top&quot;:176.7827559055118,&quot;width&quot;:738.7492913385827}"/>
</p:tagLst>
</file>

<file path=ppt/tags/tag7.xml><?xml version="1.0" encoding="utf-8"?>
<p:tagLst xmlns:p="http://schemas.openxmlformats.org/presentationml/2006/main">
  <p:tag name="KSO_WM_DIAGRAM_VIRTUALLY_FRAME" val="{&quot;height&quot;:157.08951908261548,&quot;left&quot;:1.6507086614173203,&quot;top&quot;:176.7827559055118,&quot;width&quot;:738.7492913385827}"/>
</p:tagLst>
</file>

<file path=ppt/tags/tag8.xml><?xml version="1.0" encoding="utf-8"?>
<p:tagLst xmlns:p="http://schemas.openxmlformats.org/presentationml/2006/main">
  <p:tag name="KSO_WM_DIAGRAM_VIRTUALLY_FRAME" val="{&quot;height&quot;:157.08951908261548,&quot;left&quot;:1.6507086614173203,&quot;top&quot;:176.7827559055118,&quot;width&quot;:738.7492913385827}"/>
</p:tagLst>
</file>

<file path=ppt/tags/tag9.xml><?xml version="1.0" encoding="utf-8"?>
<p:tagLst xmlns:p="http://schemas.openxmlformats.org/presentationml/2006/main">
  <p:tag name="KSO_WM_DIAGRAM_VIRTUALLY_FRAME" val="{&quot;height&quot;:157.08951908261548,&quot;left&quot;:1.6507086614173203,&quot;top&quot;:176.7827559055118,&quot;width&quot;:738.7492913385827}"/>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5861</Words>
  <Application>WPS 演示</Application>
  <PresentationFormat>全屏显示(16:9)</PresentationFormat>
  <Paragraphs>463</Paragraphs>
  <Slides>27</Slides>
  <Notes>21</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27</vt:i4>
      </vt:variant>
    </vt:vector>
  </HeadingPairs>
  <TitlesOfParts>
    <vt:vector size="39" baseType="lpstr">
      <vt:lpstr>Arial</vt:lpstr>
      <vt:lpstr>宋体</vt:lpstr>
      <vt:lpstr>Wingdings</vt:lpstr>
      <vt:lpstr>微软雅黑</vt:lpstr>
      <vt:lpstr>张海山锐谐体</vt:lpstr>
      <vt:lpstr>Impact</vt:lpstr>
      <vt:lpstr>Calibri</vt:lpstr>
      <vt:lpstr>Arial Unicode MS</vt:lpstr>
      <vt:lpstr>Cambria Math</vt:lpstr>
      <vt:lpstr>Wingdings 2</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xyq</dc:creator>
  <dc:description>http://www.ypppt.com/</dc:description>
  <cp:lastModifiedBy>万物自然</cp:lastModifiedBy>
  <cp:revision>209</cp:revision>
  <dcterms:created xsi:type="dcterms:W3CDTF">2016-06-26T00:02:00Z</dcterms:created>
  <dcterms:modified xsi:type="dcterms:W3CDTF">2024-04-22T00:57:29Z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E536FF2AEB9844ECA60B6B9EEAAC014E</vt:lpwstr>
  </property>
  <property fmtid="{D5CDD505-2E9C-101B-9397-08002B2CF9AE}" pid="3" name="KSOProductBuildVer">
    <vt:lpwstr>2052-12.1.0.16729</vt:lpwstr>
  </property>
</Properties>
</file>