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7"/>
  </p:handoutMasterIdLst>
  <p:sldIdLst>
    <p:sldId id="298" r:id="rId3"/>
    <p:sldId id="1027" r:id="rId5"/>
    <p:sldId id="937" r:id="rId6"/>
    <p:sldId id="943" r:id="rId7"/>
    <p:sldId id="961" r:id="rId8"/>
    <p:sldId id="944" r:id="rId9"/>
    <p:sldId id="940" r:id="rId10"/>
    <p:sldId id="938" r:id="rId11"/>
    <p:sldId id="1002" r:id="rId12"/>
    <p:sldId id="939" r:id="rId13"/>
    <p:sldId id="941" r:id="rId14"/>
    <p:sldId id="299" r:id="rId15"/>
    <p:sldId id="997" r:id="rId16"/>
    <p:sldId id="998" r:id="rId17"/>
    <p:sldId id="999" r:id="rId18"/>
    <p:sldId id="1000" r:id="rId19"/>
    <p:sldId id="945" r:id="rId20"/>
    <p:sldId id="962" r:id="rId21"/>
    <p:sldId id="946" r:id="rId22"/>
    <p:sldId id="300" r:id="rId23"/>
    <p:sldId id="947" r:id="rId24"/>
    <p:sldId id="948" r:id="rId25"/>
    <p:sldId id="964" r:id="rId26"/>
    <p:sldId id="965" r:id="rId27"/>
    <p:sldId id="949" r:id="rId28"/>
    <p:sldId id="963" r:id="rId29"/>
    <p:sldId id="323" r:id="rId30"/>
    <p:sldId id="990" r:id="rId31"/>
    <p:sldId id="988" r:id="rId32"/>
    <p:sldId id="1001" r:id="rId33"/>
    <p:sldId id="950" r:id="rId34"/>
    <p:sldId id="994" r:id="rId35"/>
    <p:sldId id="321" r:id="rId36"/>
  </p:sldIdLst>
  <p:sldSz cx="12195175" cy="6859270"/>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8" userDrawn="1">
          <p15:clr>
            <a:srgbClr val="A4A3A4"/>
          </p15:clr>
        </p15:guide>
        <p15:guide id="2" pos="382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A401"/>
    <a:srgbClr val="007C8A"/>
    <a:srgbClr val="FFFFFF"/>
    <a:srgbClr val="17CFCB"/>
    <a:srgbClr val="59EDE9"/>
    <a:srgbClr val="22C4C4"/>
    <a:srgbClr val="028CB0"/>
    <a:srgbClr val="01A6D9"/>
    <a:srgbClr val="096688"/>
    <a:srgbClr val="B400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787" autoAdjust="0"/>
    <p:restoredTop sz="95937" autoAdjust="0"/>
  </p:normalViewPr>
  <p:slideViewPr>
    <p:cSldViewPr snapToGrid="0" showGuides="1">
      <p:cViewPr varScale="1">
        <p:scale>
          <a:sx n="83" d="100"/>
          <a:sy n="83" d="100"/>
        </p:scale>
        <p:origin x="108" y="60"/>
      </p:cViewPr>
      <p:guideLst>
        <p:guide orient="horz" pos="2188"/>
        <p:guide pos="3821"/>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1" Type="http://schemas.openxmlformats.org/officeDocument/2006/relationships/tags" Target="tags/tag38.xml"/><Relationship Id="rId40" Type="http://schemas.openxmlformats.org/officeDocument/2006/relationships/tableStyles" Target="tableStyles.xml"/><Relationship Id="rId4" Type="http://schemas.openxmlformats.org/officeDocument/2006/relationships/notesMaster" Target="notesMasters/notesMaster1.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handoutMaster" Target="handoutMasters/handoutMaster1.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D628772-4235-4218-87AB-DD349AA8866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6BF3FD4-BF8F-4B74-AD74-466B17AA003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6BF3FD4-BF8F-4B74-AD74-466B17AA0036}"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6BF3FD4-BF8F-4B74-AD74-466B17AA003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40" y="2130919"/>
            <a:ext cx="10365899" cy="1470366"/>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9278" y="3887100"/>
            <a:ext cx="8536622" cy="175300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1503" y="274702"/>
            <a:ext cx="2743914" cy="585288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761" y="274702"/>
            <a:ext cx="8028490" cy="5852880"/>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7" y="4407922"/>
            <a:ext cx="10365899" cy="1362390"/>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337" y="2907386"/>
            <a:ext cx="10365899" cy="1500534"/>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761" y="1600573"/>
            <a:ext cx="5386202" cy="452701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9215" y="1600573"/>
            <a:ext cx="5386202" cy="452701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759" y="1535469"/>
            <a:ext cx="5388320" cy="63991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759" y="2175378"/>
            <a:ext cx="5388320" cy="395220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4980" y="1535469"/>
            <a:ext cx="5390437" cy="63991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4980" y="2175378"/>
            <a:ext cx="5390437" cy="395220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112"/>
            <a:ext cx="4012129" cy="116232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7976" y="273115"/>
            <a:ext cx="6817441" cy="585446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759" y="1435434"/>
            <a:ext cx="4012129" cy="4692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39" y="4801712"/>
            <a:ext cx="7317105" cy="566870"/>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90339" y="612917"/>
            <a:ext cx="7317105" cy="41157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339" y="5368582"/>
            <a:ext cx="7317105" cy="8050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759" y="274703"/>
            <a:ext cx="10975658" cy="1143265"/>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759" y="1600573"/>
            <a:ext cx="10975658" cy="4527011"/>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09759" y="6357822"/>
            <a:ext cx="2845541" cy="365210"/>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4166687" y="6357822"/>
            <a:ext cx="3861805" cy="36521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9876" y="6357822"/>
            <a:ext cx="2845541" cy="365210"/>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7.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2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30.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3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3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3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34.xml"/></Relationships>
</file>

<file path=ppt/slides/_rels/slide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8" Type="http://schemas.openxmlformats.org/officeDocument/2006/relationships/notesSlide" Target="../notesSlides/notesSlide2.xml"/><Relationship Id="rId27" Type="http://schemas.openxmlformats.org/officeDocument/2006/relationships/slideLayout" Target="../slideLayouts/slideLayout7.xml"/><Relationship Id="rId26" Type="http://schemas.openxmlformats.org/officeDocument/2006/relationships/tags" Target="../tags/tag25.xml"/><Relationship Id="rId25" Type="http://schemas.openxmlformats.org/officeDocument/2006/relationships/tags" Target="../tags/tag24.xml"/><Relationship Id="rId24" Type="http://schemas.openxmlformats.org/officeDocument/2006/relationships/tags" Target="../tags/tag23.xml"/><Relationship Id="rId23" Type="http://schemas.openxmlformats.org/officeDocument/2006/relationships/tags" Target="../tags/tag22.xml"/><Relationship Id="rId22" Type="http://schemas.openxmlformats.org/officeDocument/2006/relationships/tags" Target="../tags/tag21.xml"/><Relationship Id="rId21" Type="http://schemas.openxmlformats.org/officeDocument/2006/relationships/tags" Target="../tags/tag20.xml"/><Relationship Id="rId20" Type="http://schemas.openxmlformats.org/officeDocument/2006/relationships/tags" Target="../tags/tag19.xml"/><Relationship Id="rId2" Type="http://schemas.openxmlformats.org/officeDocument/2006/relationships/tags" Target="../tags/tag1.xml"/><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ags" Target="../tags/tag3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3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3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6.e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2382" y="0"/>
            <a:ext cx="12190413" cy="68595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2030358" y="1744585"/>
            <a:ext cx="8829040" cy="1938020"/>
          </a:xfrm>
          <a:prstGeom prst="rect">
            <a:avLst/>
          </a:prstGeom>
          <a:noFill/>
        </p:spPr>
        <p:txBody>
          <a:bodyPr wrap="none" rtlCol="0">
            <a:spAutoFit/>
          </a:bodyPr>
          <a:lstStyle/>
          <a:p>
            <a:r>
              <a:rPr lang="zh-CN" altLang="en-US" sz="6000" dirty="0">
                <a:solidFill>
                  <a:srgbClr val="007C8A"/>
                </a:solidFill>
                <a:latin typeface="微软雅黑" panose="020B0503020204020204" pitchFamily="34" charset="-122"/>
                <a:ea typeface="微软雅黑" panose="020B0503020204020204" pitchFamily="34" charset="-122"/>
              </a:rPr>
              <a:t>全国休闲农业重点县</a:t>
            </a:r>
            <a:endParaRPr lang="zh-CN" altLang="en-US" sz="6000" dirty="0">
              <a:solidFill>
                <a:srgbClr val="007C8A"/>
              </a:solidFill>
              <a:latin typeface="微软雅黑" panose="020B0503020204020204" pitchFamily="34" charset="-122"/>
              <a:ea typeface="微软雅黑" panose="020B0503020204020204" pitchFamily="34" charset="-122"/>
            </a:endParaRPr>
          </a:p>
          <a:p>
            <a:r>
              <a:rPr lang="zh-CN" altLang="en-US" sz="6000" dirty="0">
                <a:solidFill>
                  <a:srgbClr val="FF0000"/>
                </a:solidFill>
                <a:latin typeface="微软雅黑" panose="020B0503020204020204" pitchFamily="34" charset="-122"/>
                <a:ea typeface="微软雅黑" panose="020B0503020204020204" pitchFamily="34" charset="-122"/>
              </a:rPr>
              <a:t>申报表</a:t>
            </a:r>
            <a:r>
              <a:rPr lang="zh-CN" altLang="en-US" sz="6000" dirty="0">
                <a:solidFill>
                  <a:srgbClr val="007C8A"/>
                </a:solidFill>
                <a:latin typeface="微软雅黑" panose="020B0503020204020204" pitchFamily="34" charset="-122"/>
                <a:ea typeface="微软雅黑" panose="020B0503020204020204" pitchFamily="34" charset="-122"/>
              </a:rPr>
              <a:t>填报指南（</a:t>
            </a:r>
            <a:r>
              <a:rPr lang="en-US" altLang="zh-CN" sz="6000" dirty="0">
                <a:solidFill>
                  <a:srgbClr val="007C8A"/>
                </a:solidFill>
                <a:latin typeface="微软雅黑" panose="020B0503020204020204" pitchFamily="34" charset="-122"/>
                <a:ea typeface="微软雅黑" panose="020B0503020204020204" pitchFamily="34" charset="-122"/>
              </a:rPr>
              <a:t>2024</a:t>
            </a:r>
            <a:r>
              <a:rPr lang="zh-CN" altLang="en-US" sz="6000" dirty="0">
                <a:solidFill>
                  <a:srgbClr val="007C8A"/>
                </a:solidFill>
                <a:latin typeface="微软雅黑" panose="020B0503020204020204" pitchFamily="34" charset="-122"/>
                <a:ea typeface="微软雅黑" panose="020B0503020204020204" pitchFamily="34" charset="-122"/>
              </a:rPr>
              <a:t>）</a:t>
            </a:r>
            <a:endParaRPr lang="zh-CN" altLang="en-US" sz="6000" dirty="0">
              <a:solidFill>
                <a:srgbClr val="007C8A"/>
              </a:solidFill>
              <a:latin typeface="微软雅黑" panose="020B0503020204020204" pitchFamily="34" charset="-122"/>
              <a:ea typeface="微软雅黑" panose="020B0503020204020204" pitchFamily="34" charset="-122"/>
            </a:endParaRPr>
          </a:p>
        </p:txBody>
      </p:sp>
      <p:sp>
        <p:nvSpPr>
          <p:cNvPr id="60" name="任意多边形 59"/>
          <p:cNvSpPr/>
          <p:nvPr/>
        </p:nvSpPr>
        <p:spPr>
          <a:xfrm flipV="1">
            <a:off x="2382" y="4837460"/>
            <a:ext cx="12190413" cy="2022128"/>
          </a:xfrm>
          <a:custGeom>
            <a:avLst/>
            <a:gdLst>
              <a:gd name="connsiteX0" fmla="*/ 11351946 w 12190413"/>
              <a:gd name="connsiteY0" fmla="*/ 2022128 h 2022128"/>
              <a:gd name="connsiteX1" fmla="*/ 11353950 w 12190413"/>
              <a:gd name="connsiteY1" fmla="*/ 2022128 h 2022128"/>
              <a:gd name="connsiteX2" fmla="*/ 11352948 w 12190413"/>
              <a:gd name="connsiteY2" fmla="*/ 2021126 h 2022128"/>
              <a:gd name="connsiteX3" fmla="*/ 10811104 w 12190413"/>
              <a:gd name="connsiteY3" fmla="*/ 2022128 h 2022128"/>
              <a:gd name="connsiteX4" fmla="*/ 10811917 w 12190413"/>
              <a:gd name="connsiteY4" fmla="*/ 2022128 h 2022128"/>
              <a:gd name="connsiteX5" fmla="*/ 10811510 w 12190413"/>
              <a:gd name="connsiteY5" fmla="*/ 2021722 h 2022128"/>
              <a:gd name="connsiteX6" fmla="*/ 10272216 w 12190413"/>
              <a:gd name="connsiteY6" fmla="*/ 2022128 h 2022128"/>
              <a:gd name="connsiteX7" fmla="*/ 10272309 w 12190413"/>
              <a:gd name="connsiteY7" fmla="*/ 2022128 h 2022128"/>
              <a:gd name="connsiteX8" fmla="*/ 10272263 w 12190413"/>
              <a:gd name="connsiteY8" fmla="*/ 2022081 h 2022128"/>
              <a:gd name="connsiteX9" fmla="*/ 9190575 w 12190413"/>
              <a:gd name="connsiteY9" fmla="*/ 2022128 h 2022128"/>
              <a:gd name="connsiteX10" fmla="*/ 9193707 w 12190413"/>
              <a:gd name="connsiteY10" fmla="*/ 2022128 h 2022128"/>
              <a:gd name="connsiteX11" fmla="*/ 9192141 w 12190413"/>
              <a:gd name="connsiteY11" fmla="*/ 2020562 h 2022128"/>
              <a:gd name="connsiteX12" fmla="*/ 8110020 w 12190413"/>
              <a:gd name="connsiteY12" fmla="*/ 2022128 h 2022128"/>
              <a:gd name="connsiteX13" fmla="*/ 8112024 w 12190413"/>
              <a:gd name="connsiteY13" fmla="*/ 2022128 h 2022128"/>
              <a:gd name="connsiteX14" fmla="*/ 8111022 w 12190413"/>
              <a:gd name="connsiteY14" fmla="*/ 2021126 h 2022128"/>
              <a:gd name="connsiteX15" fmla="*/ 7569176 w 12190413"/>
              <a:gd name="connsiteY15" fmla="*/ 2022128 h 2022128"/>
              <a:gd name="connsiteX16" fmla="*/ 7569989 w 12190413"/>
              <a:gd name="connsiteY16" fmla="*/ 2022128 h 2022128"/>
              <a:gd name="connsiteX17" fmla="*/ 7569582 w 12190413"/>
              <a:gd name="connsiteY17" fmla="*/ 2021722 h 2022128"/>
              <a:gd name="connsiteX18" fmla="*/ 5942165 w 12190413"/>
              <a:gd name="connsiteY18" fmla="*/ 2022128 h 2022128"/>
              <a:gd name="connsiteX19" fmla="*/ 5946488 w 12190413"/>
              <a:gd name="connsiteY19" fmla="*/ 2022128 h 2022128"/>
              <a:gd name="connsiteX20" fmla="*/ 5944326 w 12190413"/>
              <a:gd name="connsiteY20" fmla="*/ 2019967 h 2022128"/>
              <a:gd name="connsiteX21" fmla="*/ 5401321 w 12190413"/>
              <a:gd name="connsiteY21" fmla="*/ 2022128 h 2022128"/>
              <a:gd name="connsiteX22" fmla="*/ 5404453 w 12190413"/>
              <a:gd name="connsiteY22" fmla="*/ 2022128 h 2022128"/>
              <a:gd name="connsiteX23" fmla="*/ 5402887 w 12190413"/>
              <a:gd name="connsiteY23" fmla="*/ 2020562 h 2022128"/>
              <a:gd name="connsiteX24" fmla="*/ 4320764 w 12190413"/>
              <a:gd name="connsiteY24" fmla="*/ 2022128 h 2022128"/>
              <a:gd name="connsiteX25" fmla="*/ 4322768 w 12190413"/>
              <a:gd name="connsiteY25" fmla="*/ 2022128 h 2022128"/>
              <a:gd name="connsiteX26" fmla="*/ 4321766 w 12190413"/>
              <a:gd name="connsiteY26" fmla="*/ 2021126 h 2022128"/>
              <a:gd name="connsiteX27" fmla="*/ 3779922 w 12190413"/>
              <a:gd name="connsiteY27" fmla="*/ 2022128 h 2022128"/>
              <a:gd name="connsiteX28" fmla="*/ 3780735 w 12190413"/>
              <a:gd name="connsiteY28" fmla="*/ 2022128 h 2022128"/>
              <a:gd name="connsiteX29" fmla="*/ 3780328 w 12190413"/>
              <a:gd name="connsiteY29" fmla="*/ 2021722 h 2022128"/>
              <a:gd name="connsiteX30" fmla="*/ 3241034 w 12190413"/>
              <a:gd name="connsiteY30" fmla="*/ 2022128 h 2022128"/>
              <a:gd name="connsiteX31" fmla="*/ 3241127 w 12190413"/>
              <a:gd name="connsiteY31" fmla="*/ 2022128 h 2022128"/>
              <a:gd name="connsiteX32" fmla="*/ 3241081 w 12190413"/>
              <a:gd name="connsiteY32" fmla="*/ 2022081 h 2022128"/>
              <a:gd name="connsiteX33" fmla="*/ 2159393 w 12190413"/>
              <a:gd name="connsiteY33" fmla="*/ 2022128 h 2022128"/>
              <a:gd name="connsiteX34" fmla="*/ 2162525 w 12190413"/>
              <a:gd name="connsiteY34" fmla="*/ 2022128 h 2022128"/>
              <a:gd name="connsiteX35" fmla="*/ 2160959 w 12190413"/>
              <a:gd name="connsiteY35" fmla="*/ 2020562 h 2022128"/>
              <a:gd name="connsiteX36" fmla="*/ 1619633 w 12190413"/>
              <a:gd name="connsiteY36" fmla="*/ 2022128 h 2022128"/>
              <a:gd name="connsiteX37" fmla="*/ 1622916 w 12190413"/>
              <a:gd name="connsiteY37" fmla="*/ 2022128 h 2022128"/>
              <a:gd name="connsiteX38" fmla="*/ 1620136 w 12190413"/>
              <a:gd name="connsiteY38" fmla="*/ 2019348 h 2022128"/>
              <a:gd name="connsiteX39" fmla="*/ 1891153 w 12190413"/>
              <a:gd name="connsiteY39" fmla="*/ 1748331 h 2022128"/>
              <a:gd name="connsiteX40" fmla="*/ 2161578 w 12190413"/>
              <a:gd name="connsiteY40" fmla="*/ 2018754 h 2022128"/>
              <a:gd name="connsiteX41" fmla="*/ 2431381 w 12190413"/>
              <a:gd name="connsiteY41" fmla="*/ 1748949 h 2022128"/>
              <a:gd name="connsiteX42" fmla="*/ 2702399 w 12190413"/>
              <a:gd name="connsiteY42" fmla="*/ 2019967 h 2022128"/>
              <a:gd name="connsiteX43" fmla="*/ 2700237 w 12190413"/>
              <a:gd name="connsiteY43" fmla="*/ 2022128 h 2022128"/>
              <a:gd name="connsiteX44" fmla="*/ 2704561 w 12190413"/>
              <a:gd name="connsiteY44" fmla="*/ 2022128 h 2022128"/>
              <a:gd name="connsiteX45" fmla="*/ 2701780 w 12190413"/>
              <a:gd name="connsiteY45" fmla="*/ 2019347 h 2022128"/>
              <a:gd name="connsiteX46" fmla="*/ 2972797 w 12190413"/>
              <a:gd name="connsiteY46" fmla="*/ 1748330 h 2022128"/>
              <a:gd name="connsiteX47" fmla="*/ 3242241 w 12190413"/>
              <a:gd name="connsiteY47" fmla="*/ 2017775 h 2022128"/>
              <a:gd name="connsiteX48" fmla="*/ 3510525 w 12190413"/>
              <a:gd name="connsiteY48" fmla="*/ 1749490 h 2022128"/>
              <a:gd name="connsiteX49" fmla="*/ 3780948 w 12190413"/>
              <a:gd name="connsiteY49" fmla="*/ 2019913 h 2022128"/>
              <a:gd name="connsiteX50" fmla="*/ 4050751 w 12190413"/>
              <a:gd name="connsiteY50" fmla="*/ 1750109 h 2022128"/>
              <a:gd name="connsiteX51" fmla="*/ 4321147 w 12190413"/>
              <a:gd name="connsiteY51" fmla="*/ 2020507 h 2022128"/>
              <a:gd name="connsiteX52" fmla="*/ 4592168 w 12190413"/>
              <a:gd name="connsiteY52" fmla="*/ 1749489 h 2022128"/>
              <a:gd name="connsiteX53" fmla="*/ 4863188 w 12190413"/>
              <a:gd name="connsiteY53" fmla="*/ 2020507 h 2022128"/>
              <a:gd name="connsiteX54" fmla="*/ 4861567 w 12190413"/>
              <a:gd name="connsiteY54" fmla="*/ 2022128 h 2022128"/>
              <a:gd name="connsiteX55" fmla="*/ 4864848 w 12190413"/>
              <a:gd name="connsiteY55" fmla="*/ 2022128 h 2022128"/>
              <a:gd name="connsiteX56" fmla="*/ 4862068 w 12190413"/>
              <a:gd name="connsiteY56" fmla="*/ 2019348 h 2022128"/>
              <a:gd name="connsiteX57" fmla="*/ 5133085 w 12190413"/>
              <a:gd name="connsiteY57" fmla="*/ 1748331 h 2022128"/>
              <a:gd name="connsiteX58" fmla="*/ 5403504 w 12190413"/>
              <a:gd name="connsiteY58" fmla="*/ 2018754 h 2022128"/>
              <a:gd name="connsiteX59" fmla="*/ 5673310 w 12190413"/>
              <a:gd name="connsiteY59" fmla="*/ 1748949 h 2022128"/>
              <a:gd name="connsiteX60" fmla="*/ 5943708 w 12190413"/>
              <a:gd name="connsiteY60" fmla="*/ 2019347 h 2022128"/>
              <a:gd name="connsiteX61" fmla="*/ 6214724 w 12190413"/>
              <a:gd name="connsiteY61" fmla="*/ 1748330 h 2022128"/>
              <a:gd name="connsiteX62" fmla="*/ 6485741 w 12190413"/>
              <a:gd name="connsiteY62" fmla="*/ 2019347 h 2022128"/>
              <a:gd name="connsiteX63" fmla="*/ 6482960 w 12190413"/>
              <a:gd name="connsiteY63" fmla="*/ 2022128 h 2022128"/>
              <a:gd name="connsiteX64" fmla="*/ 6497702 w 12190413"/>
              <a:gd name="connsiteY64" fmla="*/ 2022128 h 2022128"/>
              <a:gd name="connsiteX65" fmla="*/ 6767751 w 12190413"/>
              <a:gd name="connsiteY65" fmla="*/ 1752079 h 2022128"/>
              <a:gd name="connsiteX66" fmla="*/ 7031182 w 12190413"/>
              <a:gd name="connsiteY66" fmla="*/ 2018510 h 2022128"/>
              <a:gd name="connsiteX67" fmla="*/ 7031182 w 12190413"/>
              <a:gd name="connsiteY67" fmla="*/ 2018086 h 2022128"/>
              <a:gd name="connsiteX68" fmla="*/ 7032470 w 12190413"/>
              <a:gd name="connsiteY68" fmla="*/ 2018798 h 2022128"/>
              <a:gd name="connsiteX69" fmla="*/ 7037800 w 12190413"/>
              <a:gd name="connsiteY69" fmla="*/ 2022128 h 2022128"/>
              <a:gd name="connsiteX70" fmla="*/ 7038548 w 12190413"/>
              <a:gd name="connsiteY70" fmla="*/ 2022128 h 2022128"/>
              <a:gd name="connsiteX71" fmla="*/ 7305481 w 12190413"/>
              <a:gd name="connsiteY71" fmla="*/ 1755194 h 2022128"/>
              <a:gd name="connsiteX72" fmla="*/ 7570199 w 12190413"/>
              <a:gd name="connsiteY72" fmla="*/ 2019914 h 2022128"/>
              <a:gd name="connsiteX73" fmla="*/ 7840004 w 12190413"/>
              <a:gd name="connsiteY73" fmla="*/ 1750109 h 2022128"/>
              <a:gd name="connsiteX74" fmla="*/ 8110403 w 12190413"/>
              <a:gd name="connsiteY74" fmla="*/ 2020507 h 2022128"/>
              <a:gd name="connsiteX75" fmla="*/ 8381420 w 12190413"/>
              <a:gd name="connsiteY75" fmla="*/ 1749489 h 2022128"/>
              <a:gd name="connsiteX76" fmla="*/ 8652437 w 12190413"/>
              <a:gd name="connsiteY76" fmla="*/ 2020507 h 2022128"/>
              <a:gd name="connsiteX77" fmla="*/ 8650815 w 12190413"/>
              <a:gd name="connsiteY77" fmla="*/ 2022128 h 2022128"/>
              <a:gd name="connsiteX78" fmla="*/ 8654098 w 12190413"/>
              <a:gd name="connsiteY78" fmla="*/ 2022128 h 2022128"/>
              <a:gd name="connsiteX79" fmla="*/ 8651318 w 12190413"/>
              <a:gd name="connsiteY79" fmla="*/ 2019348 h 2022128"/>
              <a:gd name="connsiteX80" fmla="*/ 8922335 w 12190413"/>
              <a:gd name="connsiteY80" fmla="*/ 1748331 h 2022128"/>
              <a:gd name="connsiteX81" fmla="*/ 9192760 w 12190413"/>
              <a:gd name="connsiteY81" fmla="*/ 2018754 h 2022128"/>
              <a:gd name="connsiteX82" fmla="*/ 9462563 w 12190413"/>
              <a:gd name="connsiteY82" fmla="*/ 1748949 h 2022128"/>
              <a:gd name="connsiteX83" fmla="*/ 9733581 w 12190413"/>
              <a:gd name="connsiteY83" fmla="*/ 2019967 h 2022128"/>
              <a:gd name="connsiteX84" fmla="*/ 9731419 w 12190413"/>
              <a:gd name="connsiteY84" fmla="*/ 2022128 h 2022128"/>
              <a:gd name="connsiteX85" fmla="*/ 9735743 w 12190413"/>
              <a:gd name="connsiteY85" fmla="*/ 2022128 h 2022128"/>
              <a:gd name="connsiteX86" fmla="*/ 9732962 w 12190413"/>
              <a:gd name="connsiteY86" fmla="*/ 2019347 h 2022128"/>
              <a:gd name="connsiteX87" fmla="*/ 10003979 w 12190413"/>
              <a:gd name="connsiteY87" fmla="*/ 1748330 h 2022128"/>
              <a:gd name="connsiteX88" fmla="*/ 10273423 w 12190413"/>
              <a:gd name="connsiteY88" fmla="*/ 2017775 h 2022128"/>
              <a:gd name="connsiteX89" fmla="*/ 10541707 w 12190413"/>
              <a:gd name="connsiteY89" fmla="*/ 1749490 h 2022128"/>
              <a:gd name="connsiteX90" fmla="*/ 10812130 w 12190413"/>
              <a:gd name="connsiteY90" fmla="*/ 2019913 h 2022128"/>
              <a:gd name="connsiteX91" fmla="*/ 11081933 w 12190413"/>
              <a:gd name="connsiteY91" fmla="*/ 1750109 h 2022128"/>
              <a:gd name="connsiteX92" fmla="*/ 11352329 w 12190413"/>
              <a:gd name="connsiteY92" fmla="*/ 2020507 h 2022128"/>
              <a:gd name="connsiteX93" fmla="*/ 11623350 w 12190413"/>
              <a:gd name="connsiteY93" fmla="*/ 1749489 h 2022128"/>
              <a:gd name="connsiteX94" fmla="*/ 11894370 w 12190413"/>
              <a:gd name="connsiteY94" fmla="*/ 2020507 h 2022128"/>
              <a:gd name="connsiteX95" fmla="*/ 11892749 w 12190413"/>
              <a:gd name="connsiteY95" fmla="*/ 2022128 h 2022128"/>
              <a:gd name="connsiteX96" fmla="*/ 11896030 w 12190413"/>
              <a:gd name="connsiteY96" fmla="*/ 2022128 h 2022128"/>
              <a:gd name="connsiteX97" fmla="*/ 11893250 w 12190413"/>
              <a:gd name="connsiteY97" fmla="*/ 2019348 h 2022128"/>
              <a:gd name="connsiteX98" fmla="*/ 12164267 w 12190413"/>
              <a:gd name="connsiteY98" fmla="*/ 1748331 h 2022128"/>
              <a:gd name="connsiteX99" fmla="*/ 12190413 w 12190413"/>
              <a:gd name="connsiteY99" fmla="*/ 1774478 h 2022128"/>
              <a:gd name="connsiteX100" fmla="*/ 12190413 w 12190413"/>
              <a:gd name="connsiteY100" fmla="*/ 0 h 2022128"/>
              <a:gd name="connsiteX101" fmla="*/ 7559675 w 12190413"/>
              <a:gd name="connsiteY101" fmla="*/ 0 h 2022128"/>
              <a:gd name="connsiteX102" fmla="*/ 7031182 w 12190413"/>
              <a:gd name="connsiteY102" fmla="*/ 0 h 2022128"/>
              <a:gd name="connsiteX103" fmla="*/ 0 w 12190413"/>
              <a:gd name="connsiteY103" fmla="*/ 0 h 2022128"/>
              <a:gd name="connsiteX104" fmla="*/ 0 w 12190413"/>
              <a:gd name="connsiteY104" fmla="*/ 2018086 h 2022128"/>
              <a:gd name="connsiteX105" fmla="*/ 268595 w 12190413"/>
              <a:gd name="connsiteY105" fmla="*/ 1749490 h 2022128"/>
              <a:gd name="connsiteX106" fmla="*/ 539017 w 12190413"/>
              <a:gd name="connsiteY106" fmla="*/ 2019914 h 2022128"/>
              <a:gd name="connsiteX107" fmla="*/ 808822 w 12190413"/>
              <a:gd name="connsiteY107" fmla="*/ 1750109 h 2022128"/>
              <a:gd name="connsiteX108" fmla="*/ 1079221 w 12190413"/>
              <a:gd name="connsiteY108" fmla="*/ 2020507 h 2022128"/>
              <a:gd name="connsiteX109" fmla="*/ 1350238 w 12190413"/>
              <a:gd name="connsiteY109" fmla="*/ 1749489 h 2022128"/>
              <a:gd name="connsiteX110" fmla="*/ 1621255 w 12190413"/>
              <a:gd name="connsiteY110" fmla="*/ 2020507 h 2022128"/>
              <a:gd name="connsiteX111" fmla="*/ 1078838 w 12190413"/>
              <a:gd name="connsiteY111" fmla="*/ 2022128 h 2022128"/>
              <a:gd name="connsiteX112" fmla="*/ 1080842 w 12190413"/>
              <a:gd name="connsiteY112" fmla="*/ 2022128 h 2022128"/>
              <a:gd name="connsiteX113" fmla="*/ 1079840 w 12190413"/>
              <a:gd name="connsiteY113" fmla="*/ 2021126 h 2022128"/>
              <a:gd name="connsiteX114" fmla="*/ 537994 w 12190413"/>
              <a:gd name="connsiteY114" fmla="*/ 2022128 h 2022128"/>
              <a:gd name="connsiteX115" fmla="*/ 538807 w 12190413"/>
              <a:gd name="connsiteY115" fmla="*/ 2022128 h 2022128"/>
              <a:gd name="connsiteX116" fmla="*/ 538400 w 12190413"/>
              <a:gd name="connsiteY116" fmla="*/ 2021722 h 202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12190413" h="2022128">
                <a:moveTo>
                  <a:pt x="11351946" y="2022128"/>
                </a:moveTo>
                <a:lnTo>
                  <a:pt x="11353950" y="2022128"/>
                </a:lnTo>
                <a:lnTo>
                  <a:pt x="11352948" y="2021126"/>
                </a:lnTo>
                <a:close/>
                <a:moveTo>
                  <a:pt x="10811104" y="2022128"/>
                </a:moveTo>
                <a:lnTo>
                  <a:pt x="10811917" y="2022128"/>
                </a:lnTo>
                <a:lnTo>
                  <a:pt x="10811510" y="2021722"/>
                </a:lnTo>
                <a:close/>
                <a:moveTo>
                  <a:pt x="10272216" y="2022128"/>
                </a:moveTo>
                <a:lnTo>
                  <a:pt x="10272309" y="2022128"/>
                </a:lnTo>
                <a:lnTo>
                  <a:pt x="10272263" y="2022081"/>
                </a:lnTo>
                <a:close/>
                <a:moveTo>
                  <a:pt x="9190575" y="2022128"/>
                </a:moveTo>
                <a:lnTo>
                  <a:pt x="9193707" y="2022128"/>
                </a:lnTo>
                <a:lnTo>
                  <a:pt x="9192141" y="2020562"/>
                </a:lnTo>
                <a:close/>
                <a:moveTo>
                  <a:pt x="8110020" y="2022128"/>
                </a:moveTo>
                <a:lnTo>
                  <a:pt x="8112024" y="2022128"/>
                </a:lnTo>
                <a:lnTo>
                  <a:pt x="8111022" y="2021126"/>
                </a:lnTo>
                <a:close/>
                <a:moveTo>
                  <a:pt x="7569176" y="2022128"/>
                </a:moveTo>
                <a:lnTo>
                  <a:pt x="7569989" y="2022128"/>
                </a:lnTo>
                <a:lnTo>
                  <a:pt x="7569582" y="2021722"/>
                </a:lnTo>
                <a:close/>
                <a:moveTo>
                  <a:pt x="5942165" y="2022128"/>
                </a:moveTo>
                <a:lnTo>
                  <a:pt x="5946488" y="2022128"/>
                </a:lnTo>
                <a:lnTo>
                  <a:pt x="5944326" y="2019967"/>
                </a:lnTo>
                <a:close/>
                <a:moveTo>
                  <a:pt x="5401321" y="2022128"/>
                </a:moveTo>
                <a:lnTo>
                  <a:pt x="5404453" y="2022128"/>
                </a:lnTo>
                <a:lnTo>
                  <a:pt x="5402887" y="2020562"/>
                </a:lnTo>
                <a:close/>
                <a:moveTo>
                  <a:pt x="4320764" y="2022128"/>
                </a:moveTo>
                <a:lnTo>
                  <a:pt x="4322768" y="2022128"/>
                </a:lnTo>
                <a:lnTo>
                  <a:pt x="4321766" y="2021126"/>
                </a:lnTo>
                <a:close/>
                <a:moveTo>
                  <a:pt x="3779922" y="2022128"/>
                </a:moveTo>
                <a:lnTo>
                  <a:pt x="3780735" y="2022128"/>
                </a:lnTo>
                <a:lnTo>
                  <a:pt x="3780328" y="2021722"/>
                </a:lnTo>
                <a:close/>
                <a:moveTo>
                  <a:pt x="3241034" y="2022128"/>
                </a:moveTo>
                <a:lnTo>
                  <a:pt x="3241127" y="2022128"/>
                </a:lnTo>
                <a:lnTo>
                  <a:pt x="3241081" y="2022081"/>
                </a:lnTo>
                <a:close/>
                <a:moveTo>
                  <a:pt x="2159393" y="2022128"/>
                </a:moveTo>
                <a:lnTo>
                  <a:pt x="2162525" y="2022128"/>
                </a:lnTo>
                <a:lnTo>
                  <a:pt x="2160959" y="2020562"/>
                </a:lnTo>
                <a:close/>
                <a:moveTo>
                  <a:pt x="1619633" y="2022128"/>
                </a:moveTo>
                <a:lnTo>
                  <a:pt x="1622916" y="2022128"/>
                </a:lnTo>
                <a:lnTo>
                  <a:pt x="1620136" y="2019348"/>
                </a:lnTo>
                <a:lnTo>
                  <a:pt x="1891153" y="1748331"/>
                </a:lnTo>
                <a:lnTo>
                  <a:pt x="2161578" y="2018754"/>
                </a:lnTo>
                <a:lnTo>
                  <a:pt x="2431381" y="1748949"/>
                </a:lnTo>
                <a:lnTo>
                  <a:pt x="2702399" y="2019967"/>
                </a:lnTo>
                <a:lnTo>
                  <a:pt x="2700237" y="2022128"/>
                </a:lnTo>
                <a:lnTo>
                  <a:pt x="2704561" y="2022128"/>
                </a:lnTo>
                <a:lnTo>
                  <a:pt x="2701780" y="2019347"/>
                </a:lnTo>
                <a:lnTo>
                  <a:pt x="2972797" y="1748330"/>
                </a:lnTo>
                <a:lnTo>
                  <a:pt x="3242241" y="2017775"/>
                </a:lnTo>
                <a:lnTo>
                  <a:pt x="3510525" y="1749490"/>
                </a:lnTo>
                <a:lnTo>
                  <a:pt x="3780948" y="2019913"/>
                </a:lnTo>
                <a:lnTo>
                  <a:pt x="4050751" y="1750109"/>
                </a:lnTo>
                <a:lnTo>
                  <a:pt x="4321147" y="2020507"/>
                </a:lnTo>
                <a:lnTo>
                  <a:pt x="4592168" y="1749489"/>
                </a:lnTo>
                <a:lnTo>
                  <a:pt x="4863188" y="2020507"/>
                </a:lnTo>
                <a:lnTo>
                  <a:pt x="4861567" y="2022128"/>
                </a:lnTo>
                <a:lnTo>
                  <a:pt x="4864848" y="2022128"/>
                </a:lnTo>
                <a:lnTo>
                  <a:pt x="4862068" y="2019348"/>
                </a:lnTo>
                <a:lnTo>
                  <a:pt x="5133085" y="1748331"/>
                </a:lnTo>
                <a:lnTo>
                  <a:pt x="5403504" y="2018754"/>
                </a:lnTo>
                <a:lnTo>
                  <a:pt x="5673310" y="1748949"/>
                </a:lnTo>
                <a:lnTo>
                  <a:pt x="5943708" y="2019347"/>
                </a:lnTo>
                <a:lnTo>
                  <a:pt x="6214724" y="1748330"/>
                </a:lnTo>
                <a:lnTo>
                  <a:pt x="6485741" y="2019347"/>
                </a:lnTo>
                <a:lnTo>
                  <a:pt x="6482960" y="2022128"/>
                </a:lnTo>
                <a:lnTo>
                  <a:pt x="6497702" y="2022128"/>
                </a:lnTo>
                <a:lnTo>
                  <a:pt x="6767751" y="1752079"/>
                </a:lnTo>
                <a:lnTo>
                  <a:pt x="7031182" y="2018510"/>
                </a:lnTo>
                <a:lnTo>
                  <a:pt x="7031182" y="2018086"/>
                </a:lnTo>
                <a:lnTo>
                  <a:pt x="7032470" y="2018798"/>
                </a:lnTo>
                <a:lnTo>
                  <a:pt x="7037800" y="2022128"/>
                </a:lnTo>
                <a:lnTo>
                  <a:pt x="7038548" y="2022128"/>
                </a:lnTo>
                <a:lnTo>
                  <a:pt x="7305481" y="1755194"/>
                </a:lnTo>
                <a:lnTo>
                  <a:pt x="7570199" y="2019914"/>
                </a:lnTo>
                <a:lnTo>
                  <a:pt x="7840004" y="1750109"/>
                </a:lnTo>
                <a:lnTo>
                  <a:pt x="8110403" y="2020507"/>
                </a:lnTo>
                <a:lnTo>
                  <a:pt x="8381420" y="1749489"/>
                </a:lnTo>
                <a:lnTo>
                  <a:pt x="8652437" y="2020507"/>
                </a:lnTo>
                <a:lnTo>
                  <a:pt x="8650815" y="2022128"/>
                </a:lnTo>
                <a:lnTo>
                  <a:pt x="8654098" y="2022128"/>
                </a:lnTo>
                <a:lnTo>
                  <a:pt x="8651318" y="2019348"/>
                </a:lnTo>
                <a:lnTo>
                  <a:pt x="8922335" y="1748331"/>
                </a:lnTo>
                <a:lnTo>
                  <a:pt x="9192760" y="2018754"/>
                </a:lnTo>
                <a:lnTo>
                  <a:pt x="9462563" y="1748949"/>
                </a:lnTo>
                <a:lnTo>
                  <a:pt x="9733581" y="2019967"/>
                </a:lnTo>
                <a:lnTo>
                  <a:pt x="9731419" y="2022128"/>
                </a:lnTo>
                <a:lnTo>
                  <a:pt x="9735743" y="2022128"/>
                </a:lnTo>
                <a:lnTo>
                  <a:pt x="9732962" y="2019347"/>
                </a:lnTo>
                <a:lnTo>
                  <a:pt x="10003979" y="1748330"/>
                </a:lnTo>
                <a:lnTo>
                  <a:pt x="10273423" y="2017775"/>
                </a:lnTo>
                <a:lnTo>
                  <a:pt x="10541707" y="1749490"/>
                </a:lnTo>
                <a:lnTo>
                  <a:pt x="10812130" y="2019913"/>
                </a:lnTo>
                <a:lnTo>
                  <a:pt x="11081933" y="1750109"/>
                </a:lnTo>
                <a:lnTo>
                  <a:pt x="11352329" y="2020507"/>
                </a:lnTo>
                <a:lnTo>
                  <a:pt x="11623350" y="1749489"/>
                </a:lnTo>
                <a:lnTo>
                  <a:pt x="11894370" y="2020507"/>
                </a:lnTo>
                <a:lnTo>
                  <a:pt x="11892749" y="2022128"/>
                </a:lnTo>
                <a:lnTo>
                  <a:pt x="11896030" y="2022128"/>
                </a:lnTo>
                <a:lnTo>
                  <a:pt x="11893250" y="2019348"/>
                </a:lnTo>
                <a:lnTo>
                  <a:pt x="12164267" y="1748331"/>
                </a:lnTo>
                <a:lnTo>
                  <a:pt x="12190413" y="1774478"/>
                </a:lnTo>
                <a:lnTo>
                  <a:pt x="12190413" y="0"/>
                </a:lnTo>
                <a:lnTo>
                  <a:pt x="7559675" y="0"/>
                </a:lnTo>
                <a:lnTo>
                  <a:pt x="7031182" y="0"/>
                </a:lnTo>
                <a:lnTo>
                  <a:pt x="0" y="0"/>
                </a:lnTo>
                <a:lnTo>
                  <a:pt x="0" y="2018086"/>
                </a:lnTo>
                <a:lnTo>
                  <a:pt x="268595" y="1749490"/>
                </a:lnTo>
                <a:lnTo>
                  <a:pt x="539017" y="2019914"/>
                </a:lnTo>
                <a:lnTo>
                  <a:pt x="808822" y="1750109"/>
                </a:lnTo>
                <a:lnTo>
                  <a:pt x="1079221" y="2020507"/>
                </a:lnTo>
                <a:lnTo>
                  <a:pt x="1350238" y="1749489"/>
                </a:lnTo>
                <a:lnTo>
                  <a:pt x="1621255" y="2020507"/>
                </a:lnTo>
                <a:close/>
                <a:moveTo>
                  <a:pt x="1078838" y="2022128"/>
                </a:moveTo>
                <a:lnTo>
                  <a:pt x="1080842" y="2022128"/>
                </a:lnTo>
                <a:lnTo>
                  <a:pt x="1079840" y="2021126"/>
                </a:lnTo>
                <a:close/>
                <a:moveTo>
                  <a:pt x="537994" y="2022128"/>
                </a:moveTo>
                <a:lnTo>
                  <a:pt x="538807" y="2022128"/>
                </a:lnTo>
                <a:lnTo>
                  <a:pt x="538400" y="2021722"/>
                </a:lnTo>
                <a:close/>
              </a:path>
            </a:pathLst>
          </a:cu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6" name="任意多边形 55"/>
          <p:cNvSpPr/>
          <p:nvPr/>
        </p:nvSpPr>
        <p:spPr>
          <a:xfrm>
            <a:off x="8907229" y="1114130"/>
            <a:ext cx="1561514" cy="996024"/>
          </a:xfrm>
          <a:custGeom>
            <a:avLst/>
            <a:gdLst>
              <a:gd name="connsiteX0" fmla="*/ 1358550 w 2461846"/>
              <a:gd name="connsiteY0" fmla="*/ 0 h 1570308"/>
              <a:gd name="connsiteX1" fmla="*/ 2038002 w 2461846"/>
              <a:gd name="connsiteY1" fmla="*/ 553770 h 1570308"/>
              <a:gd name="connsiteX2" fmla="*/ 2048424 w 2461846"/>
              <a:gd name="connsiteY2" fmla="*/ 657147 h 1570308"/>
              <a:gd name="connsiteX3" fmla="*/ 2085832 w 2461846"/>
              <a:gd name="connsiteY3" fmla="*/ 677451 h 1570308"/>
              <a:gd name="connsiteX4" fmla="*/ 2102404 w 2461846"/>
              <a:gd name="connsiteY4" fmla="*/ 679122 h 1570308"/>
              <a:gd name="connsiteX5" fmla="*/ 2461846 w 2461846"/>
              <a:gd name="connsiteY5" fmla="*/ 1120142 h 1570308"/>
              <a:gd name="connsiteX6" fmla="*/ 2011680 w 2461846"/>
              <a:gd name="connsiteY6" fmla="*/ 1570308 h 1570308"/>
              <a:gd name="connsiteX7" fmla="*/ 450166 w 2461846"/>
              <a:gd name="connsiteY7" fmla="*/ 1570308 h 1570308"/>
              <a:gd name="connsiteX8" fmla="*/ 0 w 2461846"/>
              <a:gd name="connsiteY8" fmla="*/ 1120142 h 1570308"/>
              <a:gd name="connsiteX9" fmla="*/ 274941 w 2461846"/>
              <a:gd name="connsiteY9" fmla="*/ 705352 h 1570308"/>
              <a:gd name="connsiteX10" fmla="*/ 340686 w 2461846"/>
              <a:gd name="connsiteY10" fmla="*/ 684944 h 1570308"/>
              <a:gd name="connsiteX11" fmla="*/ 325066 w 2461846"/>
              <a:gd name="connsiteY11" fmla="*/ 607573 h 1570308"/>
              <a:gd name="connsiteX12" fmla="*/ 715697 w 2461846"/>
              <a:gd name="connsiteY12" fmla="*/ 216942 h 1570308"/>
              <a:gd name="connsiteX13" fmla="*/ 794423 w 2461846"/>
              <a:gd name="connsiteY13" fmla="*/ 224879 h 1570308"/>
              <a:gd name="connsiteX14" fmla="*/ 840696 w 2461846"/>
              <a:gd name="connsiteY14" fmla="*/ 239242 h 1570308"/>
              <a:gd name="connsiteX15" fmla="*/ 874059 w 2461846"/>
              <a:gd name="connsiteY15" fmla="*/ 197287 h 1570308"/>
              <a:gd name="connsiteX16" fmla="*/ 1358550 w 2461846"/>
              <a:gd name="connsiteY16" fmla="*/ 0 h 1570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61846" h="1570308">
                <a:moveTo>
                  <a:pt x="1358550" y="0"/>
                </a:moveTo>
                <a:cubicBezTo>
                  <a:pt x="1693704" y="0"/>
                  <a:pt x="1973333" y="237734"/>
                  <a:pt x="2038002" y="553770"/>
                </a:cubicBezTo>
                <a:lnTo>
                  <a:pt x="2048424" y="657147"/>
                </a:lnTo>
                <a:lnTo>
                  <a:pt x="2085832" y="677451"/>
                </a:lnTo>
                <a:lnTo>
                  <a:pt x="2102404" y="679122"/>
                </a:lnTo>
                <a:cubicBezTo>
                  <a:pt x="2307537" y="721098"/>
                  <a:pt x="2461846" y="902600"/>
                  <a:pt x="2461846" y="1120142"/>
                </a:cubicBezTo>
                <a:cubicBezTo>
                  <a:pt x="2461846" y="1368762"/>
                  <a:pt x="2260300" y="1570308"/>
                  <a:pt x="2011680" y="1570308"/>
                </a:cubicBezTo>
                <a:lnTo>
                  <a:pt x="450166" y="1570308"/>
                </a:lnTo>
                <a:cubicBezTo>
                  <a:pt x="201846" y="1570308"/>
                  <a:pt x="0" y="1368762"/>
                  <a:pt x="0" y="1120142"/>
                </a:cubicBezTo>
                <a:cubicBezTo>
                  <a:pt x="0" y="933677"/>
                  <a:pt x="113370" y="773691"/>
                  <a:pt x="274941" y="705352"/>
                </a:cubicBezTo>
                <a:lnTo>
                  <a:pt x="340686" y="684944"/>
                </a:lnTo>
                <a:lnTo>
                  <a:pt x="325066" y="607573"/>
                </a:lnTo>
                <a:cubicBezTo>
                  <a:pt x="325066" y="391834"/>
                  <a:pt x="499958" y="216942"/>
                  <a:pt x="715697" y="216942"/>
                </a:cubicBezTo>
                <a:cubicBezTo>
                  <a:pt x="742666" y="216942"/>
                  <a:pt x="768994" y="219674"/>
                  <a:pt x="794423" y="224879"/>
                </a:cubicBezTo>
                <a:lnTo>
                  <a:pt x="840696" y="239242"/>
                </a:lnTo>
                <a:lnTo>
                  <a:pt x="874059" y="197287"/>
                </a:lnTo>
                <a:cubicBezTo>
                  <a:pt x="999071" y="75221"/>
                  <a:pt x="1170027" y="0"/>
                  <a:pt x="1358550" y="0"/>
                </a:cubicBezTo>
                <a:close/>
              </a:path>
            </a:pathLst>
          </a:custGeom>
          <a:solidFill>
            <a:schemeClr val="bg1"/>
          </a:solidFill>
          <a:ln>
            <a:solidFill>
              <a:srgbClr val="22C4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flipH="1">
            <a:off x="9692674" y="1471418"/>
            <a:ext cx="1240302" cy="791136"/>
          </a:xfrm>
          <a:custGeom>
            <a:avLst/>
            <a:gdLst>
              <a:gd name="connsiteX0" fmla="*/ 1358550 w 2461846"/>
              <a:gd name="connsiteY0" fmla="*/ 0 h 1570308"/>
              <a:gd name="connsiteX1" fmla="*/ 2038002 w 2461846"/>
              <a:gd name="connsiteY1" fmla="*/ 553770 h 1570308"/>
              <a:gd name="connsiteX2" fmla="*/ 2048424 w 2461846"/>
              <a:gd name="connsiteY2" fmla="*/ 657147 h 1570308"/>
              <a:gd name="connsiteX3" fmla="*/ 2085832 w 2461846"/>
              <a:gd name="connsiteY3" fmla="*/ 677451 h 1570308"/>
              <a:gd name="connsiteX4" fmla="*/ 2102404 w 2461846"/>
              <a:gd name="connsiteY4" fmla="*/ 679122 h 1570308"/>
              <a:gd name="connsiteX5" fmla="*/ 2461846 w 2461846"/>
              <a:gd name="connsiteY5" fmla="*/ 1120142 h 1570308"/>
              <a:gd name="connsiteX6" fmla="*/ 2011680 w 2461846"/>
              <a:gd name="connsiteY6" fmla="*/ 1570308 h 1570308"/>
              <a:gd name="connsiteX7" fmla="*/ 450166 w 2461846"/>
              <a:gd name="connsiteY7" fmla="*/ 1570308 h 1570308"/>
              <a:gd name="connsiteX8" fmla="*/ 0 w 2461846"/>
              <a:gd name="connsiteY8" fmla="*/ 1120142 h 1570308"/>
              <a:gd name="connsiteX9" fmla="*/ 274941 w 2461846"/>
              <a:gd name="connsiteY9" fmla="*/ 705352 h 1570308"/>
              <a:gd name="connsiteX10" fmla="*/ 340686 w 2461846"/>
              <a:gd name="connsiteY10" fmla="*/ 684944 h 1570308"/>
              <a:gd name="connsiteX11" fmla="*/ 325066 w 2461846"/>
              <a:gd name="connsiteY11" fmla="*/ 607573 h 1570308"/>
              <a:gd name="connsiteX12" fmla="*/ 715697 w 2461846"/>
              <a:gd name="connsiteY12" fmla="*/ 216942 h 1570308"/>
              <a:gd name="connsiteX13" fmla="*/ 794423 w 2461846"/>
              <a:gd name="connsiteY13" fmla="*/ 224879 h 1570308"/>
              <a:gd name="connsiteX14" fmla="*/ 840696 w 2461846"/>
              <a:gd name="connsiteY14" fmla="*/ 239242 h 1570308"/>
              <a:gd name="connsiteX15" fmla="*/ 874059 w 2461846"/>
              <a:gd name="connsiteY15" fmla="*/ 197287 h 1570308"/>
              <a:gd name="connsiteX16" fmla="*/ 1358550 w 2461846"/>
              <a:gd name="connsiteY16" fmla="*/ 0 h 1570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61846" h="1570308">
                <a:moveTo>
                  <a:pt x="1358550" y="0"/>
                </a:moveTo>
                <a:cubicBezTo>
                  <a:pt x="1693704" y="0"/>
                  <a:pt x="1973333" y="237734"/>
                  <a:pt x="2038002" y="553770"/>
                </a:cubicBezTo>
                <a:lnTo>
                  <a:pt x="2048424" y="657147"/>
                </a:lnTo>
                <a:lnTo>
                  <a:pt x="2085832" y="677451"/>
                </a:lnTo>
                <a:lnTo>
                  <a:pt x="2102404" y="679122"/>
                </a:lnTo>
                <a:cubicBezTo>
                  <a:pt x="2307537" y="721098"/>
                  <a:pt x="2461846" y="902600"/>
                  <a:pt x="2461846" y="1120142"/>
                </a:cubicBezTo>
                <a:cubicBezTo>
                  <a:pt x="2461846" y="1368762"/>
                  <a:pt x="2260300" y="1570308"/>
                  <a:pt x="2011680" y="1570308"/>
                </a:cubicBezTo>
                <a:lnTo>
                  <a:pt x="450166" y="1570308"/>
                </a:lnTo>
                <a:cubicBezTo>
                  <a:pt x="201846" y="1570308"/>
                  <a:pt x="0" y="1368762"/>
                  <a:pt x="0" y="1120142"/>
                </a:cubicBezTo>
                <a:cubicBezTo>
                  <a:pt x="0" y="933677"/>
                  <a:pt x="113370" y="773691"/>
                  <a:pt x="274941" y="705352"/>
                </a:cubicBezTo>
                <a:lnTo>
                  <a:pt x="340686" y="684944"/>
                </a:lnTo>
                <a:lnTo>
                  <a:pt x="325066" y="607573"/>
                </a:lnTo>
                <a:cubicBezTo>
                  <a:pt x="325066" y="391834"/>
                  <a:pt x="499958" y="216942"/>
                  <a:pt x="715697" y="216942"/>
                </a:cubicBezTo>
                <a:cubicBezTo>
                  <a:pt x="742666" y="216942"/>
                  <a:pt x="768994" y="219674"/>
                  <a:pt x="794423" y="224879"/>
                </a:cubicBezTo>
                <a:lnTo>
                  <a:pt x="840696" y="239242"/>
                </a:lnTo>
                <a:lnTo>
                  <a:pt x="874059" y="197287"/>
                </a:lnTo>
                <a:cubicBezTo>
                  <a:pt x="999071" y="75221"/>
                  <a:pt x="1170027" y="0"/>
                  <a:pt x="1358550" y="0"/>
                </a:cubicBezTo>
                <a:close/>
              </a:path>
            </a:pathLst>
          </a:custGeom>
          <a:solidFill>
            <a:schemeClr val="bg1"/>
          </a:solidFill>
          <a:ln>
            <a:solidFill>
              <a:srgbClr val="22C4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8"/>
          <p:cNvSpPr txBox="1"/>
          <p:nvPr/>
        </p:nvSpPr>
        <p:spPr>
          <a:xfrm>
            <a:off x="574675" y="1209040"/>
            <a:ext cx="11153775" cy="1476375"/>
          </a:xfrm>
          <a:prstGeom prst="rect">
            <a:avLst/>
          </a:prstGeom>
          <a:noFill/>
          <a:ln>
            <a:noFill/>
          </a:ln>
        </p:spPr>
        <p:txBody>
          <a:bodyPr wrap="square" rtlCol="0">
            <a:spAutoFit/>
          </a:bodyPr>
          <a:lstStyle/>
          <a:p>
            <a:pPr algn="just">
              <a:lnSpc>
                <a:spcPct val="150000"/>
              </a:lnSpc>
            </a:pPr>
            <a:r>
              <a:rPr lang="zh-CN" altLang="en-US" sz="2000" b="1" dirty="0">
                <a:latin typeface="微软雅黑" panose="020B0503020204020204" pitchFamily="34" charset="-122"/>
                <a:ea typeface="微软雅黑" panose="020B0503020204020204" pitchFamily="34" charset="-122"/>
              </a:rPr>
              <a:t>申报表包括</a:t>
            </a:r>
            <a:r>
              <a:rPr lang="zh-CN" altLang="en-US" sz="2000" b="1" dirty="0">
                <a:solidFill>
                  <a:srgbClr val="FF0000"/>
                </a:solidFill>
                <a:latin typeface="微软雅黑" panose="020B0503020204020204" pitchFamily="34" charset="-122"/>
                <a:ea typeface="微软雅黑" panose="020B0503020204020204" pitchFamily="34" charset="-122"/>
              </a:rPr>
              <a:t>基础信息、</a:t>
            </a:r>
            <a:r>
              <a:rPr lang="en-US" altLang="zh-CN" sz="2000" b="1" dirty="0">
                <a:solidFill>
                  <a:srgbClr val="FF0000"/>
                </a:solidFill>
                <a:latin typeface="微软雅黑" panose="020B0503020204020204" pitchFamily="34" charset="-122"/>
                <a:ea typeface="微软雅黑" panose="020B0503020204020204" pitchFamily="34" charset="-122"/>
              </a:rPr>
              <a:t>37</a:t>
            </a:r>
            <a:r>
              <a:rPr lang="zh-CN" altLang="en-US" sz="2000" b="1" dirty="0">
                <a:solidFill>
                  <a:srgbClr val="FF0000"/>
                </a:solidFill>
                <a:latin typeface="微软雅黑" panose="020B0503020204020204" pitchFamily="34" charset="-122"/>
                <a:ea typeface="微软雅黑" panose="020B0503020204020204" pitchFamily="34" charset="-122"/>
              </a:rPr>
              <a:t>个指标</a:t>
            </a:r>
            <a:r>
              <a:rPr lang="zh-CN" altLang="en-US" sz="2000" b="1" dirty="0">
                <a:latin typeface="微软雅黑" panose="020B0503020204020204" pitchFamily="34" charset="-122"/>
                <a:ea typeface="微软雅黑" panose="020B0503020204020204" pitchFamily="34" charset="-122"/>
              </a:rPr>
              <a:t>以及</a:t>
            </a:r>
            <a:r>
              <a:rPr lang="zh-CN" altLang="en-US" sz="2000" b="1" dirty="0">
                <a:solidFill>
                  <a:srgbClr val="FF0000"/>
                </a:solidFill>
                <a:latin typeface="微软雅黑" panose="020B0503020204020204" pitchFamily="34" charset="-122"/>
                <a:ea typeface="微软雅黑" panose="020B0503020204020204" pitchFamily="34" charset="-122"/>
              </a:rPr>
              <a:t>定性描述</a:t>
            </a:r>
            <a:r>
              <a:rPr lang="zh-CN" altLang="en-US" sz="2000" b="1" dirty="0">
                <a:latin typeface="微软雅黑" panose="020B0503020204020204" pitchFamily="34" charset="-122"/>
                <a:ea typeface="微软雅黑" panose="020B0503020204020204" pitchFamily="34" charset="-122"/>
              </a:rPr>
              <a:t>、</a:t>
            </a:r>
            <a:r>
              <a:rPr lang="zh-CN" altLang="en-US" sz="2000" b="1" dirty="0">
                <a:solidFill>
                  <a:srgbClr val="FF0000"/>
                </a:solidFill>
                <a:latin typeface="微软雅黑" panose="020B0503020204020204" pitchFamily="34" charset="-122"/>
                <a:ea typeface="微软雅黑" panose="020B0503020204020204" pitchFamily="34" charset="-122"/>
              </a:rPr>
              <a:t>省县盖章</a:t>
            </a:r>
            <a:r>
              <a:rPr lang="zh-CN" altLang="en-US" sz="2000" b="1" dirty="0">
                <a:latin typeface="微软雅黑" panose="020B0503020204020204" pitchFamily="34" charset="-122"/>
                <a:ea typeface="微软雅黑" panose="020B0503020204020204" pitchFamily="34" charset="-122"/>
              </a:rPr>
              <a:t>四大部分。</a:t>
            </a:r>
            <a:endParaRPr lang="zh-CN" altLang="en-US" sz="2000" b="1" dirty="0">
              <a:latin typeface="微软雅黑" panose="020B0503020204020204" pitchFamily="34" charset="-122"/>
              <a:ea typeface="微软雅黑" panose="020B0503020204020204" pitchFamily="34" charset="-122"/>
            </a:endParaRPr>
          </a:p>
          <a:p>
            <a:pPr algn="just">
              <a:lnSpc>
                <a:spcPct val="150000"/>
              </a:lnSpc>
            </a:pPr>
            <a:r>
              <a:rPr lang="zh-CN" sz="2000" dirty="0">
                <a:latin typeface="微软雅黑" panose="020B0503020204020204" pitchFamily="34" charset="-122"/>
                <a:ea typeface="微软雅黑" panose="020B0503020204020204" pitchFamily="34" charset="-122"/>
              </a:rPr>
              <a:t>表头部是基础信息，尾部是定性描述部分和省县两级盖章。</a:t>
            </a:r>
            <a:endParaRPr sz="2000" dirty="0">
              <a:latin typeface="微软雅黑" panose="020B0503020204020204" pitchFamily="34" charset="-122"/>
              <a:ea typeface="微软雅黑" panose="020B0503020204020204" pitchFamily="34" charset="-122"/>
            </a:endParaRPr>
          </a:p>
          <a:p>
            <a:pPr algn="just">
              <a:lnSpc>
                <a:spcPct val="150000"/>
              </a:lnSpc>
            </a:pPr>
            <a:endParaRPr lang="zh-CN" altLang="en-US" sz="2000" dirty="0">
              <a:latin typeface="微软雅黑" panose="020B0503020204020204" pitchFamily="34" charset="-122"/>
              <a:ea typeface="微软雅黑" panose="020B0503020204020204" pitchFamily="34" charset="-122"/>
            </a:endParaRPr>
          </a:p>
        </p:txBody>
      </p:sp>
      <p:sp>
        <p:nvSpPr>
          <p:cNvPr id="17" name="等腰三角形 16"/>
          <p:cNvSpPr/>
          <p:nvPr/>
        </p:nvSpPr>
        <p:spPr>
          <a:xfrm rot="5400000">
            <a:off x="298893" y="110332"/>
            <a:ext cx="213492" cy="18404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2" name="组合 21"/>
          <p:cNvGrpSpPr/>
          <p:nvPr/>
        </p:nvGrpSpPr>
        <p:grpSpPr>
          <a:xfrm>
            <a:off x="4169" y="-6745"/>
            <a:ext cx="12194259" cy="1215725"/>
            <a:chOff x="0" y="0"/>
            <a:chExt cx="12190413" cy="408214"/>
          </a:xfrm>
        </p:grpSpPr>
        <p:sp>
          <p:nvSpPr>
            <p:cNvPr id="23" name="矩形 22"/>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TextBox 46"/>
            <p:cNvSpPr txBox="1"/>
            <p:nvPr/>
          </p:nvSpPr>
          <p:spPr>
            <a:xfrm>
              <a:off x="330096" y="36247"/>
              <a:ext cx="4075414" cy="278677"/>
            </a:xfrm>
            <a:prstGeom prst="rect">
              <a:avLst/>
            </a:prstGeom>
            <a:noFill/>
            <a:ln>
              <a:noFill/>
            </a:ln>
          </p:spPr>
          <p:txBody>
            <a:bodyPr wrap="square" rtlCol="0">
              <a:spAutoFit/>
            </a:bodyPr>
            <a:lstStyle/>
            <a:p>
              <a:pPr algn="ctr">
                <a:lnSpc>
                  <a:spcPct val="150000"/>
                </a:lnSpc>
              </a:pPr>
              <a:r>
                <a:rPr lang="zh-CN" altLang="en-US" sz="3200" dirty="0">
                  <a:solidFill>
                    <a:schemeClr val="bg1"/>
                  </a:solidFill>
                  <a:latin typeface="微软雅黑" panose="020B0503020204020204" pitchFamily="34" charset="-122"/>
                  <a:ea typeface="微软雅黑" panose="020B0503020204020204" pitchFamily="34" charset="-122"/>
                </a:rPr>
                <a:t>二、填报内容</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grpSp>
      <p:graphicFrame>
        <p:nvGraphicFramePr>
          <p:cNvPr id="2" name="表格 1"/>
          <p:cNvGraphicFramePr/>
          <p:nvPr>
            <p:custDataLst>
              <p:tags r:id="rId1"/>
            </p:custDataLst>
          </p:nvPr>
        </p:nvGraphicFramePr>
        <p:xfrm>
          <a:off x="497840" y="2847975"/>
          <a:ext cx="5248910" cy="2694305"/>
        </p:xfrm>
        <a:graphic>
          <a:graphicData uri="http://schemas.openxmlformats.org/drawingml/2006/table">
            <a:tbl>
              <a:tblPr firstRow="1" bandRow="1">
                <a:tableStyleId>{5940675A-B579-460E-94D1-54222C63F5DA}</a:tableStyleId>
              </a:tblPr>
              <a:tblGrid>
                <a:gridCol w="1478280"/>
                <a:gridCol w="727710"/>
                <a:gridCol w="650240"/>
                <a:gridCol w="593090"/>
                <a:gridCol w="692785"/>
                <a:gridCol w="1106805"/>
              </a:tblGrid>
              <a:tr h="678815">
                <a:tc>
                  <a:txBody>
                    <a:bodyPr/>
                    <a:p>
                      <a:pPr indent="0">
                        <a:buNone/>
                      </a:pPr>
                      <a:r>
                        <a:rPr lang="en-US" sz="1600" b="1">
                          <a:latin typeface="宋体" panose="02010600030101010101" pitchFamily="2" charset="-122"/>
                          <a:ea typeface="宋体" panose="02010600030101010101" pitchFamily="2" charset="-122"/>
                          <a:cs typeface="宋体" panose="02010600030101010101" pitchFamily="2" charset="-122"/>
                        </a:rPr>
                        <a:t>申报县（市、区）名称</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5">
                  <a:txBody>
                    <a:bodyPr/>
                    <a:p>
                      <a:pPr indent="0">
                        <a:buNone/>
                      </a:pPr>
                      <a:r>
                        <a:rPr lang="en-US" sz="1600" b="0">
                          <a:latin typeface="Times New Roman" panose="02020603050405020304" charset="0"/>
                          <a:cs typeface="Times New Roman" panose="02020603050405020304" charset="0"/>
                        </a:rPr>
                        <a:t> </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677545">
                <a:tc>
                  <a:txBody>
                    <a:bodyPr/>
                    <a:p>
                      <a:pPr indent="0">
                        <a:buNone/>
                      </a:pPr>
                      <a:r>
                        <a:rPr lang="en-US" sz="1600" b="1">
                          <a:latin typeface="宋体" panose="02010600030101010101" pitchFamily="2" charset="-122"/>
                          <a:ea typeface="宋体" panose="02010600030101010101" pitchFamily="2" charset="-122"/>
                          <a:cs typeface="宋体" panose="02010600030101010101" pitchFamily="2" charset="-122"/>
                        </a:rPr>
                        <a:t>联系单位</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5">
                  <a:txBody>
                    <a:bodyPr/>
                    <a:p>
                      <a:pPr indent="0">
                        <a:buNone/>
                      </a:pPr>
                      <a:r>
                        <a:rPr lang="en-US" sz="1600" b="0">
                          <a:latin typeface="Times New Roman" panose="02020603050405020304" charset="0"/>
                          <a:cs typeface="Times New Roman" panose="02020603050405020304" charset="0"/>
                        </a:rPr>
                        <a:t> </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678815">
                <a:tc>
                  <a:txBody>
                    <a:bodyPr/>
                    <a:p>
                      <a:pPr indent="0">
                        <a:buNone/>
                      </a:pPr>
                      <a:r>
                        <a:rPr lang="en-US" sz="1600" b="1">
                          <a:latin typeface="宋体" panose="02010600030101010101" pitchFamily="2" charset="-122"/>
                          <a:ea typeface="宋体" panose="02010600030101010101" pitchFamily="2" charset="-122"/>
                          <a:cs typeface="宋体" panose="02010600030101010101" pitchFamily="2" charset="-122"/>
                        </a:rPr>
                        <a:t>联系人</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1">
                          <a:latin typeface="宋体" panose="02010600030101010101" pitchFamily="2" charset="-122"/>
                          <a:ea typeface="宋体" panose="02010600030101010101" pitchFamily="2" charset="-122"/>
                          <a:cs typeface="宋体" panose="02010600030101010101" pitchFamily="2" charset="-122"/>
                        </a:rPr>
                        <a:t>电话</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1">
                          <a:latin typeface="宋体" panose="02010600030101010101" pitchFamily="2" charset="-122"/>
                          <a:ea typeface="宋体" panose="02010600030101010101" pitchFamily="2" charset="-122"/>
                          <a:cs typeface="宋体" panose="02010600030101010101" pitchFamily="2" charset="-122"/>
                        </a:rPr>
                        <a:t>手机</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59130">
                <a:tc>
                  <a:txBody>
                    <a:bodyPr/>
                    <a:p>
                      <a:pPr indent="0">
                        <a:buNone/>
                      </a:pPr>
                      <a:r>
                        <a:rPr lang="en-US" sz="1600" b="1">
                          <a:latin typeface="宋体" panose="02010600030101010101" pitchFamily="2" charset="-122"/>
                          <a:ea typeface="宋体" panose="02010600030101010101" pitchFamily="2" charset="-122"/>
                          <a:cs typeface="宋体" panose="02010600030101010101" pitchFamily="2" charset="-122"/>
                        </a:rPr>
                        <a:t>通讯地址</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3">
                  <a:txBody>
                    <a:bodyPr/>
                    <a:p>
                      <a:pPr indent="0">
                        <a:buNone/>
                      </a:pPr>
                      <a:r>
                        <a:rPr lang="en-US" sz="1600" b="0">
                          <a:latin typeface="Times New Roman" panose="02020603050405020304" charset="0"/>
                          <a:cs typeface="Times New Roman" panose="02020603050405020304" charset="0"/>
                        </a:rPr>
                        <a:t> </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indent="0">
                        <a:buNone/>
                      </a:pPr>
                      <a:r>
                        <a:rPr lang="en-US" sz="1600" b="1">
                          <a:latin typeface="宋体" panose="02010600030101010101" pitchFamily="2" charset="-122"/>
                          <a:ea typeface="宋体" panose="02010600030101010101" pitchFamily="2" charset="-122"/>
                          <a:cs typeface="宋体" panose="02010600030101010101" pitchFamily="2" charset="-122"/>
                        </a:rPr>
                        <a:t>邮编</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1347470" y="2422525"/>
            <a:ext cx="1821815" cy="398780"/>
          </a:xfrm>
          <a:prstGeom prst="rect">
            <a:avLst/>
          </a:prstGeom>
          <a:noFill/>
        </p:spPr>
        <p:txBody>
          <a:bodyPr wrap="square" rtlCol="0">
            <a:spAutoFit/>
          </a:bodyPr>
          <a:p>
            <a:r>
              <a:rPr lang="zh-CN" altLang="en-US" sz="2000" b="1">
                <a:solidFill>
                  <a:srgbClr val="FF0000"/>
                </a:solidFill>
              </a:rPr>
              <a:t>基础信息</a:t>
            </a:r>
            <a:endParaRPr lang="zh-CN" altLang="en-US" sz="2000" b="1">
              <a:solidFill>
                <a:srgbClr val="FF0000"/>
              </a:solidFill>
            </a:endParaRPr>
          </a:p>
        </p:txBody>
      </p:sp>
      <p:graphicFrame>
        <p:nvGraphicFramePr>
          <p:cNvPr id="8" name="表格 7"/>
          <p:cNvGraphicFramePr/>
          <p:nvPr>
            <p:custDataLst>
              <p:tags r:id="rId2"/>
            </p:custDataLst>
          </p:nvPr>
        </p:nvGraphicFramePr>
        <p:xfrm>
          <a:off x="6147435" y="2821305"/>
          <a:ext cx="5528310" cy="2720975"/>
        </p:xfrm>
        <a:graphic>
          <a:graphicData uri="http://schemas.openxmlformats.org/drawingml/2006/table">
            <a:tbl>
              <a:tblPr/>
              <a:tblGrid>
                <a:gridCol w="951230"/>
                <a:gridCol w="4577080"/>
              </a:tblGrid>
              <a:tr h="1463040">
                <a:tc>
                  <a:txBody>
                    <a:bodyPr/>
                    <a:p>
                      <a:pPr algn="l">
                        <a:buClrTx/>
                        <a:buSzTx/>
                        <a:buFontTx/>
                        <a:buNone/>
                      </a:pPr>
                      <a:r>
                        <a:rPr lang="en-US" sz="1600" b="1">
                          <a:latin typeface="宋体" panose="02010600030101010101" pitchFamily="2" charset="-122"/>
                          <a:ea typeface="宋体" panose="02010600030101010101" pitchFamily="2" charset="-122"/>
                          <a:cs typeface="宋体" panose="02010600030101010101" pitchFamily="2" charset="-122"/>
                        </a:rPr>
                        <a:t>县级人民政府意见 </a:t>
                      </a:r>
                      <a:endParaRPr 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buClrTx/>
                        <a:buSzTx/>
                        <a:buFontTx/>
                        <a:buNone/>
                      </a:pPr>
                      <a:r>
                        <a:rPr lang="en-US" sz="1600" b="1">
                          <a:latin typeface="宋体" panose="02010600030101010101" pitchFamily="2" charset="-122"/>
                          <a:ea typeface="宋体" panose="02010600030101010101" pitchFamily="2" charset="-122"/>
                          <a:cs typeface="宋体" panose="02010600030101010101" pitchFamily="2" charset="-122"/>
                        </a:rPr>
                        <a:t>   </a:t>
                      </a:r>
                      <a:endParaRPr lang="en-US" sz="1600" b="1">
                        <a:latin typeface="宋体" panose="02010600030101010101" pitchFamily="2" charset="-122"/>
                        <a:ea typeface="宋体" panose="02010600030101010101" pitchFamily="2" charset="-122"/>
                        <a:cs typeface="宋体" panose="02010600030101010101" pitchFamily="2" charset="-122"/>
                      </a:endParaRPr>
                    </a:p>
                    <a:p>
                      <a:pPr algn="l">
                        <a:buClrTx/>
                        <a:buSzTx/>
                        <a:buFontTx/>
                        <a:buNone/>
                      </a:pPr>
                      <a:endParaRPr lang="en-US" sz="1600" b="1">
                        <a:latin typeface="宋体" panose="02010600030101010101" pitchFamily="2" charset="-122"/>
                        <a:ea typeface="宋体" panose="02010600030101010101" pitchFamily="2" charset="-122"/>
                        <a:cs typeface="宋体" panose="02010600030101010101" pitchFamily="2" charset="-122"/>
                      </a:endParaRPr>
                    </a:p>
                    <a:p>
                      <a:pPr algn="l">
                        <a:buClrTx/>
                        <a:buSzTx/>
                        <a:buFontTx/>
                        <a:buNone/>
                      </a:pPr>
                      <a:endParaRPr lang="en-US" sz="1600" b="1">
                        <a:latin typeface="宋体" panose="02010600030101010101" pitchFamily="2" charset="-122"/>
                        <a:ea typeface="宋体" panose="02010600030101010101" pitchFamily="2" charset="-122"/>
                        <a:cs typeface="宋体" panose="02010600030101010101" pitchFamily="2" charset="-122"/>
                      </a:endParaRPr>
                    </a:p>
                    <a:p>
                      <a:pPr algn="l">
                        <a:buClrTx/>
                        <a:buSzTx/>
                        <a:buFontTx/>
                        <a:buNone/>
                      </a:pPr>
                      <a:endParaRPr lang="en-US" sz="1600" b="1">
                        <a:latin typeface="宋体" panose="02010600030101010101" pitchFamily="2" charset="-122"/>
                        <a:ea typeface="宋体" panose="02010600030101010101" pitchFamily="2" charset="-122"/>
                        <a:cs typeface="宋体" panose="02010600030101010101" pitchFamily="2" charset="-122"/>
                      </a:endParaRPr>
                    </a:p>
                    <a:p>
                      <a:pPr algn="r">
                        <a:buClrTx/>
                        <a:buSzTx/>
                        <a:buFontTx/>
                        <a:buNone/>
                      </a:pPr>
                      <a:r>
                        <a:rPr lang="en-US" sz="1600" b="1">
                          <a:latin typeface="宋体" panose="02010600030101010101" pitchFamily="2" charset="-122"/>
                          <a:ea typeface="宋体" panose="02010600030101010101" pitchFamily="2" charset="-122"/>
                          <a:cs typeface="宋体" panose="02010600030101010101" pitchFamily="2" charset="-122"/>
                        </a:rPr>
                        <a:t> 县级人民政府（盖章）</a:t>
                      </a:r>
                      <a:endParaRPr lang="en-US" sz="1600" b="1">
                        <a:latin typeface="宋体" panose="02010600030101010101" pitchFamily="2" charset="-122"/>
                        <a:ea typeface="宋体" panose="02010600030101010101" pitchFamily="2" charset="-122"/>
                        <a:cs typeface="宋体" panose="02010600030101010101" pitchFamily="2" charset="-122"/>
                      </a:endParaRPr>
                    </a:p>
                    <a:p>
                      <a:pPr algn="r">
                        <a:buClrTx/>
                        <a:buSzTx/>
                        <a:buFontTx/>
                        <a:buNone/>
                      </a:pPr>
                      <a:r>
                        <a:rPr lang="en-US" sz="1600" b="1">
                          <a:latin typeface="宋体" panose="02010600030101010101" pitchFamily="2" charset="-122"/>
                          <a:ea typeface="宋体" panose="02010600030101010101" pitchFamily="2" charset="-122"/>
                          <a:cs typeface="宋体" panose="02010600030101010101" pitchFamily="2" charset="-122"/>
                        </a:rPr>
                        <a:t>年 月 日</a:t>
                      </a:r>
                      <a:endParaRPr 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57935">
                <a:tc>
                  <a:txBody>
                    <a:bodyPr/>
                    <a:p>
                      <a:pPr algn="l">
                        <a:buClrTx/>
                        <a:buSzTx/>
                        <a:buFontTx/>
                        <a:buNone/>
                      </a:pPr>
                      <a:r>
                        <a:rPr lang="en-US" sz="1600" b="1">
                          <a:latin typeface="宋体" panose="02010600030101010101" pitchFamily="2" charset="-122"/>
                          <a:ea typeface="宋体" panose="02010600030101010101" pitchFamily="2" charset="-122"/>
                          <a:cs typeface="宋体" panose="02010600030101010101" pitchFamily="2" charset="-122"/>
                        </a:rPr>
                        <a:t>省级农业农村部门意见</a:t>
                      </a:r>
                      <a:endParaRPr 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buClrTx/>
                        <a:buSzTx/>
                        <a:buFontTx/>
                        <a:buNone/>
                      </a:pPr>
                      <a:r>
                        <a:rPr lang="en-US" sz="1600" b="1">
                          <a:latin typeface="宋体" panose="02010600030101010101" pitchFamily="2" charset="-122"/>
                          <a:ea typeface="宋体" panose="02010600030101010101" pitchFamily="2" charset="-122"/>
                          <a:cs typeface="宋体" panose="02010600030101010101" pitchFamily="2" charset="-122"/>
                        </a:rPr>
                        <a:t>   </a:t>
                      </a:r>
                      <a:endParaRPr lang="en-US" sz="1600" b="1">
                        <a:latin typeface="宋体" panose="02010600030101010101" pitchFamily="2" charset="-122"/>
                        <a:ea typeface="宋体" panose="02010600030101010101" pitchFamily="2" charset="-122"/>
                        <a:cs typeface="宋体" panose="02010600030101010101" pitchFamily="2" charset="-122"/>
                      </a:endParaRPr>
                    </a:p>
                    <a:p>
                      <a:pPr algn="r">
                        <a:buClrTx/>
                        <a:buSzTx/>
                        <a:buFontTx/>
                        <a:buNone/>
                      </a:pPr>
                      <a:endParaRPr lang="en-US" sz="1600" b="1">
                        <a:latin typeface="宋体" panose="02010600030101010101" pitchFamily="2" charset="-122"/>
                        <a:ea typeface="宋体" panose="02010600030101010101" pitchFamily="2" charset="-122"/>
                        <a:cs typeface="宋体" panose="02010600030101010101" pitchFamily="2" charset="-122"/>
                      </a:endParaRPr>
                    </a:p>
                    <a:p>
                      <a:pPr algn="r">
                        <a:buClrTx/>
                        <a:buSzTx/>
                        <a:buFontTx/>
                        <a:buNone/>
                      </a:pPr>
                      <a:endParaRPr lang="en-US" sz="1600" b="1">
                        <a:latin typeface="宋体" panose="02010600030101010101" pitchFamily="2" charset="-122"/>
                        <a:ea typeface="宋体" panose="02010600030101010101" pitchFamily="2" charset="-122"/>
                        <a:cs typeface="宋体" panose="02010600030101010101" pitchFamily="2" charset="-122"/>
                      </a:endParaRPr>
                    </a:p>
                    <a:p>
                      <a:pPr algn="r">
                        <a:buClrTx/>
                        <a:buSzTx/>
                        <a:buFontTx/>
                        <a:buNone/>
                      </a:pPr>
                      <a:r>
                        <a:rPr lang="en-US" sz="1600" b="1">
                          <a:latin typeface="宋体" panose="02010600030101010101" pitchFamily="2" charset="-122"/>
                          <a:ea typeface="宋体" panose="02010600030101010101" pitchFamily="2" charset="-122"/>
                          <a:cs typeface="宋体" panose="02010600030101010101" pitchFamily="2" charset="-122"/>
                        </a:rPr>
                        <a:t> 农业农村部门（盖章） </a:t>
                      </a:r>
                      <a:endParaRPr lang="en-US" sz="1600" b="1">
                        <a:latin typeface="宋体" panose="02010600030101010101" pitchFamily="2" charset="-122"/>
                        <a:ea typeface="宋体" panose="02010600030101010101" pitchFamily="2" charset="-122"/>
                        <a:cs typeface="宋体" panose="02010600030101010101" pitchFamily="2" charset="-122"/>
                      </a:endParaRPr>
                    </a:p>
                    <a:p>
                      <a:pPr algn="r">
                        <a:buClrTx/>
                        <a:buSzTx/>
                        <a:buFontTx/>
                        <a:buNone/>
                      </a:pPr>
                      <a:r>
                        <a:rPr lang="en-US" sz="1600" b="1">
                          <a:latin typeface="宋体" panose="02010600030101010101" pitchFamily="2" charset="-122"/>
                          <a:ea typeface="宋体" panose="02010600030101010101" pitchFamily="2" charset="-122"/>
                          <a:cs typeface="宋体" panose="02010600030101010101" pitchFamily="2" charset="-122"/>
                        </a:rPr>
                        <a:t>年 月 日</a:t>
                      </a:r>
                      <a:endParaRPr 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9" name="文本框 8"/>
          <p:cNvSpPr txBox="1"/>
          <p:nvPr>
            <p:custDataLst>
              <p:tags r:id="rId3"/>
            </p:custDataLst>
          </p:nvPr>
        </p:nvSpPr>
        <p:spPr>
          <a:xfrm>
            <a:off x="6206490" y="2377440"/>
            <a:ext cx="1821815" cy="398780"/>
          </a:xfrm>
          <a:prstGeom prst="rect">
            <a:avLst/>
          </a:prstGeom>
          <a:noFill/>
        </p:spPr>
        <p:txBody>
          <a:bodyPr wrap="square" rtlCol="0">
            <a:spAutoFit/>
          </a:bodyPr>
          <a:p>
            <a:r>
              <a:rPr lang="zh-CN" altLang="en-US" sz="2000" b="1">
                <a:solidFill>
                  <a:srgbClr val="FF0000"/>
                </a:solidFill>
              </a:rPr>
              <a:t>省县两级盖章</a:t>
            </a:r>
            <a:endParaRPr lang="zh-CN" altLang="en-US" sz="2000" b="1">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8"/>
          <p:cNvSpPr txBox="1"/>
          <p:nvPr/>
        </p:nvSpPr>
        <p:spPr>
          <a:xfrm>
            <a:off x="574675" y="1209040"/>
            <a:ext cx="11153775" cy="2861310"/>
          </a:xfrm>
          <a:prstGeom prst="rect">
            <a:avLst/>
          </a:prstGeom>
          <a:noFill/>
          <a:ln>
            <a:noFill/>
          </a:ln>
        </p:spPr>
        <p:txBody>
          <a:bodyPr wrap="square" rtlCol="0">
            <a:spAutoFit/>
          </a:bodyPr>
          <a:lstStyle/>
          <a:p>
            <a:pPr algn="just">
              <a:lnSpc>
                <a:spcPct val="150000"/>
              </a:lnSpc>
            </a:pPr>
            <a:r>
              <a:rPr lang="zh-CN" altLang="en-US" sz="2000" b="1" dirty="0">
                <a:solidFill>
                  <a:srgbClr val="FF0000"/>
                </a:solidFill>
                <a:latin typeface="微软雅黑" panose="020B0503020204020204" pitchFamily="34" charset="-122"/>
                <a:ea typeface="微软雅黑" panose="020B0503020204020204" pitchFamily="34" charset="-122"/>
              </a:rPr>
              <a:t>一是体现优势资源及比较优势的指标</a:t>
            </a:r>
            <a:endParaRPr lang="zh-CN" altLang="en-US" sz="2000" b="1" dirty="0">
              <a:solidFill>
                <a:srgbClr val="FF0000"/>
              </a:solidFill>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sz="2000" dirty="0">
              <a:latin typeface="微软雅黑" panose="020B0503020204020204" pitchFamily="34" charset="-122"/>
              <a:ea typeface="微软雅黑" panose="020B0503020204020204" pitchFamily="34" charset="-122"/>
            </a:endParaRPr>
          </a:p>
          <a:p>
            <a:pPr algn="just">
              <a:lnSpc>
                <a:spcPct val="150000"/>
              </a:lnSpc>
            </a:pPr>
            <a:endParaRPr lang="zh-CN" altLang="en-US" sz="2000" dirty="0">
              <a:latin typeface="微软雅黑" panose="020B0503020204020204" pitchFamily="34" charset="-122"/>
              <a:ea typeface="微软雅黑" panose="020B0503020204020204" pitchFamily="34" charset="-122"/>
            </a:endParaRPr>
          </a:p>
        </p:txBody>
      </p:sp>
      <p:sp>
        <p:nvSpPr>
          <p:cNvPr id="17" name="等腰三角形 16"/>
          <p:cNvSpPr/>
          <p:nvPr/>
        </p:nvSpPr>
        <p:spPr>
          <a:xfrm rot="5400000">
            <a:off x="298893" y="110332"/>
            <a:ext cx="213492" cy="18404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2" name="组合 21"/>
          <p:cNvGrpSpPr/>
          <p:nvPr/>
        </p:nvGrpSpPr>
        <p:grpSpPr>
          <a:xfrm>
            <a:off x="4169" y="-6745"/>
            <a:ext cx="12194259" cy="1215725"/>
            <a:chOff x="0" y="0"/>
            <a:chExt cx="12190413" cy="408214"/>
          </a:xfrm>
        </p:grpSpPr>
        <p:sp>
          <p:nvSpPr>
            <p:cNvPr id="23" name="矩形 22"/>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TextBox 46"/>
            <p:cNvSpPr txBox="1"/>
            <p:nvPr/>
          </p:nvSpPr>
          <p:spPr>
            <a:xfrm>
              <a:off x="330096" y="36247"/>
              <a:ext cx="4075414" cy="278677"/>
            </a:xfrm>
            <a:prstGeom prst="rect">
              <a:avLst/>
            </a:prstGeom>
            <a:noFill/>
            <a:ln>
              <a:noFill/>
            </a:ln>
          </p:spPr>
          <p:txBody>
            <a:bodyPr wrap="square" rtlCol="0">
              <a:spAutoFit/>
            </a:bodyPr>
            <a:lstStyle/>
            <a:p>
              <a:pPr algn="ctr">
                <a:lnSpc>
                  <a:spcPct val="150000"/>
                </a:lnSpc>
              </a:pPr>
              <a:r>
                <a:rPr lang="zh-CN" altLang="en-US" sz="3200" dirty="0">
                  <a:solidFill>
                    <a:schemeClr val="bg1"/>
                  </a:solidFill>
                  <a:latin typeface="微软雅黑" panose="020B0503020204020204" pitchFamily="34" charset="-122"/>
                  <a:ea typeface="微软雅黑" panose="020B0503020204020204" pitchFamily="34" charset="-122"/>
                </a:rPr>
                <a:t>三、指标含义</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grpSp>
      <p:graphicFrame>
        <p:nvGraphicFramePr>
          <p:cNvPr id="4" name="表格 3"/>
          <p:cNvGraphicFramePr/>
          <p:nvPr>
            <p:custDataLst>
              <p:tags r:id="rId1"/>
            </p:custDataLst>
          </p:nvPr>
        </p:nvGraphicFramePr>
        <p:xfrm>
          <a:off x="771525" y="1818005"/>
          <a:ext cx="10798810" cy="6035675"/>
        </p:xfrm>
        <a:graphic>
          <a:graphicData uri="http://schemas.openxmlformats.org/drawingml/2006/table">
            <a:tbl>
              <a:tblPr firstRow="1" bandRow="1">
                <a:tableStyleId>{5940675A-B579-460E-94D1-54222C63F5DA}</a:tableStyleId>
              </a:tblPr>
              <a:tblGrid>
                <a:gridCol w="3193415"/>
                <a:gridCol w="7605395"/>
              </a:tblGrid>
              <a:tr h="984885">
                <a:tc>
                  <a:txBody>
                    <a:bodyPr/>
                    <a:p>
                      <a:pPr indent="0">
                        <a:lnSpc>
                          <a:spcPct val="90000"/>
                        </a:lnSpc>
                        <a:buNone/>
                      </a:pPr>
                      <a:r>
                        <a:rPr lang="en-US" sz="1400" b="1">
                          <a:solidFill>
                            <a:srgbClr val="FF0000"/>
                          </a:solidFill>
                          <a:latin typeface="宋体" panose="02010600030101010101" pitchFamily="2" charset="-122"/>
                          <a:ea typeface="宋体" panose="02010600030101010101" pitchFamily="2" charset="-122"/>
                          <a:cs typeface="宋体" panose="02010600030101010101" pitchFamily="2" charset="-122"/>
                        </a:rPr>
                        <a:t>发展休闲农业优势资源及比较优势</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90000"/>
                        </a:lnSpc>
                        <a:buNone/>
                      </a:pPr>
                      <a:endParaRPr lang="en-US" sz="16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0">
                        <a:lnSpc>
                          <a:spcPct val="90000"/>
                        </a:lnSpc>
                        <a:buNone/>
                      </a:pPr>
                      <a:r>
                        <a:rPr lang="en-US" sz="1600" b="1">
                          <a:solidFill>
                            <a:srgbClr val="00B0F0"/>
                          </a:solidFill>
                          <a:latin typeface="宋体" panose="02010600030101010101" pitchFamily="2" charset="-122"/>
                          <a:ea typeface="宋体" panose="02010600030101010101" pitchFamily="2" charset="-122"/>
                          <a:cs typeface="宋体" panose="02010600030101010101" pitchFamily="2" charset="-122"/>
                        </a:rPr>
                        <a:t>具有世界知名自然文化资源</a:t>
                      </a:r>
                      <a:r>
                        <a:rPr lang="zh-CN" altLang="en-US" sz="1600" b="1">
                          <a:solidFill>
                            <a:srgbClr val="00B0F0"/>
                          </a:solidFill>
                          <a:latin typeface="宋体" panose="02010600030101010101" pitchFamily="2" charset="-122"/>
                          <a:ea typeface="宋体" panose="02010600030101010101" pitchFamily="2" charset="-122"/>
                          <a:cs typeface="宋体" panose="02010600030101010101" pitchFamily="2" charset="-122"/>
                        </a:rPr>
                        <a:t>、</a:t>
                      </a:r>
                      <a:r>
                        <a:rPr lang="en-US" sz="1600" b="1">
                          <a:solidFill>
                            <a:srgbClr val="00B0F0"/>
                          </a:solidFill>
                          <a:latin typeface="宋体" panose="02010600030101010101" pitchFamily="2" charset="-122"/>
                          <a:ea typeface="宋体" panose="02010600030101010101" pitchFamily="2" charset="-122"/>
                          <a:cs typeface="宋体" panose="02010600030101010101" pitchFamily="2" charset="-122"/>
                        </a:rPr>
                        <a:t>具有全国独特自然文化资源</a:t>
                      </a:r>
                      <a:r>
                        <a:rPr lang="zh-CN" altLang="en-US" sz="1600" b="1">
                          <a:solidFill>
                            <a:srgbClr val="00B0F0"/>
                          </a:solidFill>
                          <a:latin typeface="宋体" panose="02010600030101010101" pitchFamily="2" charset="-122"/>
                          <a:ea typeface="宋体" panose="02010600030101010101" pitchFamily="2" charset="-122"/>
                          <a:cs typeface="宋体" panose="02010600030101010101" pitchFamily="2" charset="-122"/>
                        </a:rPr>
                        <a:t>、</a:t>
                      </a:r>
                      <a:r>
                        <a:rPr lang="en-US" sz="1600" b="1">
                          <a:solidFill>
                            <a:srgbClr val="00B0F0"/>
                          </a:solidFill>
                          <a:latin typeface="宋体" panose="02010600030101010101" pitchFamily="2" charset="-122"/>
                          <a:ea typeface="宋体" panose="02010600030101010101" pitchFamily="2" charset="-122"/>
                          <a:cs typeface="宋体" panose="02010600030101010101" pitchFamily="2" charset="-122"/>
                        </a:rPr>
                        <a:t>具有区域鲜明自然文化资源（</a:t>
                      </a:r>
                      <a:r>
                        <a:rPr lang="en-US" sz="1600" b="1">
                          <a:solidFill>
                            <a:srgbClr val="FF0000"/>
                          </a:solidFill>
                          <a:latin typeface="宋体" panose="02010600030101010101" pitchFamily="2" charset="-122"/>
                          <a:ea typeface="宋体" panose="02010600030101010101" pitchFamily="2" charset="-122"/>
                          <a:cs typeface="宋体" panose="02010600030101010101" pitchFamily="2" charset="-122"/>
                        </a:rPr>
                        <a:t>根据本地实际，选取一项，另附说明，详细列出具体优势</a:t>
                      </a:r>
                      <a:r>
                        <a:rPr lang="en-US" sz="1600" b="1">
                          <a:solidFill>
                            <a:srgbClr val="00B0F0"/>
                          </a:solidFill>
                          <a:latin typeface="宋体" panose="02010600030101010101" pitchFamily="2" charset="-122"/>
                          <a:ea typeface="宋体" panose="02010600030101010101" pitchFamily="2" charset="-122"/>
                          <a:cs typeface="宋体" panose="02010600030101010101" pitchFamily="2" charset="-122"/>
                        </a:rPr>
                        <a:t>）</a:t>
                      </a:r>
                      <a:endParaRPr lang="en-US" sz="1600" b="1">
                        <a:solidFill>
                          <a:srgbClr val="00B0F0"/>
                        </a:solidFill>
                        <a:latin typeface="宋体" panose="02010600030101010101" pitchFamily="2" charset="-122"/>
                        <a:ea typeface="宋体" panose="02010600030101010101" pitchFamily="2" charset="-122"/>
                        <a:cs typeface="宋体" panose="02010600030101010101" pitchFamily="2" charset="-122"/>
                      </a:endParaRPr>
                    </a:p>
                    <a:p>
                      <a:pPr indent="0">
                        <a:lnSpc>
                          <a:spcPct val="90000"/>
                        </a:lnSpc>
                        <a:buNone/>
                      </a:pPr>
                      <a:r>
                        <a:rPr lang="zh-CN" altLang="en-US" sz="1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硬性条件，至少有</a:t>
                      </a:r>
                      <a:r>
                        <a:rPr lang="en-US" altLang="zh-CN" sz="1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项。</a:t>
                      </a:r>
                      <a:endParaRPr lang="zh-CN" altLang="en-US" sz="16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79475">
                <a:tc>
                  <a:txBody>
                    <a:bodyPr/>
                    <a:p>
                      <a:pPr indent="0">
                        <a:lnSpc>
                          <a:spcPct val="90000"/>
                        </a:lnSpc>
                        <a:buNone/>
                      </a:pPr>
                      <a:r>
                        <a:rPr lang="en-US" sz="1400" b="1">
                          <a:latin typeface="宋体" panose="02010600030101010101" pitchFamily="2" charset="-122"/>
                          <a:ea typeface="宋体" panose="02010600030101010101" pitchFamily="2" charset="-122"/>
                          <a:cs typeface="宋体" panose="02010600030101010101" pitchFamily="2" charset="-122"/>
                        </a:rPr>
                        <a:t>休闲农业节庆活动（地市级以上，列举）</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90000"/>
                        </a:lnSpc>
                        <a:buNone/>
                      </a:pPr>
                      <a:r>
                        <a:rPr lang="en-US" sz="1600" b="0">
                          <a:latin typeface="Times New Roman" panose="02020603050405020304" charset="0"/>
                          <a:cs typeface="Times New Roman" panose="02020603050405020304" charset="0"/>
                        </a:rPr>
                        <a:t> </a:t>
                      </a:r>
                      <a:endParaRPr lang="en-US" sz="1600" b="1">
                        <a:latin typeface="Times New Roman" panose="02020603050405020304" charset="0"/>
                        <a:cs typeface="Times New Roman" panose="02020603050405020304" charset="0"/>
                      </a:endParaRPr>
                    </a:p>
                    <a:p>
                      <a:pPr indent="0">
                        <a:lnSpc>
                          <a:spcPct val="90000"/>
                        </a:lnSpc>
                        <a:buNone/>
                      </a:pPr>
                      <a:r>
                        <a:rPr lang="zh-CN" altLang="en-US" sz="1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注意是要求地市级（含）以上人民政府及农业农村、文旅等部门举办的节庆活动</a:t>
                      </a:r>
                      <a:endParaRPr lang="zh-CN" altLang="en-US" sz="1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pPr indent="0">
                        <a:lnSpc>
                          <a:spcPct val="90000"/>
                        </a:lnSpc>
                        <a:buNone/>
                      </a:pPr>
                      <a:r>
                        <a:rPr lang="en-US" altLang="en-US" sz="1600" b="0">
                          <a:latin typeface="Times New Roman" panose="02020603050405020304" charset="0"/>
                          <a:ea typeface="Times New Roman" panose="02020603050405020304" charset="0"/>
                          <a:cs typeface="Times New Roman" panose="02020603050405020304" charset="0"/>
                        </a:rPr>
                        <a:t>例：2022年，省级，休闲农业与乡村旅游发展大会，中国农民丰收节</a:t>
                      </a:r>
                      <a:endParaRPr lang="en-US" altLang="en-US" sz="1600" b="0">
                        <a:latin typeface="Times New Roman" panose="02020603050405020304" charset="0"/>
                        <a:ea typeface="Times New Roman" panose="02020603050405020304" charset="0"/>
                        <a:cs typeface="Times New Roman" panose="02020603050405020304" charset="0"/>
                      </a:endParaRPr>
                    </a:p>
                    <a:p>
                      <a:pPr indent="0">
                        <a:lnSpc>
                          <a:spcPct val="90000"/>
                        </a:lnSpc>
                        <a:buNone/>
                      </a:pPr>
                      <a:r>
                        <a:rPr lang="en-US" altLang="en-US" sz="1600" b="0">
                          <a:latin typeface="Times New Roman" panose="02020603050405020304" charset="0"/>
                          <a:ea typeface="Times New Roman" panose="02020603050405020304" charset="0"/>
                          <a:cs typeface="Times New Roman" panose="02020603050405020304" charset="0"/>
                        </a:rPr>
                        <a:t>      2022年，市级，油菜花节、桃花节等。</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318895">
                <a:tc>
                  <a:txBody>
                    <a:bodyPr/>
                    <a:p>
                      <a:pPr indent="0">
                        <a:lnSpc>
                          <a:spcPct val="90000"/>
                        </a:lnSpc>
                        <a:buNone/>
                      </a:pPr>
                      <a:r>
                        <a:rPr lang="en-US" sz="1400" b="1">
                          <a:solidFill>
                            <a:srgbClr val="FF0000"/>
                          </a:solidFill>
                          <a:latin typeface="宋体" panose="02010600030101010101" pitchFamily="2" charset="-122"/>
                          <a:ea typeface="宋体" panose="02010600030101010101" pitchFamily="2" charset="-122"/>
                          <a:cs typeface="宋体" panose="02010600030101010101" pitchFamily="2" charset="-122"/>
                        </a:rPr>
                        <a:t>在全国具有较高知名度的休闲农业和乡村旅游点数量（个</a:t>
                      </a:r>
                      <a:r>
                        <a:rPr lang="en-US" sz="1400" b="1">
                          <a:latin typeface="宋体" panose="02010600030101010101" pitchFamily="2" charset="-122"/>
                          <a:ea typeface="宋体" panose="02010600030101010101" pitchFamily="2" charset="-122"/>
                          <a:cs typeface="宋体" panose="02010600030101010101" pitchFamily="2" charset="-122"/>
                        </a:rPr>
                        <a:t>）</a:t>
                      </a:r>
                      <a:r>
                        <a:rPr lang="en-US" sz="1400" b="1">
                          <a:solidFill>
                            <a:srgbClr val="FF0000"/>
                          </a:solidFill>
                          <a:latin typeface="宋体" panose="02010600030101010101" pitchFamily="2" charset="-122"/>
                          <a:ea typeface="宋体" panose="02010600030101010101" pitchFamily="2" charset="-122"/>
                          <a:cs typeface="宋体" panose="02010600030101010101" pitchFamily="2" charset="-122"/>
                        </a:rPr>
                        <a:t>（注明</a:t>
                      </a:r>
                      <a:r>
                        <a:rPr lang="en-US" sz="1400" b="1">
                          <a:solidFill>
                            <a:srgbClr val="FF0000"/>
                          </a:solidFill>
                          <a:latin typeface="Times New Roman" panose="02020603050405020304" charset="0"/>
                          <a:cs typeface="Times New Roman" panose="02020603050405020304" charset="0"/>
                        </a:rPr>
                        <a:t>“</a:t>
                      </a:r>
                      <a:r>
                        <a:rPr lang="en-US" sz="1400" b="1">
                          <a:solidFill>
                            <a:srgbClr val="FF0000"/>
                          </a:solidFill>
                          <a:latin typeface="宋体" panose="02010600030101010101" pitchFamily="2" charset="-122"/>
                          <a:ea typeface="宋体" panose="02010600030101010101" pitchFamily="2" charset="-122"/>
                          <a:cs typeface="宋体" panose="02010600030101010101" pitchFamily="2" charset="-122"/>
                        </a:rPr>
                        <a:t>中国美丽休闲乡村</a:t>
                      </a:r>
                      <a:r>
                        <a:rPr lang="en-US" sz="1400" b="1">
                          <a:solidFill>
                            <a:srgbClr val="FF0000"/>
                          </a:solidFill>
                          <a:latin typeface="Times New Roman" panose="02020603050405020304" charset="0"/>
                          <a:cs typeface="Times New Roman" panose="02020603050405020304" charset="0"/>
                        </a:rPr>
                        <a:t>”</a:t>
                      </a:r>
                      <a:r>
                        <a:rPr lang="en-US" sz="1400" b="1">
                          <a:solidFill>
                            <a:srgbClr val="FF0000"/>
                          </a:solidFill>
                          <a:latin typeface="宋体" panose="02010600030101010101" pitchFamily="2" charset="-122"/>
                          <a:ea typeface="宋体" panose="02010600030101010101" pitchFamily="2" charset="-122"/>
                          <a:cs typeface="宋体" panose="02010600030101010101" pitchFamily="2" charset="-122"/>
                        </a:rPr>
                        <a:t>个数及名称）</a:t>
                      </a:r>
                      <a:endParaRPr lang="en-US" altLang="en-US" sz="14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90000"/>
                        </a:lnSpc>
                        <a:buNone/>
                      </a:pPr>
                      <a:endParaRPr lang="en-US" sz="1600" b="0">
                        <a:solidFill>
                          <a:srgbClr val="FF0000"/>
                        </a:solidFill>
                        <a:latin typeface="Times New Roman" panose="02020603050405020304" charset="0"/>
                        <a:cs typeface="Times New Roman" panose="02020603050405020304" charset="0"/>
                      </a:endParaRPr>
                    </a:p>
                    <a:p>
                      <a:pPr indent="0">
                        <a:lnSpc>
                          <a:spcPct val="90000"/>
                        </a:lnSpc>
                        <a:buNone/>
                      </a:pPr>
                      <a:r>
                        <a:rPr lang="en-US" sz="1600" b="1">
                          <a:solidFill>
                            <a:srgbClr val="00B0F0"/>
                          </a:solidFill>
                          <a:latin typeface="Times New Roman" panose="02020603050405020304" charset="0"/>
                          <a:cs typeface="Times New Roman" panose="02020603050405020304" charset="0"/>
                        </a:rPr>
                        <a:t>省级以上美丽休闲乡村、休闲农业聚集村、休闲农业园区、农家乐、乡村民宿等。</a:t>
                      </a:r>
                      <a:endParaRPr lang="en-US" sz="1600" b="1">
                        <a:solidFill>
                          <a:srgbClr val="00B0F0"/>
                        </a:solidFill>
                        <a:latin typeface="Times New Roman" panose="02020603050405020304" charset="0"/>
                        <a:cs typeface="Times New Roman" panose="02020603050405020304" charset="0"/>
                      </a:endParaRPr>
                    </a:p>
                    <a:p>
                      <a:pPr indent="0">
                        <a:lnSpc>
                          <a:spcPct val="90000"/>
                        </a:lnSpc>
                        <a:buNone/>
                      </a:pPr>
                      <a:r>
                        <a:rPr lang="zh-CN" altLang="en-US" sz="1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硬性条件：</a:t>
                      </a:r>
                      <a:r>
                        <a:rPr lang="zh-CN" altLang="en-US" sz="1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5个以上，其中</a:t>
                      </a:r>
                      <a:r>
                        <a:rPr lang="zh-CN" altLang="en-US" sz="1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至少有</a:t>
                      </a:r>
                      <a:r>
                        <a:rPr lang="en-US" altLang="zh-CN" sz="1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个中国美丽休闲乡村。</a:t>
                      </a:r>
                      <a:endParaRPr lang="zh-CN" altLang="en-US" sz="1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nSpc>
                          <a:spcPct val="90000"/>
                        </a:lnSpc>
                        <a:buNone/>
                      </a:pPr>
                      <a:endParaRPr lang="en-US" altLang="en-US" sz="1600" b="0">
                        <a:solidFill>
                          <a:srgbClr val="FF0000"/>
                        </a:solidFill>
                        <a:latin typeface="Times New Roman" panose="02020603050405020304" charset="0"/>
                        <a:ea typeface="宋体" panose="02010600030101010101" pitchFamily="2" charset="-122"/>
                        <a:cs typeface="Times New Roman" panose="02020603050405020304" charset="0"/>
                        <a:sym typeface="+mn-ea"/>
                      </a:endParaRPr>
                    </a:p>
                    <a:p>
                      <a:pPr indent="0">
                        <a:lnSpc>
                          <a:spcPct val="90000"/>
                        </a:lnSpc>
                        <a:buNone/>
                      </a:pPr>
                      <a:r>
                        <a:rPr lang="zh-CN" altLang="en-US" sz="1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例：</a:t>
                      </a:r>
                      <a:r>
                        <a:rPr lang="en-US" altLang="zh-CN" sz="1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6</a:t>
                      </a:r>
                      <a:r>
                        <a:rPr lang="zh-CN" altLang="en-US" sz="1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个，其中中国美丽休闲乡村：1</a:t>
                      </a:r>
                      <a:r>
                        <a:rPr lang="zh-CN" altLang="en-US" sz="1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个，XX村，2021年。</a:t>
                      </a:r>
                      <a:r>
                        <a:rPr lang="en-US" altLang="zh-CN" sz="1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XX</a:t>
                      </a:r>
                      <a:r>
                        <a:rPr lang="zh-CN" altLang="en-US" sz="1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省美丽休闲乡村：1</a:t>
                      </a:r>
                      <a:r>
                        <a:rPr lang="en-US" altLang="zh-CN" sz="1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1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XX村，2020年……</a:t>
                      </a:r>
                      <a:endParaRPr lang="en-US" altLang="zh-CN" sz="16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563370">
                <a:tc>
                  <a:txBody>
                    <a:bodyPr/>
                    <a:p>
                      <a:pPr indent="0">
                        <a:lnSpc>
                          <a:spcPct val="90000"/>
                        </a:lnSpc>
                        <a:buNone/>
                      </a:pPr>
                      <a:r>
                        <a:rPr lang="en-US" sz="1400" b="1">
                          <a:solidFill>
                            <a:srgbClr val="FF0000"/>
                          </a:solidFill>
                          <a:latin typeface="宋体" panose="02010600030101010101" pitchFamily="2" charset="-122"/>
                          <a:ea typeface="宋体" panose="02010600030101010101" pitchFamily="2" charset="-122"/>
                          <a:cs typeface="宋体" panose="02010600030101010101" pitchFamily="2" charset="-122"/>
                        </a:rPr>
                        <a:t>乡村休闲旅游精品线路（列举）</a:t>
                      </a:r>
                      <a:endParaRPr lang="en-US" altLang="en-US" sz="14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nSpc>
                          <a:spcPct val="90000"/>
                        </a:lnSpc>
                        <a:buNone/>
                      </a:pPr>
                      <a:r>
                        <a:rPr lang="en-US" sz="1600" b="0">
                          <a:latin typeface="Times New Roman" panose="02020603050405020304" charset="0"/>
                          <a:cs typeface="Times New Roman" panose="02020603050405020304" charset="0"/>
                        </a:rPr>
                        <a:t> </a:t>
                      </a:r>
                      <a:endParaRPr lang="en-US" sz="1600" b="0">
                        <a:latin typeface="Times New Roman" panose="02020603050405020304" charset="0"/>
                        <a:cs typeface="Times New Roman" panose="02020603050405020304" charset="0"/>
                      </a:endParaRPr>
                    </a:p>
                    <a:p>
                      <a:pPr indent="0">
                        <a:lnSpc>
                          <a:spcPct val="90000"/>
                        </a:lnSpc>
                        <a:buNone/>
                      </a:pPr>
                      <a:r>
                        <a:rPr lang="zh-CN" altLang="en-US" sz="1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硬性条件，县域1条以上。</a:t>
                      </a:r>
                      <a:r>
                        <a:rPr lang="zh-CN" altLang="en-US" sz="1600" b="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例：2条</a:t>
                      </a:r>
                      <a:endParaRPr lang="zh-CN" altLang="en-US" sz="1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nSpc>
                          <a:spcPct val="90000"/>
                        </a:lnSpc>
                        <a:buNone/>
                      </a:pPr>
                      <a:r>
                        <a:rPr lang="en-US" altLang="en-US" sz="1600" b="1">
                          <a:latin typeface="Times New Roman" panose="02020603050405020304" charset="0"/>
                          <a:ea typeface="Times New Roman" panose="02020603050405020304" charset="0"/>
                          <a:cs typeface="Times New Roman" panose="02020603050405020304" charset="0"/>
                        </a:rPr>
                        <a:t>1.茶马古道休闲农业精品线路(写出沿线特色休闲农业景点：休闲乡村1-休闲农业景点2-休闲乡村3-休闲农业景点4)</a:t>
                      </a:r>
                      <a:endParaRPr lang="en-US" altLang="en-US" sz="1600" b="1">
                        <a:latin typeface="Times New Roman" panose="02020603050405020304" charset="0"/>
                        <a:ea typeface="Times New Roman" panose="02020603050405020304" charset="0"/>
                        <a:cs typeface="Times New Roman" panose="02020603050405020304" charset="0"/>
                      </a:endParaRPr>
                    </a:p>
                    <a:p>
                      <a:pPr indent="0">
                        <a:lnSpc>
                          <a:spcPct val="90000"/>
                        </a:lnSpc>
                        <a:buNone/>
                      </a:pPr>
                      <a:r>
                        <a:rPr lang="en-US" altLang="en-US" sz="1600" b="1">
                          <a:latin typeface="Times New Roman" panose="02020603050405020304" charset="0"/>
                          <a:ea typeface="Times New Roman" panose="02020603050405020304" charset="0"/>
                          <a:cs typeface="Times New Roman" panose="02020603050405020304" charset="0"/>
                        </a:rPr>
                        <a:t>2.百里花海休闲农业精品线路（写出沿线特色休闲农业景点：休闲乡村1-景点2-休闲乡村3-休闲农业景点4-休闲农业景点5）</a:t>
                      </a:r>
                      <a:endParaRPr lang="en-US" altLang="en-US" sz="1600" b="1">
                        <a:latin typeface="Times New Roman" panose="02020603050405020304" charset="0"/>
                        <a:ea typeface="Times New Roman" panose="02020603050405020304" charset="0"/>
                        <a:cs typeface="Times New Roman" panose="02020603050405020304" charset="0"/>
                      </a:endParaRPr>
                    </a:p>
                    <a:p>
                      <a:pPr indent="0">
                        <a:buNone/>
                      </a:pPr>
                      <a:endParaRPr lang="en-US" altLang="en-US" sz="16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294174" y="2474532"/>
            <a:ext cx="288032" cy="288032"/>
          </a:xfrm>
          <a:prstGeom prst="ellipse">
            <a:avLst/>
          </a:prstGeom>
          <a:solidFill>
            <a:srgbClr val="229B9E"/>
          </a:solidFill>
          <a:ln w="31750">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lumMod val="50000"/>
                </a:schemeClr>
              </a:solidFill>
            </a:endParaRPr>
          </a:p>
        </p:txBody>
      </p:sp>
      <p:sp>
        <p:nvSpPr>
          <p:cNvPr id="7" name="TextBox 38"/>
          <p:cNvSpPr txBox="1"/>
          <p:nvPr/>
        </p:nvSpPr>
        <p:spPr>
          <a:xfrm>
            <a:off x="714994" y="1209510"/>
            <a:ext cx="11010495" cy="5560176"/>
          </a:xfrm>
          <a:prstGeom prst="rect">
            <a:avLst/>
          </a:prstGeom>
          <a:noFill/>
          <a:ln>
            <a:noFill/>
          </a:ln>
        </p:spPr>
        <p:txBody>
          <a:bodyPr wrap="square" rtlCol="0">
            <a:spAutoFit/>
          </a:bodyPr>
          <a:lstStyle/>
          <a:p>
            <a:pPr algn="just">
              <a:lnSpc>
                <a:spcPct val="150000"/>
              </a:lnSpc>
            </a:pPr>
            <a:r>
              <a:rPr lang="zh-CN" altLang="zh-CN" sz="2000" b="1" dirty="0">
                <a:latin typeface="微软雅黑" panose="020B0503020204020204" pitchFamily="34" charset="-122"/>
                <a:ea typeface="微软雅黑" panose="020B0503020204020204" pitchFamily="34" charset="-122"/>
              </a:rPr>
              <a:t>在全国具有较高知名度的休闲农业和乡村旅游点数量</a:t>
            </a:r>
            <a:endParaRPr lang="en-US" altLang="zh-CN" sz="2000" b="1" dirty="0">
              <a:latin typeface="微软雅黑" panose="020B0503020204020204" pitchFamily="34" charset="-122"/>
              <a:ea typeface="微软雅黑" panose="020B0503020204020204" pitchFamily="34" charset="-122"/>
            </a:endParaRPr>
          </a:p>
          <a:p>
            <a:pPr algn="just">
              <a:lnSpc>
                <a:spcPct val="150000"/>
              </a:lnSpc>
            </a:pPr>
            <a:r>
              <a:rPr lang="zh-CN" altLang="en-US" sz="2000" dirty="0">
                <a:latin typeface="微软雅黑" panose="020B0503020204020204" pitchFamily="34" charset="-122"/>
                <a:ea typeface="微软雅黑" panose="020B0503020204020204" pitchFamily="34" charset="-122"/>
              </a:rPr>
              <a:t>包括</a:t>
            </a:r>
            <a:r>
              <a:rPr lang="zh-CN" altLang="zh-CN" sz="2000" dirty="0">
                <a:solidFill>
                  <a:srgbClr val="FF0000"/>
                </a:solidFill>
                <a:latin typeface="微软雅黑" panose="020B0503020204020204" pitchFamily="34" charset="-122"/>
                <a:ea typeface="微软雅黑" panose="020B0503020204020204" pitchFamily="34" charset="-122"/>
              </a:rPr>
              <a:t>省级以上</a:t>
            </a:r>
            <a:r>
              <a:rPr lang="zh-CN" altLang="zh-CN" sz="2000" dirty="0">
                <a:latin typeface="微软雅黑" panose="020B0503020204020204" pitchFamily="34" charset="-122"/>
                <a:ea typeface="微软雅黑" panose="020B0503020204020204" pitchFamily="34" charset="-122"/>
              </a:rPr>
              <a:t>美丽休闲乡村、休闲农业聚集村、休闲农业园区、农家乐、乡村民宿等。 </a:t>
            </a:r>
            <a:endParaRPr lang="zh-CN" altLang="zh-CN" sz="2000" dirty="0">
              <a:latin typeface="微软雅黑" panose="020B0503020204020204" pitchFamily="34" charset="-122"/>
              <a:ea typeface="微软雅黑" panose="020B0503020204020204" pitchFamily="34" charset="-122"/>
            </a:endParaRPr>
          </a:p>
          <a:p>
            <a:pPr algn="just">
              <a:lnSpc>
                <a:spcPct val="150000"/>
              </a:lnSpc>
            </a:pPr>
            <a:r>
              <a:rPr lang="zh-CN" altLang="zh-CN" sz="2000" b="1" dirty="0">
                <a:latin typeface="微软雅黑" panose="020B0503020204020204" pitchFamily="34" charset="-122"/>
                <a:ea typeface="微软雅黑" panose="020B0503020204020204" pitchFamily="34" charset="-122"/>
              </a:rPr>
              <a:t>中国美丽休闲乡村</a:t>
            </a:r>
            <a:endParaRPr lang="en-US" altLang="zh-CN" sz="2000" b="1" dirty="0">
              <a:latin typeface="微软雅黑" panose="020B0503020204020204" pitchFamily="34" charset="-122"/>
              <a:ea typeface="微软雅黑" panose="020B0503020204020204" pitchFamily="34" charset="-122"/>
            </a:endParaRPr>
          </a:p>
          <a:p>
            <a:pPr algn="just">
              <a:lnSpc>
                <a:spcPct val="150000"/>
              </a:lnSpc>
            </a:pPr>
            <a:r>
              <a:rPr lang="zh-CN" altLang="zh-CN" sz="2000" dirty="0">
                <a:latin typeface="微软雅黑" panose="020B0503020204020204" pitchFamily="34" charset="-122"/>
                <a:ea typeface="微软雅黑" panose="020B0503020204020204" pitchFamily="34" charset="-122"/>
              </a:rPr>
              <a:t>以农业为基础、农民为主体、乡村为单元，依托悠久的村落建筑、独特的民居风貌、厚重的农耕文明、浓郁的乡村文化、多彩的民俗风情、良好的生态资源，因地制宜发展休闲农业和乡村旅游，功能特色突出，文化内涵丰富，品牌知名度高，农民利益联结机制完善，具有较强的示范辐射和带动作用，</a:t>
            </a:r>
            <a:r>
              <a:rPr lang="zh-CN" altLang="zh-CN" sz="2000" dirty="0">
                <a:solidFill>
                  <a:srgbClr val="FF0000"/>
                </a:solidFill>
                <a:latin typeface="微软雅黑" panose="020B0503020204020204" pitchFamily="34" charset="-122"/>
                <a:ea typeface="微软雅黑" panose="020B0503020204020204" pitchFamily="34" charset="-122"/>
              </a:rPr>
              <a:t>经农业农村部发布推介</a:t>
            </a:r>
            <a:r>
              <a:rPr lang="zh-CN" altLang="zh-CN" sz="2000" dirty="0">
                <a:latin typeface="微软雅黑" panose="020B0503020204020204" pitchFamily="34" charset="-122"/>
                <a:ea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endParaRPr>
          </a:p>
          <a:p>
            <a:pPr algn="just">
              <a:lnSpc>
                <a:spcPct val="150000"/>
              </a:lnSpc>
            </a:pPr>
            <a:r>
              <a:rPr lang="zh-CN" altLang="zh-CN" sz="2000" b="1" dirty="0">
                <a:latin typeface="微软雅黑" panose="020B0503020204020204" pitchFamily="34" charset="-122"/>
                <a:ea typeface="微软雅黑" panose="020B0503020204020204" pitchFamily="34" charset="-122"/>
              </a:rPr>
              <a:t>休闲农业聚集村</a:t>
            </a:r>
            <a:endParaRPr lang="en-US" altLang="zh-CN" sz="2000" b="1" dirty="0">
              <a:latin typeface="微软雅黑" panose="020B0503020204020204" pitchFamily="34" charset="-122"/>
              <a:ea typeface="微软雅黑" panose="020B0503020204020204" pitchFamily="34" charset="-122"/>
            </a:endParaRPr>
          </a:p>
          <a:p>
            <a:pPr algn="just">
              <a:lnSpc>
                <a:spcPct val="150000"/>
              </a:lnSpc>
            </a:pPr>
            <a:r>
              <a:rPr lang="zh-CN" altLang="zh-CN" sz="2000" dirty="0">
                <a:latin typeface="微软雅黑" panose="020B0503020204020204" pitchFamily="34" charset="-122"/>
                <a:ea typeface="微软雅黑" panose="020B0503020204020204" pitchFamily="34" charset="-122"/>
              </a:rPr>
              <a:t>以农业为基础、农民为主体，依托自然与文化资源因地制宜发展休闲农业和乡村旅游，具有较强的示范辐射和带动作用的</a:t>
            </a:r>
            <a:r>
              <a:rPr lang="zh-CN" altLang="zh-CN" sz="2000" dirty="0">
                <a:solidFill>
                  <a:srgbClr val="FF0000"/>
                </a:solidFill>
                <a:latin typeface="微软雅黑" panose="020B0503020204020204" pitchFamily="34" charset="-122"/>
                <a:ea typeface="微软雅黑" panose="020B0503020204020204" pitchFamily="34" charset="-122"/>
              </a:rPr>
              <a:t>行政村</a:t>
            </a:r>
            <a:r>
              <a:rPr lang="zh-CN" altLang="zh-CN" sz="2000" dirty="0">
                <a:latin typeface="微软雅黑" panose="020B0503020204020204" pitchFamily="34" charset="-122"/>
                <a:ea typeface="微软雅黑" panose="020B0503020204020204" pitchFamily="34" charset="-122"/>
              </a:rPr>
              <a:t>。全村从事休闲产业生产经营活动农户数</a:t>
            </a:r>
            <a:r>
              <a:rPr lang="zh-CN" altLang="zh-CN" sz="2000" dirty="0">
                <a:solidFill>
                  <a:srgbClr val="FF0000"/>
                </a:solidFill>
                <a:latin typeface="微软雅黑" panose="020B0503020204020204" pitchFamily="34" charset="-122"/>
                <a:ea typeface="微软雅黑" panose="020B0503020204020204" pitchFamily="34" charset="-122"/>
              </a:rPr>
              <a:t>占比达到</a:t>
            </a:r>
            <a:r>
              <a:rPr lang="en-US" altLang="zh-CN" sz="2000" dirty="0">
                <a:solidFill>
                  <a:srgbClr val="FF0000"/>
                </a:solidFill>
                <a:latin typeface="微软雅黑" panose="020B0503020204020204" pitchFamily="34" charset="-122"/>
                <a:ea typeface="微软雅黑" panose="020B0503020204020204" pitchFamily="34" charset="-122"/>
              </a:rPr>
              <a:t>30%</a:t>
            </a:r>
            <a:r>
              <a:rPr lang="zh-CN" altLang="zh-CN" sz="2000" dirty="0">
                <a:solidFill>
                  <a:srgbClr val="FF0000"/>
                </a:solidFill>
                <a:latin typeface="微软雅黑" panose="020B0503020204020204" pitchFamily="34" charset="-122"/>
                <a:ea typeface="微软雅黑" panose="020B0503020204020204" pitchFamily="34" charset="-122"/>
              </a:rPr>
              <a:t>以上</a:t>
            </a:r>
            <a:r>
              <a:rPr lang="zh-CN" altLang="zh-CN" sz="2000" dirty="0">
                <a:latin typeface="微软雅黑" panose="020B0503020204020204" pitchFamily="34" charset="-122"/>
                <a:ea typeface="微软雅黑" panose="020B0503020204020204" pitchFamily="34" charset="-122"/>
              </a:rPr>
              <a:t>，单项休闲业态形成一定规模、或者多项业态形成聚集联动效应，</a:t>
            </a:r>
            <a:r>
              <a:rPr lang="zh-CN" altLang="zh-CN" sz="2000" dirty="0">
                <a:solidFill>
                  <a:srgbClr val="FF0000"/>
                </a:solidFill>
                <a:latin typeface="微软雅黑" panose="020B0503020204020204" pitchFamily="34" charset="-122"/>
                <a:ea typeface="微软雅黑" panose="020B0503020204020204" pitchFamily="34" charset="-122"/>
              </a:rPr>
              <a:t>休闲农业总产值（含休闲产品销售）占全村农业总产值</a:t>
            </a:r>
            <a:r>
              <a:rPr lang="en-US" altLang="zh-CN" sz="2000" dirty="0">
                <a:solidFill>
                  <a:srgbClr val="FF0000"/>
                </a:solidFill>
                <a:latin typeface="微软雅黑" panose="020B0503020204020204" pitchFamily="34" charset="-122"/>
                <a:ea typeface="微软雅黑" panose="020B0503020204020204" pitchFamily="34" charset="-122"/>
              </a:rPr>
              <a:t>50%</a:t>
            </a:r>
            <a:r>
              <a:rPr lang="zh-CN" altLang="zh-CN" sz="2000" dirty="0">
                <a:solidFill>
                  <a:srgbClr val="FF0000"/>
                </a:solidFill>
                <a:latin typeface="微软雅黑" panose="020B0503020204020204" pitchFamily="34" charset="-122"/>
                <a:ea typeface="微软雅黑" panose="020B0503020204020204" pitchFamily="34" charset="-122"/>
              </a:rPr>
              <a:t>以上。</a:t>
            </a:r>
            <a:endParaRPr lang="zh-CN" altLang="zh-CN" sz="2000" dirty="0">
              <a:solidFill>
                <a:srgbClr val="FF0000"/>
              </a:solidFill>
              <a:latin typeface="微软雅黑" panose="020B0503020204020204" pitchFamily="34" charset="-122"/>
              <a:ea typeface="微软雅黑" panose="020B0503020204020204" pitchFamily="34" charset="-122"/>
            </a:endParaRPr>
          </a:p>
        </p:txBody>
      </p:sp>
      <p:sp>
        <p:nvSpPr>
          <p:cNvPr id="8" name="椭圆 7"/>
          <p:cNvSpPr/>
          <p:nvPr/>
        </p:nvSpPr>
        <p:spPr>
          <a:xfrm>
            <a:off x="294174" y="1562196"/>
            <a:ext cx="288032" cy="288032"/>
          </a:xfrm>
          <a:prstGeom prst="ellipse">
            <a:avLst/>
          </a:prstGeom>
          <a:solidFill>
            <a:srgbClr val="FFC000"/>
          </a:solidFill>
          <a:ln w="31750">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lumMod val="50000"/>
                </a:schemeClr>
              </a:solidFill>
            </a:endParaRPr>
          </a:p>
        </p:txBody>
      </p:sp>
      <p:sp>
        <p:nvSpPr>
          <p:cNvPr id="16" name="TextBox 46"/>
          <p:cNvSpPr txBox="1"/>
          <p:nvPr/>
        </p:nvSpPr>
        <p:spPr>
          <a:xfrm>
            <a:off x="540576" y="-92403"/>
            <a:ext cx="1774725" cy="458908"/>
          </a:xfrm>
          <a:prstGeom prst="rect">
            <a:avLst/>
          </a:prstGeom>
          <a:noFill/>
          <a:ln>
            <a:noFill/>
          </a:ln>
        </p:spPr>
        <p:txBody>
          <a:bodyPr wrap="square" rtlCol="0">
            <a:spAutoFit/>
          </a:bodyPr>
          <a:lstStyle/>
          <a:p>
            <a:pPr>
              <a:lnSpc>
                <a:spcPct val="150000"/>
              </a:lnSpc>
            </a:pPr>
            <a:r>
              <a:rPr lang="zh-CN" altLang="en-US">
                <a:solidFill>
                  <a:schemeClr val="bg1"/>
                </a:solidFill>
                <a:latin typeface="微软雅黑" panose="020B0503020204020204" pitchFamily="34" charset="-122"/>
                <a:ea typeface="微软雅黑" panose="020B0503020204020204" pitchFamily="34" charset="-122"/>
              </a:rPr>
              <a:t>教育背景</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7" name="等腰三角形 16"/>
          <p:cNvSpPr/>
          <p:nvPr/>
        </p:nvSpPr>
        <p:spPr>
          <a:xfrm rot="5400000">
            <a:off x="300721" y="111538"/>
            <a:ext cx="213425" cy="18398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6091" y="-5502"/>
            <a:ext cx="12190413" cy="1215341"/>
            <a:chOff x="0" y="0"/>
            <a:chExt cx="12190413" cy="408214"/>
          </a:xfrm>
        </p:grpSpPr>
        <p:sp>
          <p:nvSpPr>
            <p:cNvPr id="23" name="矩形 22"/>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4" name="TextBox 46"/>
            <p:cNvSpPr txBox="1"/>
            <p:nvPr/>
          </p:nvSpPr>
          <p:spPr>
            <a:xfrm>
              <a:off x="329838" y="36198"/>
              <a:ext cx="3066500" cy="249893"/>
            </a:xfrm>
            <a:prstGeom prst="rect">
              <a:avLst/>
            </a:prstGeom>
            <a:noFill/>
            <a:ln>
              <a:noFill/>
            </a:ln>
          </p:spPr>
          <p:txBody>
            <a:bodyPr wrap="square" rtlCol="0">
              <a:spAutoFit/>
            </a:bodyPr>
            <a:lstStyle/>
            <a:p>
              <a:pPr algn="ctr">
                <a:lnSpc>
                  <a:spcPct val="150000"/>
                </a:lnSpc>
              </a:pPr>
              <a:r>
                <a:rPr lang="zh-CN" altLang="en-US" sz="3200" dirty="0">
                  <a:solidFill>
                    <a:schemeClr val="bg1"/>
                  </a:solidFill>
                  <a:latin typeface="微软雅黑" panose="020B0503020204020204" pitchFamily="34" charset="-122"/>
                  <a:ea typeface="微软雅黑" panose="020B0503020204020204" pitchFamily="34" charset="-122"/>
                </a:rPr>
                <a:t>概念界定</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sp>
        <p:nvSpPr>
          <p:cNvPr id="28" name="椭圆 27"/>
          <p:cNvSpPr/>
          <p:nvPr/>
        </p:nvSpPr>
        <p:spPr>
          <a:xfrm>
            <a:off x="292455" y="4707172"/>
            <a:ext cx="288032" cy="288032"/>
          </a:xfrm>
          <a:prstGeom prst="ellipse">
            <a:avLst/>
          </a:prstGeom>
          <a:solidFill>
            <a:srgbClr val="FFC000"/>
          </a:solidFill>
          <a:ln w="31750">
            <a:no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lumMod val="50000"/>
                </a:schemeClr>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8"/>
          <p:cNvSpPr txBox="1"/>
          <p:nvPr/>
        </p:nvSpPr>
        <p:spPr>
          <a:xfrm>
            <a:off x="574675" y="1209040"/>
            <a:ext cx="11153775" cy="2399665"/>
          </a:xfrm>
          <a:prstGeom prst="rect">
            <a:avLst/>
          </a:prstGeom>
          <a:noFill/>
          <a:ln>
            <a:noFill/>
          </a:ln>
        </p:spPr>
        <p:txBody>
          <a:bodyPr wrap="square" rtlCol="0">
            <a:spAutoFit/>
          </a:bodyPr>
          <a:lstStyle/>
          <a:p>
            <a:pPr algn="just">
              <a:lnSpc>
                <a:spcPct val="150000"/>
              </a:lnSpc>
            </a:pPr>
            <a:r>
              <a:rPr lang="zh-CN" altLang="en-US" sz="2000" b="1" dirty="0">
                <a:solidFill>
                  <a:srgbClr val="FF0000"/>
                </a:solidFill>
                <a:latin typeface="微软雅黑" panose="020B0503020204020204" pitchFamily="34" charset="-122"/>
                <a:ea typeface="微软雅黑" panose="020B0503020204020204" pitchFamily="34" charset="-122"/>
              </a:rPr>
              <a:t>二是体现县域农村发展总体情况的指标</a:t>
            </a: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sz="2000" dirty="0">
              <a:latin typeface="微软雅黑" panose="020B0503020204020204" pitchFamily="34" charset="-122"/>
              <a:ea typeface="微软雅黑" panose="020B0503020204020204" pitchFamily="34" charset="-122"/>
            </a:endParaRPr>
          </a:p>
          <a:p>
            <a:pPr algn="just">
              <a:lnSpc>
                <a:spcPct val="150000"/>
              </a:lnSpc>
            </a:pPr>
            <a:endParaRPr lang="zh-CN" altLang="en-US" sz="2000" dirty="0">
              <a:latin typeface="微软雅黑" panose="020B0503020204020204" pitchFamily="34" charset="-122"/>
              <a:ea typeface="微软雅黑" panose="020B0503020204020204" pitchFamily="34" charset="-122"/>
            </a:endParaRPr>
          </a:p>
        </p:txBody>
      </p:sp>
      <p:sp>
        <p:nvSpPr>
          <p:cNvPr id="17" name="等腰三角形 16"/>
          <p:cNvSpPr/>
          <p:nvPr/>
        </p:nvSpPr>
        <p:spPr>
          <a:xfrm rot="5400000">
            <a:off x="298893" y="110332"/>
            <a:ext cx="213492" cy="18404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2" name="组合 21"/>
          <p:cNvGrpSpPr/>
          <p:nvPr/>
        </p:nvGrpSpPr>
        <p:grpSpPr>
          <a:xfrm>
            <a:off x="4169" y="-6745"/>
            <a:ext cx="12194259" cy="1215725"/>
            <a:chOff x="0" y="0"/>
            <a:chExt cx="12190413" cy="408214"/>
          </a:xfrm>
        </p:grpSpPr>
        <p:sp>
          <p:nvSpPr>
            <p:cNvPr id="23" name="矩形 22"/>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TextBox 46"/>
            <p:cNvSpPr txBox="1"/>
            <p:nvPr/>
          </p:nvSpPr>
          <p:spPr>
            <a:xfrm>
              <a:off x="330096" y="36247"/>
              <a:ext cx="4075414" cy="278677"/>
            </a:xfrm>
            <a:prstGeom prst="rect">
              <a:avLst/>
            </a:prstGeom>
            <a:noFill/>
            <a:ln>
              <a:noFill/>
            </a:ln>
          </p:spPr>
          <p:txBody>
            <a:bodyPr wrap="square" rtlCol="0">
              <a:spAutoFit/>
            </a:bodyPr>
            <a:lstStyle/>
            <a:p>
              <a:pPr algn="ctr">
                <a:lnSpc>
                  <a:spcPct val="150000"/>
                </a:lnSpc>
              </a:pPr>
              <a:r>
                <a:rPr lang="zh-CN" altLang="en-US" sz="3200" dirty="0">
                  <a:solidFill>
                    <a:schemeClr val="bg1"/>
                  </a:solidFill>
                  <a:latin typeface="微软雅黑" panose="020B0503020204020204" pitchFamily="34" charset="-122"/>
                  <a:ea typeface="微软雅黑" panose="020B0503020204020204" pitchFamily="34" charset="-122"/>
                </a:rPr>
                <a:t>三、指标含义</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grpSp>
      <p:graphicFrame>
        <p:nvGraphicFramePr>
          <p:cNvPr id="4" name="表格 3"/>
          <p:cNvGraphicFramePr/>
          <p:nvPr>
            <p:custDataLst>
              <p:tags r:id="rId1"/>
            </p:custDataLst>
          </p:nvPr>
        </p:nvGraphicFramePr>
        <p:xfrm>
          <a:off x="720725" y="2272030"/>
          <a:ext cx="10843260" cy="2618740"/>
        </p:xfrm>
        <a:graphic>
          <a:graphicData uri="http://schemas.openxmlformats.org/drawingml/2006/table">
            <a:tbl>
              <a:tblPr firstRow="1" bandRow="1">
                <a:tableStyleId>{5940675A-B579-460E-94D1-54222C63F5DA}</a:tableStyleId>
              </a:tblPr>
              <a:tblGrid>
                <a:gridCol w="3279140"/>
                <a:gridCol w="1717040"/>
                <a:gridCol w="3602355"/>
                <a:gridCol w="2244725"/>
              </a:tblGrid>
              <a:tr h="984885">
                <a:tc>
                  <a:txBody>
                    <a:bodyPr/>
                    <a:p>
                      <a:pPr indent="0">
                        <a:buNone/>
                      </a:pPr>
                      <a:r>
                        <a:rPr lang="en-US" sz="1400" b="1">
                          <a:latin typeface="宋体" panose="02010600030101010101" pitchFamily="2" charset="-122"/>
                          <a:ea typeface="宋体" panose="02010600030101010101" pitchFamily="2" charset="-122"/>
                          <a:cs typeface="宋体" panose="02010600030101010101" pitchFamily="2" charset="-122"/>
                        </a:rPr>
                        <a:t>全县（市、区）总人口（万人）</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Times New Roman" panose="02020603050405020304" charset="0"/>
                          <a:cs typeface="Times New Roman" panose="02020603050405020304" charset="0"/>
                        </a:rPr>
                        <a:t> </a:t>
                      </a:r>
                      <a:endParaRPr lang="en-US" sz="1400" b="0">
                        <a:latin typeface="Times New Roman" panose="02020603050405020304" charset="0"/>
                        <a:cs typeface="Times New Roman" panose="02020603050405020304" charset="0"/>
                      </a:endParaRPr>
                    </a:p>
                    <a:p>
                      <a:pPr algn="l">
                        <a:buClrTx/>
                        <a:buSzTx/>
                        <a:buFontTx/>
                        <a:buNone/>
                      </a:pPr>
                      <a:r>
                        <a:rPr lang="en-US" altLang="en-US" sz="1400" b="0">
                          <a:latin typeface="Times New Roman" panose="02020603050405020304" charset="0"/>
                          <a:ea typeface="Times New Roman" panose="02020603050405020304" charset="0"/>
                          <a:cs typeface="Times New Roman" panose="02020603050405020304" charset="0"/>
                        </a:rPr>
                        <a:t> </a:t>
                      </a:r>
                      <a:r>
                        <a:rPr lang="zh-CN" altLang="en-US" sz="1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县</a:t>
                      </a:r>
                      <a:r>
                        <a:rPr lang="zh-CN" altLang="en-US" sz="1400" b="1">
                          <a:solidFill>
                            <a:srgbClr val="FF0000"/>
                          </a:solidFill>
                          <a:latin typeface="宋体" panose="02010600030101010101" pitchFamily="2" charset="-122"/>
                          <a:ea typeface="宋体" panose="02010600030101010101" pitchFamily="2" charset="-122"/>
                          <a:cs typeface="宋体" panose="02010600030101010101" pitchFamily="2" charset="-122"/>
                        </a:rPr>
                        <a:t>统计部门</a:t>
                      </a:r>
                      <a:endParaRPr lang="zh-CN" altLang="en-US" sz="14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1">
                          <a:latin typeface="宋体" panose="02010600030101010101" pitchFamily="2" charset="-122"/>
                          <a:ea typeface="宋体" panose="02010600030101010101" pitchFamily="2" charset="-122"/>
                          <a:cs typeface="宋体" panose="02010600030101010101" pitchFamily="2" charset="-122"/>
                        </a:rPr>
                        <a:t>全县（市、区）农业人口（万人）</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Times New Roman" panose="02020603050405020304" charset="0"/>
                          <a:cs typeface="Times New Roman" panose="02020603050405020304" charset="0"/>
                        </a:rPr>
                        <a:t> </a:t>
                      </a:r>
                      <a:endParaRPr lang="en-US" sz="1400" b="0">
                        <a:latin typeface="Times New Roman" panose="02020603050405020304" charset="0"/>
                        <a:cs typeface="Times New Roman" panose="02020603050405020304" charset="0"/>
                      </a:endParaRPr>
                    </a:p>
                    <a:p>
                      <a:pPr indent="0">
                        <a:buNone/>
                      </a:pPr>
                      <a:r>
                        <a:rPr lang="zh-CN" altLang="en-US" sz="1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县统计部门</a:t>
                      </a:r>
                      <a:endParaRPr lang="zh-CN" altLang="en-US" sz="14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altLang="en-US" sz="14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33855">
                <a:tc>
                  <a:txBody>
                    <a:bodyPr/>
                    <a:p>
                      <a:pPr indent="0">
                        <a:buNone/>
                      </a:pPr>
                      <a:r>
                        <a:rPr lang="en-US" sz="1400" b="1">
                          <a:latin typeface="宋体" panose="02010600030101010101" pitchFamily="2" charset="-122"/>
                          <a:ea typeface="宋体" panose="02010600030101010101" pitchFamily="2" charset="-122"/>
                          <a:cs typeface="宋体" panose="02010600030101010101" pitchFamily="2" charset="-122"/>
                        </a:rPr>
                        <a:t>全县（市、区）农村经济总收入（万元）</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1">
                          <a:latin typeface="Times New Roman" panose="02020603050405020304" charset="0"/>
                          <a:cs typeface="Times New Roman" panose="02020603050405020304" charset="0"/>
                        </a:rPr>
                        <a:t> </a:t>
                      </a:r>
                      <a:endParaRPr lang="en-US" sz="1400" b="1">
                        <a:latin typeface="Times New Roman" panose="02020603050405020304" charset="0"/>
                        <a:cs typeface="Times New Roman" panose="02020603050405020304" charset="0"/>
                      </a:endParaRPr>
                    </a:p>
                    <a:p>
                      <a:pPr indent="0">
                        <a:buNone/>
                      </a:pPr>
                      <a:r>
                        <a:rPr lang="zh-CN" altLang="en-US" sz="1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县</a:t>
                      </a:r>
                      <a:r>
                        <a:rPr lang="zh-CN" altLang="en-US" sz="1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统计部门，不等于农林牧渔业总产值。</a:t>
                      </a:r>
                      <a:endParaRPr lang="zh-CN" altLang="en-US" sz="1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pPr indent="0">
                        <a:buNone/>
                      </a:pPr>
                      <a:endParaRPr lang="en-US" altLang="en-US" sz="14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1">
                          <a:latin typeface="宋体" panose="02010600030101010101" pitchFamily="2" charset="-122"/>
                          <a:ea typeface="宋体" panose="02010600030101010101" pitchFamily="2" charset="-122"/>
                          <a:cs typeface="宋体" panose="02010600030101010101" pitchFamily="2" charset="-122"/>
                        </a:rPr>
                        <a:t>全县（市、区）农村经济总收入近三年平均增速</a:t>
                      </a:r>
                      <a:r>
                        <a:rPr lang="en-US" sz="1400" b="1">
                          <a:latin typeface="Times New Roman" panose="02020603050405020304" charset="0"/>
                          <a:cs typeface="Times New Roman" panose="02020603050405020304" charset="0"/>
                        </a:rPr>
                        <a:t>*</a:t>
                      </a:r>
                      <a:r>
                        <a:rPr lang="en-US" sz="1400" b="1">
                          <a:latin typeface="宋体" panose="02010600030101010101" pitchFamily="2" charset="-122"/>
                          <a:ea typeface="宋体" panose="02010600030101010101" pitchFamily="2" charset="-122"/>
                          <a:cs typeface="宋体" panose="02010600030101010101" pitchFamily="2" charset="-122"/>
                        </a:rPr>
                        <a:t>（</a:t>
                      </a:r>
                      <a:r>
                        <a:rPr lang="en-US" sz="1400" b="1">
                          <a:latin typeface="Times New Roman" panose="02020603050405020304" charset="0"/>
                          <a:cs typeface="Times New Roman" panose="02020603050405020304" charset="0"/>
                        </a:rPr>
                        <a:t>%</a:t>
                      </a:r>
                      <a:r>
                        <a:rPr lang="en-US" sz="1400" b="1">
                          <a:latin typeface="宋体" panose="02010600030101010101" pitchFamily="2" charset="-122"/>
                          <a:ea typeface="宋体" panose="02010600030101010101" pitchFamily="2" charset="-122"/>
                          <a:cs typeface="宋体" panose="02010600030101010101" pitchFamily="2" charset="-122"/>
                        </a:rPr>
                        <a:t>）</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zh-CN" altLang="en-US" sz="1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pPr indent="0">
                        <a:buNone/>
                      </a:pPr>
                      <a:r>
                        <a:rPr lang="zh-CN" altLang="en-US" sz="1400" b="1">
                          <a:solidFill>
                            <a:srgbClr val="FF0000"/>
                          </a:solidFill>
                          <a:latin typeface="Times New Roman" panose="02020603050405020304" charset="0"/>
                          <a:ea typeface="宋体" panose="02010600030101010101" pitchFamily="2" charset="-122"/>
                          <a:cs typeface="Times New Roman" panose="02020603050405020304" charset="0"/>
                        </a:rPr>
                        <a:t>如为负值，需提供情况说明。</a:t>
                      </a:r>
                      <a:endParaRPr lang="zh-CN" altLang="en-US" sz="1400" b="1">
                        <a:solidFill>
                          <a:srgbClr val="FF0000"/>
                        </a:solidFill>
                        <a:latin typeface="Times New Roman" panose="02020603050405020304" charset="0"/>
                        <a:ea typeface="宋体" panose="02010600030101010101" pitchFamily="2" charset="-122"/>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8"/>
          <p:cNvSpPr txBox="1"/>
          <p:nvPr/>
        </p:nvSpPr>
        <p:spPr>
          <a:xfrm>
            <a:off x="574675" y="1209040"/>
            <a:ext cx="11153775" cy="2861310"/>
          </a:xfrm>
          <a:prstGeom prst="rect">
            <a:avLst/>
          </a:prstGeom>
          <a:noFill/>
          <a:ln>
            <a:noFill/>
          </a:ln>
        </p:spPr>
        <p:txBody>
          <a:bodyPr wrap="square" rtlCol="0">
            <a:spAutoFit/>
          </a:bodyPr>
          <a:lstStyle/>
          <a:p>
            <a:pPr algn="just">
              <a:lnSpc>
                <a:spcPct val="150000"/>
              </a:lnSpc>
            </a:pPr>
            <a:r>
              <a:rPr lang="zh-CN" altLang="en-US" sz="2000" b="1" dirty="0">
                <a:solidFill>
                  <a:srgbClr val="FF0000"/>
                </a:solidFill>
                <a:latin typeface="微软雅黑" panose="020B0503020204020204" pitchFamily="34" charset="-122"/>
                <a:ea typeface="微软雅黑" panose="020B0503020204020204" pitchFamily="34" charset="-122"/>
              </a:rPr>
              <a:t>三是体现与县域农业主导产业发展联动的指标</a:t>
            </a:r>
            <a:endParaRPr lang="zh-CN" altLang="en-US" sz="2000" b="1" dirty="0">
              <a:solidFill>
                <a:srgbClr val="FF0000"/>
              </a:solidFill>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sz="2000" dirty="0">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p:txBody>
      </p:sp>
      <p:sp>
        <p:nvSpPr>
          <p:cNvPr id="17" name="等腰三角形 16"/>
          <p:cNvSpPr/>
          <p:nvPr/>
        </p:nvSpPr>
        <p:spPr>
          <a:xfrm rot="5400000">
            <a:off x="298893" y="110332"/>
            <a:ext cx="213492" cy="18404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2" name="组合 21"/>
          <p:cNvGrpSpPr/>
          <p:nvPr/>
        </p:nvGrpSpPr>
        <p:grpSpPr>
          <a:xfrm>
            <a:off x="4169" y="-6745"/>
            <a:ext cx="12194259" cy="1215725"/>
            <a:chOff x="0" y="0"/>
            <a:chExt cx="12190413" cy="408214"/>
          </a:xfrm>
        </p:grpSpPr>
        <p:sp>
          <p:nvSpPr>
            <p:cNvPr id="23" name="矩形 22"/>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TextBox 46"/>
            <p:cNvSpPr txBox="1"/>
            <p:nvPr/>
          </p:nvSpPr>
          <p:spPr>
            <a:xfrm>
              <a:off x="330096" y="36247"/>
              <a:ext cx="4075414" cy="278677"/>
            </a:xfrm>
            <a:prstGeom prst="rect">
              <a:avLst/>
            </a:prstGeom>
            <a:noFill/>
            <a:ln>
              <a:noFill/>
            </a:ln>
          </p:spPr>
          <p:txBody>
            <a:bodyPr wrap="square" rtlCol="0">
              <a:spAutoFit/>
            </a:bodyPr>
            <a:lstStyle/>
            <a:p>
              <a:pPr algn="ctr">
                <a:lnSpc>
                  <a:spcPct val="150000"/>
                </a:lnSpc>
              </a:pPr>
              <a:r>
                <a:rPr lang="zh-CN" altLang="en-US" sz="3200" dirty="0">
                  <a:solidFill>
                    <a:schemeClr val="bg1"/>
                  </a:solidFill>
                  <a:latin typeface="微软雅黑" panose="020B0503020204020204" pitchFamily="34" charset="-122"/>
                  <a:ea typeface="微软雅黑" panose="020B0503020204020204" pitchFamily="34" charset="-122"/>
                </a:rPr>
                <a:t>三、指标含义</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grpSp>
      <p:graphicFrame>
        <p:nvGraphicFramePr>
          <p:cNvPr id="4" name="表格 3"/>
          <p:cNvGraphicFramePr/>
          <p:nvPr>
            <p:custDataLst>
              <p:tags r:id="rId1"/>
            </p:custDataLst>
          </p:nvPr>
        </p:nvGraphicFramePr>
        <p:xfrm>
          <a:off x="702310" y="2254885"/>
          <a:ext cx="10269855" cy="3348990"/>
        </p:xfrm>
        <a:graphic>
          <a:graphicData uri="http://schemas.openxmlformats.org/drawingml/2006/table">
            <a:tbl>
              <a:tblPr firstRow="1" bandRow="1">
                <a:tableStyleId>{5940675A-B579-460E-94D1-54222C63F5DA}</a:tableStyleId>
              </a:tblPr>
              <a:tblGrid>
                <a:gridCol w="3035935"/>
                <a:gridCol w="1696085"/>
                <a:gridCol w="3411855"/>
                <a:gridCol w="2125980"/>
              </a:tblGrid>
              <a:tr h="1674495">
                <a:tc>
                  <a:txBody>
                    <a:bodyPr/>
                    <a:p>
                      <a:pPr indent="0">
                        <a:buNone/>
                      </a:pPr>
                      <a:r>
                        <a:rPr lang="en-US" sz="1600" b="1">
                          <a:latin typeface="宋体" panose="02010600030101010101" pitchFamily="2" charset="-122"/>
                          <a:ea typeface="宋体" panose="02010600030101010101" pitchFamily="2" charset="-122"/>
                          <a:cs typeface="宋体" panose="02010600030101010101" pitchFamily="2" charset="-122"/>
                          <a:sym typeface="+mn-ea"/>
                        </a:rPr>
                        <a:t>全县</a:t>
                      </a:r>
                      <a:r>
                        <a:rPr lang="zh-CN" altLang="en-US" sz="1600" b="1">
                          <a:latin typeface="宋体" panose="02010600030101010101" pitchFamily="2" charset="-122"/>
                          <a:ea typeface="宋体" panose="02010600030101010101" pitchFamily="2" charset="-122"/>
                          <a:cs typeface="宋体" panose="02010600030101010101" pitchFamily="2" charset="-122"/>
                          <a:sym typeface="+mn-ea"/>
                        </a:rPr>
                        <a:t>农业主导产业</a:t>
                      </a:r>
                      <a:endParaRPr lang="zh-CN"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1">
                          <a:latin typeface="Times New Roman" panose="02020603050405020304" charset="0"/>
                          <a:cs typeface="Times New Roman" panose="02020603050405020304" charset="0"/>
                        </a:rPr>
                        <a:t> </a:t>
                      </a:r>
                      <a:endParaRPr lang="en-US" sz="1600" b="1">
                        <a:latin typeface="Times New Roman" panose="02020603050405020304" charset="0"/>
                        <a:cs typeface="Times New Roman" panose="02020603050405020304" charset="0"/>
                      </a:endParaRPr>
                    </a:p>
                    <a:p>
                      <a:pPr indent="0">
                        <a:buNone/>
                      </a:pPr>
                      <a:endParaRPr lang="en-US" altLang="en-US" sz="1600" b="1">
                        <a:solidFill>
                          <a:srgbClr val="FF0000"/>
                        </a:solidFill>
                        <a:latin typeface="Times New Roman" panose="02020603050405020304" charset="0"/>
                        <a:cs typeface="Times New Roman" panose="02020603050405020304" charset="0"/>
                        <a:sym typeface="+mn-ea"/>
                      </a:endParaRPr>
                    </a:p>
                    <a:p>
                      <a:pPr indent="0">
                        <a:buNone/>
                      </a:pPr>
                      <a:r>
                        <a:rPr lang="zh-CN" altLang="en-US" sz="1600" b="1">
                          <a:solidFill>
                            <a:srgbClr val="FF0000"/>
                          </a:solidFill>
                          <a:sym typeface="+mn-ea"/>
                        </a:rPr>
                        <a:t>填产业名称。</a:t>
                      </a:r>
                      <a:endParaRPr lang="zh-CN" altLang="en-US" sz="1600" b="1">
                        <a:solidFill>
                          <a:srgbClr val="FF0000"/>
                        </a:solidFill>
                        <a:sym typeface="+mn-ea"/>
                      </a:endParaRPr>
                    </a:p>
                    <a:p>
                      <a:pPr indent="0">
                        <a:buNone/>
                      </a:pPr>
                      <a:r>
                        <a:rPr lang="en-US" altLang="en-US" sz="1600" b="1">
                          <a:latin typeface="Times New Roman" panose="02020603050405020304" charset="0"/>
                          <a:ea typeface="Times New Roman" panose="02020603050405020304" charset="0"/>
                          <a:cs typeface="Times New Roman" panose="02020603050405020304" charset="0"/>
                        </a:rPr>
                        <a:t>指按第一产业核算农业产业产值排第一的产业。</a:t>
                      </a:r>
                      <a:endParaRPr lang="en-US" altLang="en-US" sz="16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1600" b="1">
                          <a:latin typeface="宋体" panose="02010600030101010101" pitchFamily="2" charset="-122"/>
                          <a:ea typeface="宋体" panose="02010600030101010101" pitchFamily="2" charset="-122"/>
                          <a:cs typeface="宋体" panose="02010600030101010101" pitchFamily="2" charset="-122"/>
                          <a:sym typeface="+mn-ea"/>
                        </a:rPr>
                        <a:t>农业主导产业产值（万元）</a:t>
                      </a:r>
                      <a:endParaRPr lang="zh-CN" altLang="en-US" sz="1600" b="1">
                        <a:latin typeface="宋体" panose="02010600030101010101" pitchFamily="2" charset="-122"/>
                        <a:ea typeface="宋体" panose="02010600030101010101" pitchFamily="2" charset="-122"/>
                        <a:cs typeface="宋体" panose="02010600030101010101" pitchFamily="2" charset="-122"/>
                        <a:sym typeface="+mn-ea"/>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a:t>
                      </a:r>
                      <a:endParaRPr lang="en-US" sz="1600" b="0">
                        <a:latin typeface="Times New Roman" panose="02020603050405020304" charset="0"/>
                        <a:cs typeface="Times New Roman" panose="02020603050405020304" charset="0"/>
                      </a:endParaRPr>
                    </a:p>
                    <a:p>
                      <a:pPr indent="0">
                        <a:buNone/>
                      </a:pPr>
                      <a:endParaRPr lang="en-US" sz="1600" b="0">
                        <a:latin typeface="Times New Roman" panose="02020603050405020304" charset="0"/>
                        <a:cs typeface="Times New Roman" panose="02020603050405020304" charset="0"/>
                      </a:endParaRPr>
                    </a:p>
                    <a:p>
                      <a:pPr indent="0">
                        <a:buNone/>
                      </a:pPr>
                      <a:r>
                        <a:rPr lang="zh-CN" altLang="en-US" sz="1600" b="1">
                          <a:solidFill>
                            <a:srgbClr val="FF0000"/>
                          </a:solidFill>
                          <a:sym typeface="+mn-ea"/>
                        </a:rPr>
                        <a:t>只填一产的产值</a:t>
                      </a:r>
                      <a:endParaRPr lang="zh-CN" altLang="en-US" sz="1600" b="0">
                        <a:latin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74495">
                <a:tc>
                  <a:txBody>
                    <a:bodyPr/>
                    <a:p>
                      <a:pPr indent="0">
                        <a:buNone/>
                      </a:pPr>
                      <a:r>
                        <a:rPr lang="en-US" sz="1600" b="1">
                          <a:latin typeface="宋体" panose="02010600030101010101" pitchFamily="2" charset="-122"/>
                          <a:ea typeface="宋体" panose="02010600030101010101" pitchFamily="2" charset="-122"/>
                          <a:cs typeface="宋体" panose="02010600030101010101" pitchFamily="2" charset="-122"/>
                          <a:sym typeface="+mn-ea"/>
                        </a:rPr>
                        <a:t>农业主导产业全产业链产值（万元）</a:t>
                      </a:r>
                      <a:endParaRPr lang="en-US" sz="1600" b="1">
                        <a:latin typeface="宋体" panose="02010600030101010101" pitchFamily="2" charset="-122"/>
                        <a:ea typeface="宋体" panose="02010600030101010101" pitchFamily="2" charset="-122"/>
                        <a:cs typeface="宋体" panose="02010600030101010101" pitchFamily="2" charset="-122"/>
                        <a:sym typeface="+mn-ea"/>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1">
                          <a:latin typeface="Times New Roman" panose="02020603050405020304" charset="0"/>
                          <a:cs typeface="Times New Roman" panose="02020603050405020304" charset="0"/>
                        </a:rPr>
                        <a:t> </a:t>
                      </a:r>
                      <a:r>
                        <a:rPr lang="zh-CN" altLang="en-US" sz="1600" b="1">
                          <a:solidFill>
                            <a:srgbClr val="FF0000"/>
                          </a:solidFill>
                          <a:sym typeface="+mn-ea"/>
                        </a:rPr>
                        <a:t>大于农业主导产业产值</a:t>
                      </a:r>
                      <a:endParaRPr lang="zh-CN" altLang="en-US" sz="1600" b="1">
                        <a:solidFill>
                          <a:srgbClr val="FF0000"/>
                        </a:solidFill>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altLang="en-US" sz="1600" b="1">
                          <a:latin typeface="宋体" panose="02010600030101010101" pitchFamily="2" charset="-122"/>
                          <a:ea typeface="宋体" panose="02010600030101010101" pitchFamily="2" charset="-122"/>
                          <a:cs typeface="宋体" panose="02010600030101010101" pitchFamily="2" charset="-122"/>
                        </a:rPr>
                        <a:t>休闲农业对农业主导产业全产业链产值贡献率（%）</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zh-CN" altLang="en-US" sz="1600" b="1">
                        <a:solidFill>
                          <a:srgbClr val="FF0000"/>
                        </a:solidFill>
                      </a:endParaRPr>
                    </a:p>
                    <a:p>
                      <a:pPr indent="0">
                        <a:buNone/>
                      </a:pPr>
                      <a:r>
                        <a:rPr lang="zh-CN" altLang="en-US" sz="1600" b="1">
                          <a:solidFill>
                            <a:srgbClr val="FF0000"/>
                          </a:solidFill>
                        </a:rPr>
                        <a:t>如超过50%，需提供原始数据及计算过程以便核对。</a:t>
                      </a:r>
                      <a:endParaRPr lang="zh-CN" altLang="en-US" sz="1600" b="1">
                        <a:solidFill>
                          <a:srgbClr val="FF0000"/>
                        </a:solidFill>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8"/>
          <p:cNvSpPr txBox="1"/>
          <p:nvPr/>
        </p:nvSpPr>
        <p:spPr>
          <a:xfrm>
            <a:off x="574675" y="1209040"/>
            <a:ext cx="11153775" cy="7477760"/>
          </a:xfrm>
          <a:prstGeom prst="rect">
            <a:avLst/>
          </a:prstGeom>
          <a:noFill/>
          <a:ln>
            <a:noFill/>
          </a:ln>
        </p:spPr>
        <p:txBody>
          <a:bodyPr wrap="square" rtlCol="0">
            <a:spAutoFit/>
          </a:bodyPr>
          <a:lstStyle/>
          <a:p>
            <a:pPr algn="just">
              <a:lnSpc>
                <a:spcPct val="150000"/>
              </a:lnSpc>
            </a:pPr>
            <a:r>
              <a:rPr lang="zh-CN" altLang="en-US" sz="2000" b="1" dirty="0">
                <a:solidFill>
                  <a:srgbClr val="FF0000"/>
                </a:solidFill>
                <a:latin typeface="微软雅黑" panose="020B0503020204020204" pitchFamily="34" charset="-122"/>
                <a:ea typeface="微软雅黑" panose="020B0503020204020204" pitchFamily="34" charset="-122"/>
              </a:rPr>
              <a:t>三是体现与县域农业主导产业发展联动的指标</a:t>
            </a:r>
            <a:endParaRPr lang="zh-CN" altLang="en-US" sz="2000" b="1" dirty="0">
              <a:solidFill>
                <a:srgbClr val="FF0000"/>
              </a:solidFill>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a:p>
            <a:pPr algn="just">
              <a:lnSpc>
                <a:spcPct val="150000"/>
              </a:lnSpc>
            </a:pPr>
            <a:r>
              <a:rPr lang="zh-CN" altLang="en-US" sz="2000" b="1" dirty="0">
                <a:latin typeface="微软雅黑" panose="020B0503020204020204" pitchFamily="34" charset="-122"/>
                <a:ea typeface="微软雅黑" panose="020B0503020204020204" pitchFamily="34" charset="-122"/>
              </a:rPr>
              <a:t>全县农业主导产业：</a:t>
            </a:r>
            <a:r>
              <a:rPr lang="zh-CN" altLang="en-US" sz="2000" dirty="0">
                <a:latin typeface="微软雅黑" panose="020B0503020204020204" pitchFamily="34" charset="-122"/>
                <a:ea typeface="微软雅黑" panose="020B0503020204020204" pitchFamily="34" charset="-122"/>
              </a:rPr>
              <a:t>指按第一产业核算农业产业产值排第一的产业。请从</a:t>
            </a:r>
            <a:r>
              <a:rPr lang="zh-CN" altLang="en-US" sz="2000" dirty="0">
                <a:solidFill>
                  <a:srgbClr val="FF0000"/>
                </a:solidFill>
                <a:latin typeface="微软雅黑" panose="020B0503020204020204" pitchFamily="34" charset="-122"/>
                <a:ea typeface="微软雅黑" panose="020B0503020204020204" pitchFamily="34" charset="-122"/>
                <a:sym typeface="+mn-ea"/>
              </a:rPr>
              <a:t>粮食产业、油料产业、生猪产业、牛产业、羊产业、奶业、禽产业、蛋产业、渔业、水果产业、蔬菜产业、茶产业</a:t>
            </a:r>
            <a:r>
              <a:rPr lang="zh-CN" altLang="en-US" sz="2000" dirty="0">
                <a:latin typeface="微软雅黑" panose="020B0503020204020204" pitchFamily="34" charset="-122"/>
                <a:ea typeface="微软雅黑" panose="020B0503020204020204" pitchFamily="34" charset="-122"/>
              </a:rPr>
              <a:t>等产业中选择填写本县202</a:t>
            </a: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年农业产值排第一的产业名称。如某县202</a:t>
            </a: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年粮食产值在所有农业产业中产值排第一，则填粮食。</a:t>
            </a:r>
            <a:endParaRPr lang="zh-CN" altLang="en-US" sz="2000" dirty="0">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a:p>
            <a:pPr algn="just">
              <a:lnSpc>
                <a:spcPct val="150000"/>
              </a:lnSpc>
            </a:pPr>
            <a:r>
              <a:rPr lang="zh-CN" altLang="en-US" sz="2000" b="1" dirty="0">
                <a:latin typeface="微软雅黑" panose="020B0503020204020204" pitchFamily="34" charset="-122"/>
                <a:ea typeface="微软雅黑" panose="020B0503020204020204" pitchFamily="34" charset="-122"/>
              </a:rPr>
              <a:t>休闲农业对农业主导产业全产业链产值贡献率：</a:t>
            </a:r>
            <a:r>
              <a:rPr lang="zh-CN" altLang="en-US" sz="2000" dirty="0">
                <a:solidFill>
                  <a:srgbClr val="FF0000"/>
                </a:solidFill>
                <a:latin typeface="微软雅黑" panose="020B0503020204020204" pitchFamily="34" charset="-122"/>
                <a:ea typeface="微软雅黑" panose="020B0503020204020204" pitchFamily="34" charset="-122"/>
              </a:rPr>
              <a:t>依托农业主导产业延伸拓展休闲体验功能而获得的休闲农业产值/农业主导产业全产业链产值×100%</a:t>
            </a:r>
            <a:r>
              <a:rPr lang="zh-CN" altLang="en-US" sz="2000" dirty="0">
                <a:latin typeface="微软雅黑" panose="020B0503020204020204" pitchFamily="34" charset="-122"/>
                <a:ea typeface="微软雅黑" panose="020B0503020204020204" pitchFamily="34" charset="-122"/>
              </a:rPr>
              <a:t>（请用202</a:t>
            </a: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年的数据）。例如：202</a:t>
            </a: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年某县农业主导产业为油料（油菜），油料全产业链产值为40亿元，该县依托油菜种植、油料加工等第一二产业向休闲农业延伸拓展，开展油菜花海休闲体验、油菜种植科普教育、油菜花休闲工艺品等休闲农业的产值为8亿元，则贡献率为：8亿元/40亿元×100% =20%。</a:t>
            </a: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sz="2000" dirty="0">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p:txBody>
      </p:sp>
      <p:sp>
        <p:nvSpPr>
          <p:cNvPr id="17" name="等腰三角形 16"/>
          <p:cNvSpPr/>
          <p:nvPr/>
        </p:nvSpPr>
        <p:spPr>
          <a:xfrm rot="5400000">
            <a:off x="298893" y="110332"/>
            <a:ext cx="213492" cy="18404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2" name="组合 21"/>
          <p:cNvGrpSpPr/>
          <p:nvPr/>
        </p:nvGrpSpPr>
        <p:grpSpPr>
          <a:xfrm>
            <a:off x="4169" y="-6745"/>
            <a:ext cx="12194259" cy="1215725"/>
            <a:chOff x="0" y="0"/>
            <a:chExt cx="12190413" cy="408214"/>
          </a:xfrm>
        </p:grpSpPr>
        <p:sp>
          <p:nvSpPr>
            <p:cNvPr id="23" name="矩形 22"/>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TextBox 46"/>
            <p:cNvSpPr txBox="1"/>
            <p:nvPr/>
          </p:nvSpPr>
          <p:spPr>
            <a:xfrm>
              <a:off x="330096" y="36247"/>
              <a:ext cx="4075414" cy="278677"/>
            </a:xfrm>
            <a:prstGeom prst="rect">
              <a:avLst/>
            </a:prstGeom>
            <a:noFill/>
            <a:ln>
              <a:noFill/>
            </a:ln>
          </p:spPr>
          <p:txBody>
            <a:bodyPr wrap="square" rtlCol="0">
              <a:spAutoFit/>
            </a:bodyPr>
            <a:lstStyle/>
            <a:p>
              <a:pPr algn="ctr">
                <a:lnSpc>
                  <a:spcPct val="150000"/>
                </a:lnSpc>
              </a:pPr>
              <a:r>
                <a:rPr lang="zh-CN" altLang="en-US" sz="3200" dirty="0">
                  <a:solidFill>
                    <a:schemeClr val="bg1"/>
                  </a:solidFill>
                  <a:latin typeface="微软雅黑" panose="020B0503020204020204" pitchFamily="34" charset="-122"/>
                  <a:ea typeface="微软雅黑" panose="020B0503020204020204" pitchFamily="34" charset="-122"/>
                </a:rPr>
                <a:t>三、指标含义</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8"/>
          <p:cNvSpPr txBox="1"/>
          <p:nvPr/>
        </p:nvSpPr>
        <p:spPr>
          <a:xfrm>
            <a:off x="574675" y="1209040"/>
            <a:ext cx="11153775" cy="2861310"/>
          </a:xfrm>
          <a:prstGeom prst="rect">
            <a:avLst/>
          </a:prstGeom>
          <a:noFill/>
          <a:ln>
            <a:noFill/>
          </a:ln>
        </p:spPr>
        <p:txBody>
          <a:bodyPr wrap="square" rtlCol="0">
            <a:spAutoFit/>
          </a:bodyPr>
          <a:lstStyle/>
          <a:p>
            <a:pPr algn="just">
              <a:lnSpc>
                <a:spcPct val="150000"/>
              </a:lnSpc>
            </a:pPr>
            <a:r>
              <a:rPr lang="zh-CN" altLang="en-US" sz="2000" b="1" dirty="0">
                <a:solidFill>
                  <a:srgbClr val="FF0000"/>
                </a:solidFill>
                <a:latin typeface="微软雅黑" panose="020B0503020204020204" pitchFamily="34" charset="-122"/>
                <a:ea typeface="微软雅黑" panose="020B0503020204020204" pitchFamily="34" charset="-122"/>
              </a:rPr>
              <a:t>三是体现与县域农业主导产业发展联动的指标</a:t>
            </a:r>
            <a:endParaRPr lang="zh-CN" altLang="en-US" sz="2000" b="1" dirty="0">
              <a:solidFill>
                <a:srgbClr val="FF0000"/>
              </a:solidFill>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sz="2000" dirty="0">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p:txBody>
      </p:sp>
      <p:sp>
        <p:nvSpPr>
          <p:cNvPr id="17" name="等腰三角形 16"/>
          <p:cNvSpPr/>
          <p:nvPr/>
        </p:nvSpPr>
        <p:spPr>
          <a:xfrm rot="5400000">
            <a:off x="298893" y="110332"/>
            <a:ext cx="213492" cy="18404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2" name="组合 21"/>
          <p:cNvGrpSpPr/>
          <p:nvPr/>
        </p:nvGrpSpPr>
        <p:grpSpPr>
          <a:xfrm>
            <a:off x="4169" y="-6745"/>
            <a:ext cx="12194259" cy="1215725"/>
            <a:chOff x="0" y="0"/>
            <a:chExt cx="12190413" cy="408214"/>
          </a:xfrm>
        </p:grpSpPr>
        <p:sp>
          <p:nvSpPr>
            <p:cNvPr id="23" name="矩形 22"/>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TextBox 46"/>
            <p:cNvSpPr txBox="1"/>
            <p:nvPr/>
          </p:nvSpPr>
          <p:spPr>
            <a:xfrm>
              <a:off x="330096" y="36247"/>
              <a:ext cx="4075414" cy="278677"/>
            </a:xfrm>
            <a:prstGeom prst="rect">
              <a:avLst/>
            </a:prstGeom>
            <a:noFill/>
            <a:ln>
              <a:noFill/>
            </a:ln>
          </p:spPr>
          <p:txBody>
            <a:bodyPr wrap="square" rtlCol="0">
              <a:spAutoFit/>
            </a:bodyPr>
            <a:lstStyle/>
            <a:p>
              <a:pPr algn="ctr">
                <a:lnSpc>
                  <a:spcPct val="150000"/>
                </a:lnSpc>
              </a:pPr>
              <a:r>
                <a:rPr lang="zh-CN" altLang="en-US" sz="3200" dirty="0">
                  <a:solidFill>
                    <a:schemeClr val="bg1"/>
                  </a:solidFill>
                  <a:latin typeface="微软雅黑" panose="020B0503020204020204" pitchFamily="34" charset="-122"/>
                  <a:ea typeface="微软雅黑" panose="020B0503020204020204" pitchFamily="34" charset="-122"/>
                </a:rPr>
                <a:t>三、指标含义</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grpSp>
      <p:graphicFrame>
        <p:nvGraphicFramePr>
          <p:cNvPr id="4" name="表格 3"/>
          <p:cNvGraphicFramePr/>
          <p:nvPr>
            <p:custDataLst>
              <p:tags r:id="rId1"/>
            </p:custDataLst>
          </p:nvPr>
        </p:nvGraphicFramePr>
        <p:xfrm>
          <a:off x="1099820" y="1974850"/>
          <a:ext cx="10431780" cy="2014220"/>
        </p:xfrm>
        <a:graphic>
          <a:graphicData uri="http://schemas.openxmlformats.org/drawingml/2006/table">
            <a:tbl>
              <a:tblPr firstRow="1" bandRow="1">
                <a:tableStyleId>{5940675A-B579-460E-94D1-54222C63F5DA}</a:tableStyleId>
              </a:tblPr>
              <a:tblGrid>
                <a:gridCol w="6529705"/>
                <a:gridCol w="3902075"/>
              </a:tblGrid>
              <a:tr h="2014220">
                <a:tc>
                  <a:txBody>
                    <a:bodyPr/>
                    <a:p>
                      <a:pPr indent="0">
                        <a:buNone/>
                      </a:pPr>
                      <a:r>
                        <a:rPr sz="1600" b="1">
                          <a:latin typeface="宋体" panose="02010600030101010101" pitchFamily="2" charset="-122"/>
                          <a:ea typeface="宋体" panose="02010600030101010101" pitchFamily="2" charset="-122"/>
                          <a:cs typeface="宋体" panose="02010600030101010101" pitchFamily="2" charset="-122"/>
                          <a:sym typeface="+mn-ea"/>
                        </a:rPr>
                        <a:t>本县是否属于以下享受中央财政奖励政策的农业产业大县（是请划√）</a:t>
                      </a:r>
                      <a:endParaRPr sz="1600" b="1">
                        <a:latin typeface="宋体" panose="02010600030101010101" pitchFamily="2" charset="-122"/>
                        <a:ea typeface="宋体" panose="02010600030101010101" pitchFamily="2" charset="-122"/>
                        <a:cs typeface="宋体" panose="02010600030101010101" pitchFamily="2" charset="-122"/>
                        <a:sym typeface="+mn-ea"/>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1">
                          <a:latin typeface="Times New Roman" panose="02020603050405020304" charset="0"/>
                          <a:cs typeface="Times New Roman" panose="02020603050405020304" charset="0"/>
                        </a:rPr>
                        <a:t> </a:t>
                      </a:r>
                      <a:endParaRPr lang="en-US" sz="1600" b="1">
                        <a:latin typeface="Times New Roman" panose="02020603050405020304" charset="0"/>
                        <a:cs typeface="Times New Roman" panose="02020603050405020304" charset="0"/>
                      </a:endParaRPr>
                    </a:p>
                    <a:p>
                      <a:pPr indent="0">
                        <a:buNone/>
                      </a:pPr>
                      <a:endParaRPr lang="en-US" altLang="en-US" sz="1600" b="1">
                        <a:solidFill>
                          <a:srgbClr val="FF0000"/>
                        </a:solidFill>
                        <a:latin typeface="Times New Roman" panose="02020603050405020304" charset="0"/>
                        <a:cs typeface="Times New Roman" panose="02020603050405020304" charset="0"/>
                        <a:sym typeface="+mn-ea"/>
                      </a:endParaRPr>
                    </a:p>
                    <a:p>
                      <a:pPr indent="0">
                        <a:buNone/>
                      </a:pPr>
                      <a:r>
                        <a:rPr lang="zh-CN" altLang="en-US" sz="1600" b="1">
                          <a:solidFill>
                            <a:srgbClr val="FF0000"/>
                          </a:solidFill>
                          <a:sym typeface="+mn-ea"/>
                        </a:rPr>
                        <a:t>产粮（油）大县    </a:t>
                      </a:r>
                      <a:r>
                        <a:rPr lang="zh-CN" altLang="en-US" sz="1600" b="1">
                          <a:solidFill>
                            <a:srgbClr val="FF0000"/>
                          </a:solidFill>
                          <a:sym typeface="Wingdings 2" panose="05020102010507070707" charset="0"/>
                        </a:rPr>
                        <a:t></a:t>
                      </a:r>
                      <a:endParaRPr lang="zh-CN" altLang="en-US" sz="1600" b="1">
                        <a:solidFill>
                          <a:srgbClr val="FF0000"/>
                        </a:solidFill>
                        <a:sym typeface="Wingdings 2" panose="05020102010507070707" charset="0"/>
                      </a:endParaRPr>
                    </a:p>
                    <a:p>
                      <a:pPr indent="0">
                        <a:buNone/>
                      </a:pPr>
                      <a:endParaRPr lang="zh-CN" altLang="en-US" sz="1600" b="1">
                        <a:solidFill>
                          <a:srgbClr val="FF0000"/>
                        </a:solidFill>
                        <a:sym typeface="+mn-ea"/>
                      </a:endParaRPr>
                    </a:p>
                    <a:p>
                      <a:pPr indent="0">
                        <a:buNone/>
                      </a:pPr>
                      <a:r>
                        <a:rPr lang="zh-CN" altLang="en-US" sz="1600" b="1">
                          <a:solidFill>
                            <a:srgbClr val="FF0000"/>
                          </a:solidFill>
                          <a:sym typeface="+mn-ea"/>
                        </a:rPr>
                        <a:t>生猪（牛羊）调出大县  </a:t>
                      </a:r>
                      <a:r>
                        <a:rPr lang="zh-CN" altLang="en-US" sz="1600" b="1">
                          <a:solidFill>
                            <a:srgbClr val="FF0000"/>
                          </a:solidFill>
                          <a:sym typeface="+mn-ea"/>
                        </a:rPr>
                        <a:t> </a:t>
                      </a:r>
                      <a:r>
                        <a:rPr lang="zh-CN" altLang="en-US" sz="1600" b="1">
                          <a:solidFill>
                            <a:srgbClr val="FF0000"/>
                          </a:solidFill>
                          <a:sym typeface="Wingdings 2" panose="05020102010507070707" charset="0"/>
                        </a:rPr>
                        <a:t></a:t>
                      </a:r>
                      <a:endParaRPr lang="zh-CN" altLang="en-US" sz="1600" b="1">
                        <a:solidFill>
                          <a:srgbClr val="FF0000"/>
                        </a:solidFill>
                        <a:sym typeface="Wingdings 2" panose="05020102010507070707" charset="0"/>
                      </a:endParaRPr>
                    </a:p>
                    <a:p>
                      <a:pPr indent="0">
                        <a:buNone/>
                      </a:pPr>
                      <a:endParaRPr lang="zh-CN" altLang="en-US" sz="1600" b="1">
                        <a:solidFill>
                          <a:srgbClr val="FF0000"/>
                        </a:solidFill>
                        <a:sym typeface="Wingdings 2" panose="05020102010507070707" charset="0"/>
                      </a:endParaRPr>
                    </a:p>
                    <a:p>
                      <a:pPr indent="0">
                        <a:buNone/>
                      </a:pPr>
                      <a:r>
                        <a:rPr lang="zh-CN" altLang="en-US" sz="1600" b="1">
                          <a:solidFill>
                            <a:srgbClr val="FF0000"/>
                          </a:solidFill>
                          <a:sym typeface="+mn-ea"/>
                        </a:rPr>
                        <a:t>奶业大县 </a:t>
                      </a:r>
                      <a:r>
                        <a:rPr lang="zh-CN" altLang="en-US" sz="1600" b="1">
                          <a:solidFill>
                            <a:srgbClr val="FF0000"/>
                          </a:solidFill>
                          <a:sym typeface="Wingdings 2" panose="05020102010507070707" charset="0"/>
                        </a:rPr>
                        <a:t></a:t>
                      </a:r>
                      <a:endParaRPr lang="zh-CN" altLang="en-US" sz="1600" b="1">
                        <a:solidFill>
                          <a:srgbClr val="FF0000"/>
                        </a:solidFill>
                        <a:sym typeface="Wingdings 2" panose="05020102010507070707"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914400" y="4070350"/>
            <a:ext cx="10351135" cy="2472055"/>
          </a:xfrm>
          <a:prstGeom prst="rect">
            <a:avLst/>
          </a:prstGeom>
          <a:noFill/>
          <a:ln w="9525">
            <a:noFill/>
          </a:ln>
        </p:spPr>
        <p:txBody>
          <a:bodyPr wrap="square">
            <a:noAutofit/>
          </a:bodyPr>
          <a:p>
            <a:pPr indent="406400">
              <a:lnSpc>
                <a:spcPct val="120000"/>
              </a:lnSpc>
            </a:pPr>
            <a:r>
              <a:rPr lang="zh-CN" b="1">
                <a:solidFill>
                  <a:srgbClr val="FF0000"/>
                </a:solidFill>
                <a:ea typeface="仿宋" panose="02010609060101010101" charset="-122"/>
              </a:rPr>
              <a:t>享受中央财政奖励政策的农业产业大县：</a:t>
            </a:r>
            <a:endParaRPr lang="zh-CN" b="1">
              <a:solidFill>
                <a:srgbClr val="000000"/>
              </a:solidFill>
              <a:ea typeface="仿宋" panose="02010609060101010101" charset="-122"/>
            </a:endParaRPr>
          </a:p>
          <a:p>
            <a:pPr indent="406400">
              <a:lnSpc>
                <a:spcPct val="120000"/>
              </a:lnSpc>
            </a:pPr>
            <a:r>
              <a:rPr b="1">
                <a:solidFill>
                  <a:srgbClr val="FF0000"/>
                </a:solidFill>
                <a:ea typeface="仿宋" panose="02010609060101010101" charset="-122"/>
              </a:rPr>
              <a:t>产粮（油）大县</a:t>
            </a:r>
            <a:r>
              <a:rPr b="1">
                <a:ea typeface="仿宋" panose="02010609060101010101" charset="-122"/>
              </a:rPr>
              <a:t>是指依据《财政部关于印发〈产粮（油）大县奖励资金管理暂行办法〉的通知》（财建〔2018〕413号）享受中央财政产粮（油）大县奖励资金的县。</a:t>
            </a:r>
            <a:endParaRPr b="1">
              <a:ea typeface="仿宋" panose="02010609060101010101" charset="-122"/>
            </a:endParaRPr>
          </a:p>
          <a:p>
            <a:pPr indent="406400">
              <a:lnSpc>
                <a:spcPct val="120000"/>
              </a:lnSpc>
            </a:pPr>
            <a:r>
              <a:rPr b="1">
                <a:solidFill>
                  <a:srgbClr val="FF0000"/>
                </a:solidFill>
                <a:ea typeface="仿宋" panose="02010609060101010101" charset="-122"/>
              </a:rPr>
              <a:t>生猪（牛羊）调出大县</a:t>
            </a:r>
            <a:r>
              <a:rPr b="1">
                <a:ea typeface="仿宋" panose="02010609060101010101" charset="-122"/>
              </a:rPr>
              <a:t>是指依据《财政部关于印发〈生猪（牛羊）调出大县奖励资金管理办法〉的通知》（财建〔2015〕778号）享受中央财政生猪（牛羊）调出大县奖励资金的县。</a:t>
            </a:r>
            <a:endParaRPr b="1">
              <a:ea typeface="仿宋" panose="02010609060101010101" charset="-122"/>
            </a:endParaRPr>
          </a:p>
          <a:p>
            <a:pPr indent="406400">
              <a:lnSpc>
                <a:spcPct val="120000"/>
              </a:lnSpc>
            </a:pPr>
            <a:r>
              <a:rPr b="1">
                <a:solidFill>
                  <a:srgbClr val="FF0000"/>
                </a:solidFill>
                <a:ea typeface="仿宋" panose="02010609060101010101" charset="-122"/>
              </a:rPr>
              <a:t>奶业大县</a:t>
            </a:r>
            <a:r>
              <a:rPr b="1">
                <a:ea typeface="仿宋" panose="02010609060101010101" charset="-122"/>
              </a:rPr>
              <a:t>是指依据《农业农村部办公厅、财政部办公厅关于实施奶业生产能力提升整县推进项目的通知》（农办牧〔2022〕13号）享受中央财政补助资金的县。</a:t>
            </a:r>
            <a:endParaRPr b="1">
              <a:ea typeface="仿宋"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8"/>
          <p:cNvSpPr txBox="1"/>
          <p:nvPr/>
        </p:nvSpPr>
        <p:spPr>
          <a:xfrm>
            <a:off x="574675" y="1209040"/>
            <a:ext cx="11153775" cy="3322955"/>
          </a:xfrm>
          <a:prstGeom prst="rect">
            <a:avLst/>
          </a:prstGeom>
          <a:noFill/>
          <a:ln>
            <a:noFill/>
          </a:ln>
        </p:spPr>
        <p:txBody>
          <a:bodyPr wrap="square" rtlCol="0">
            <a:spAutoFit/>
          </a:bodyPr>
          <a:lstStyle/>
          <a:p>
            <a:pPr algn="just">
              <a:lnSpc>
                <a:spcPct val="150000"/>
              </a:lnSpc>
            </a:pPr>
            <a:r>
              <a:rPr lang="zh-CN" altLang="en-US" sz="2000" b="1" dirty="0">
                <a:solidFill>
                  <a:srgbClr val="FF0000"/>
                </a:solidFill>
                <a:latin typeface="微软雅黑" panose="020B0503020204020204" pitchFamily="34" charset="-122"/>
                <a:ea typeface="微软雅黑" panose="020B0503020204020204" pitchFamily="34" charset="-122"/>
              </a:rPr>
              <a:t>四是体现产业总体发展情况的指标</a:t>
            </a: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sz="2000" dirty="0">
              <a:latin typeface="微软雅黑" panose="020B0503020204020204" pitchFamily="34" charset="-122"/>
              <a:ea typeface="微软雅黑" panose="020B0503020204020204" pitchFamily="34" charset="-122"/>
            </a:endParaRPr>
          </a:p>
          <a:p>
            <a:pPr algn="just">
              <a:lnSpc>
                <a:spcPct val="150000"/>
              </a:lnSpc>
            </a:pPr>
            <a:endParaRPr lang="zh-CN" altLang="en-US" sz="2000" b="1" dirty="0">
              <a:solidFill>
                <a:srgbClr val="FF0000"/>
              </a:solidFill>
              <a:latin typeface="微软雅黑" panose="020B0503020204020204" pitchFamily="34" charset="-122"/>
              <a:ea typeface="微软雅黑" panose="020B0503020204020204" pitchFamily="34" charset="-122"/>
            </a:endParaRPr>
          </a:p>
        </p:txBody>
      </p:sp>
      <p:sp>
        <p:nvSpPr>
          <p:cNvPr id="17" name="等腰三角形 16"/>
          <p:cNvSpPr/>
          <p:nvPr/>
        </p:nvSpPr>
        <p:spPr>
          <a:xfrm rot="5400000">
            <a:off x="298893" y="110332"/>
            <a:ext cx="213492" cy="18404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2" name="组合 21"/>
          <p:cNvGrpSpPr/>
          <p:nvPr/>
        </p:nvGrpSpPr>
        <p:grpSpPr>
          <a:xfrm>
            <a:off x="4169" y="-6745"/>
            <a:ext cx="12194259" cy="1215725"/>
            <a:chOff x="0" y="0"/>
            <a:chExt cx="12190413" cy="408214"/>
          </a:xfrm>
        </p:grpSpPr>
        <p:sp>
          <p:nvSpPr>
            <p:cNvPr id="23" name="矩形 22"/>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TextBox 46"/>
            <p:cNvSpPr txBox="1"/>
            <p:nvPr/>
          </p:nvSpPr>
          <p:spPr>
            <a:xfrm>
              <a:off x="330096" y="36247"/>
              <a:ext cx="4075414" cy="278677"/>
            </a:xfrm>
            <a:prstGeom prst="rect">
              <a:avLst/>
            </a:prstGeom>
            <a:noFill/>
            <a:ln>
              <a:noFill/>
            </a:ln>
          </p:spPr>
          <p:txBody>
            <a:bodyPr wrap="square" rtlCol="0">
              <a:spAutoFit/>
            </a:bodyPr>
            <a:lstStyle/>
            <a:p>
              <a:pPr algn="ctr">
                <a:lnSpc>
                  <a:spcPct val="150000"/>
                </a:lnSpc>
              </a:pPr>
              <a:r>
                <a:rPr lang="zh-CN" altLang="en-US" sz="3200" dirty="0">
                  <a:solidFill>
                    <a:schemeClr val="bg1"/>
                  </a:solidFill>
                  <a:latin typeface="微软雅黑" panose="020B0503020204020204" pitchFamily="34" charset="-122"/>
                  <a:ea typeface="微软雅黑" panose="020B0503020204020204" pitchFamily="34" charset="-122"/>
                </a:rPr>
                <a:t>三、指标含义</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grpSp>
      <p:graphicFrame>
        <p:nvGraphicFramePr>
          <p:cNvPr id="2" name="表格 1"/>
          <p:cNvGraphicFramePr/>
          <p:nvPr>
            <p:custDataLst>
              <p:tags r:id="rId1"/>
            </p:custDataLst>
          </p:nvPr>
        </p:nvGraphicFramePr>
        <p:xfrm>
          <a:off x="574675" y="2007870"/>
          <a:ext cx="11400155" cy="4705350"/>
        </p:xfrm>
        <a:graphic>
          <a:graphicData uri="http://schemas.openxmlformats.org/drawingml/2006/table">
            <a:tbl>
              <a:tblPr firstRow="1" bandRow="1">
                <a:tableStyleId>{5940675A-B579-460E-94D1-54222C63F5DA}</a:tableStyleId>
              </a:tblPr>
              <a:tblGrid>
                <a:gridCol w="2748915"/>
                <a:gridCol w="2503805"/>
                <a:gridCol w="3260090"/>
                <a:gridCol w="2887345"/>
              </a:tblGrid>
              <a:tr h="1499235">
                <a:tc>
                  <a:txBody>
                    <a:bodyPr/>
                    <a:p>
                      <a:pPr indent="0">
                        <a:buNone/>
                      </a:pPr>
                      <a:r>
                        <a:rPr lang="en-US" sz="1400" b="1">
                          <a:latin typeface="宋体" panose="02010600030101010101" pitchFamily="2" charset="-122"/>
                          <a:ea typeface="宋体" panose="02010600030101010101" pitchFamily="2" charset="-122"/>
                          <a:cs typeface="宋体" panose="02010600030101010101" pitchFamily="2" charset="-122"/>
                        </a:rPr>
                        <a:t>全县（市、区）休闲农业年营业收入（万元）</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1">
                          <a:latin typeface="Times New Roman" panose="02020603050405020304" charset="0"/>
                          <a:cs typeface="Times New Roman" panose="02020603050405020304" charset="0"/>
                        </a:rPr>
                        <a:t> </a:t>
                      </a:r>
                      <a:endParaRPr lang="en-US" sz="1400" b="1">
                        <a:latin typeface="Times New Roman" panose="02020603050405020304" charset="0"/>
                        <a:cs typeface="Times New Roman" panose="02020603050405020304" charset="0"/>
                      </a:endParaRPr>
                    </a:p>
                    <a:p>
                      <a:pPr indent="0">
                        <a:buNone/>
                      </a:pPr>
                      <a:endParaRPr lang="zh-CN" altLang="en-US" sz="1400" b="1">
                        <a:solidFill>
                          <a:srgbClr val="FF0000"/>
                        </a:solidFill>
                        <a:latin typeface="Times New Roman" panose="02020603050405020304" charset="0"/>
                        <a:ea typeface="Times New Roman" panose="02020603050405020304" charset="0"/>
                        <a:cs typeface="Times New Roman" panose="02020603050405020304" charset="0"/>
                      </a:endParaRPr>
                    </a:p>
                    <a:p>
                      <a:pPr indent="0">
                        <a:buNone/>
                      </a:pPr>
                      <a:endParaRPr lang="zh-CN" altLang="en-US" sz="1400" b="1">
                        <a:solidFill>
                          <a:srgbClr val="FF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1">
                          <a:solidFill>
                            <a:srgbClr val="FF0000"/>
                          </a:solidFill>
                          <a:latin typeface="宋体" panose="02010600030101010101" pitchFamily="2" charset="-122"/>
                          <a:ea typeface="宋体" panose="02010600030101010101" pitchFamily="2" charset="-122"/>
                          <a:cs typeface="宋体" panose="02010600030101010101" pitchFamily="2" charset="-122"/>
                        </a:rPr>
                        <a:t>全县（市、区）休闲农业营业收入三年平均增速</a:t>
                      </a:r>
                      <a:r>
                        <a:rPr lang="en-US" sz="1400" b="1">
                          <a:solidFill>
                            <a:srgbClr val="FF0000"/>
                          </a:solidFill>
                          <a:latin typeface="Times New Roman" panose="02020603050405020304" charset="0"/>
                          <a:cs typeface="Times New Roman" panose="02020603050405020304" charset="0"/>
                        </a:rPr>
                        <a:t>*</a:t>
                      </a:r>
                      <a:r>
                        <a:rPr lang="en-US" sz="14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en-US" sz="1400" b="1">
                          <a:solidFill>
                            <a:srgbClr val="FF0000"/>
                          </a:solidFill>
                          <a:latin typeface="Times New Roman" panose="02020603050405020304" charset="0"/>
                          <a:cs typeface="Times New Roman" panose="02020603050405020304" charset="0"/>
                        </a:rPr>
                        <a:t>%</a:t>
                      </a:r>
                      <a:r>
                        <a:rPr lang="en-US" sz="1400" b="1">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en-US" altLang="en-US" sz="14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Times New Roman" panose="02020603050405020304" charset="0"/>
                          <a:cs typeface="Times New Roman" panose="02020603050405020304" charset="0"/>
                        </a:rPr>
                        <a:t> </a:t>
                      </a:r>
                      <a:endParaRPr lang="en-US" sz="1400" b="0">
                        <a:latin typeface="Times New Roman" panose="02020603050405020304" charset="0"/>
                        <a:cs typeface="Times New Roman" panose="02020603050405020304" charset="0"/>
                      </a:endParaRPr>
                    </a:p>
                    <a:p>
                      <a:pPr indent="0">
                        <a:buNone/>
                      </a:pPr>
                      <a:endParaRPr lang="en-US" altLang="en-US" sz="1400" b="0">
                        <a:solidFill>
                          <a:srgbClr val="FF0000"/>
                        </a:solidFill>
                        <a:latin typeface="Times New Roman" panose="02020603050405020304" charset="0"/>
                        <a:ea typeface="Times New Roman" panose="02020603050405020304" charset="0"/>
                        <a:cs typeface="Times New Roman" panose="02020603050405020304" charset="0"/>
                        <a:sym typeface="+mn-ea"/>
                      </a:endParaRPr>
                    </a:p>
                    <a:p>
                      <a:pPr indent="0">
                        <a:buNone/>
                      </a:pPr>
                      <a:r>
                        <a:rPr lang="zh-CN" altLang="en-US" sz="1600" b="1">
                          <a:solidFill>
                            <a:srgbClr val="FF0000"/>
                          </a:solidFill>
                          <a:latin typeface="黑体" panose="02010609060101010101" charset="-122"/>
                          <a:ea typeface="黑体" panose="02010609060101010101" charset="-122"/>
                          <a:cs typeface="Times New Roman" panose="02020603050405020304" charset="0"/>
                          <a:sym typeface="+mn-ea"/>
                        </a:rPr>
                        <a:t>柔性指标：原则上增速应为正值。</a:t>
                      </a:r>
                      <a:r>
                        <a:rPr lang="zh-CN" altLang="en-US" sz="1600" b="1">
                          <a:solidFill>
                            <a:srgbClr val="FF0000"/>
                          </a:solidFill>
                          <a:latin typeface="黑体" panose="02010609060101010101" charset="-122"/>
                          <a:ea typeface="黑体" panose="02010609060101010101" charset="-122"/>
                          <a:cs typeface="Times New Roman" panose="02020603050405020304" charset="0"/>
                          <a:sym typeface="+mn-ea"/>
                        </a:rPr>
                        <a:t>如为负值，需要提供情况说明。</a:t>
                      </a:r>
                      <a:endParaRPr lang="zh-CN" altLang="en-US" sz="1600" b="1">
                        <a:solidFill>
                          <a:srgbClr val="FF0000"/>
                        </a:solidFill>
                        <a:latin typeface="Times New Roman" panose="02020603050405020304" charset="0"/>
                        <a:ea typeface="Times New Roman" panose="02020603050405020304" charset="0"/>
                        <a:cs typeface="Times New Roman" panose="02020603050405020304" charset="0"/>
                      </a:endParaRPr>
                    </a:p>
                    <a:p>
                      <a:pPr indent="0">
                        <a:buNone/>
                      </a:pPr>
                      <a:endParaRPr lang="zh-CN" altLang="en-US" sz="1600" b="1">
                        <a:solidFill>
                          <a:srgbClr val="FF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340485">
                <a:tc>
                  <a:txBody>
                    <a:bodyPr/>
                    <a:p>
                      <a:pPr indent="0">
                        <a:buNone/>
                      </a:pPr>
                      <a:r>
                        <a:rPr lang="en-US" sz="1400" b="1">
                          <a:solidFill>
                            <a:srgbClr val="FF0000"/>
                          </a:solidFill>
                          <a:latin typeface="宋体" panose="02010600030101010101" pitchFamily="2" charset="-122"/>
                          <a:ea typeface="宋体" panose="02010600030101010101" pitchFamily="2" charset="-122"/>
                          <a:cs typeface="宋体" panose="02010600030101010101" pitchFamily="2" charset="-122"/>
                        </a:rPr>
                        <a:t>全县（市、区）休闲农业年接待人次（万人次）</a:t>
                      </a:r>
                      <a:endParaRPr lang="en-US" altLang="en-US" sz="14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1">
                          <a:solidFill>
                            <a:srgbClr val="FF0000"/>
                          </a:solidFill>
                          <a:latin typeface="Times New Roman" panose="02020603050405020304" charset="0"/>
                          <a:cs typeface="Times New Roman" panose="02020603050405020304" charset="0"/>
                        </a:rPr>
                        <a:t> </a:t>
                      </a:r>
                      <a:r>
                        <a:rPr lang="zh-CN" altLang="en-US" sz="1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硬性条件：</a:t>
                      </a:r>
                      <a:r>
                        <a:rPr lang="en-US" sz="16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东部地区200万人次以上，中部地区150万人次以上，西部地区100万人次以上。</a:t>
                      </a:r>
                      <a:endParaRPr lang="en-US" sz="1400" b="1">
                        <a:solidFill>
                          <a:srgbClr val="FF0000"/>
                        </a:solidFill>
                        <a:latin typeface="Times New Roman" panose="02020603050405020304" charset="0"/>
                        <a:cs typeface="Times New Roman" panose="02020603050405020304" charset="0"/>
                      </a:endParaRPr>
                    </a:p>
                    <a:p>
                      <a:pPr indent="0">
                        <a:buNone/>
                      </a:pPr>
                      <a:endParaRPr lang="en-US" sz="1400" b="1">
                        <a:solidFill>
                          <a:srgbClr val="FF0000"/>
                        </a:solidFill>
                        <a:latin typeface="Times New Roman" panose="02020603050405020304" charset="0"/>
                        <a:cs typeface="Times New Roman" panose="02020603050405020304" charset="0"/>
                      </a:endParaRPr>
                    </a:p>
                    <a:p>
                      <a:pPr indent="0">
                        <a:buNone/>
                      </a:pPr>
                      <a:endParaRPr lang="en-US" sz="1400" b="1">
                        <a:solidFill>
                          <a:srgbClr val="FF0000"/>
                        </a:solidFill>
                        <a:latin typeface="Times New Roman" panose="02020603050405020304" charset="0"/>
                        <a:cs typeface="Times New Roman" panose="02020603050405020304" charset="0"/>
                      </a:endParaRPr>
                    </a:p>
                    <a:p>
                      <a:pPr indent="0">
                        <a:buNone/>
                      </a:pPr>
                      <a:endParaRPr lang="en-US" sz="1400" b="1">
                        <a:solidFill>
                          <a:srgbClr val="FF0000"/>
                        </a:solidFill>
                        <a:latin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1">
                          <a:solidFill>
                            <a:srgbClr val="FF0000"/>
                          </a:solidFill>
                          <a:latin typeface="宋体" panose="02010600030101010101" pitchFamily="2" charset="-122"/>
                          <a:ea typeface="宋体" panose="02010600030101010101" pitchFamily="2" charset="-122"/>
                          <a:cs typeface="宋体" panose="02010600030101010101" pitchFamily="2" charset="-122"/>
                        </a:rPr>
                        <a:t>全县（市、区）接待人次近三年平均增速</a:t>
                      </a:r>
                      <a:r>
                        <a:rPr lang="en-US" sz="1400" b="1">
                          <a:solidFill>
                            <a:srgbClr val="FF0000"/>
                          </a:solidFill>
                          <a:latin typeface="Times New Roman" panose="02020603050405020304" charset="0"/>
                          <a:cs typeface="Times New Roman" panose="02020603050405020304" charset="0"/>
                        </a:rPr>
                        <a:t>*</a:t>
                      </a:r>
                      <a:r>
                        <a:rPr lang="en-US" sz="14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en-US" sz="1400" b="1">
                          <a:solidFill>
                            <a:srgbClr val="FF0000"/>
                          </a:solidFill>
                          <a:latin typeface="Times New Roman" panose="02020603050405020304" charset="0"/>
                          <a:cs typeface="Times New Roman" panose="02020603050405020304" charset="0"/>
                        </a:rPr>
                        <a:t>%</a:t>
                      </a:r>
                      <a:r>
                        <a:rPr lang="en-US" sz="1400" b="1">
                          <a:solidFill>
                            <a:srgbClr val="FF0000"/>
                          </a:solidFill>
                          <a:latin typeface="宋体" panose="02010600030101010101" pitchFamily="2" charset="-122"/>
                          <a:ea typeface="宋体" panose="02010600030101010101" pitchFamily="2" charset="-122"/>
                          <a:cs typeface="宋体" panose="02010600030101010101" pitchFamily="2" charset="-122"/>
                        </a:rPr>
                        <a:t>）</a:t>
                      </a:r>
                      <a:endParaRPr lang="en-US" altLang="en-US" sz="14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0">
                          <a:latin typeface="Times New Roman" panose="02020603050405020304" charset="0"/>
                          <a:cs typeface="Times New Roman" panose="02020603050405020304" charset="0"/>
                        </a:rPr>
                        <a:t> </a:t>
                      </a:r>
                      <a:endParaRPr lang="en-US" sz="1400" b="0">
                        <a:latin typeface="Times New Roman" panose="02020603050405020304" charset="0"/>
                        <a:cs typeface="Times New Roman" panose="02020603050405020304" charset="0"/>
                      </a:endParaRPr>
                    </a:p>
                    <a:p>
                      <a:pPr indent="0">
                        <a:buNone/>
                      </a:pPr>
                      <a:endParaRPr lang="en-US" altLang="en-US" sz="1400" b="0">
                        <a:solidFill>
                          <a:srgbClr val="FF0000"/>
                        </a:solidFill>
                        <a:latin typeface="Times New Roman" panose="02020603050405020304" charset="0"/>
                        <a:ea typeface="Times New Roman" panose="02020603050405020304" charset="0"/>
                        <a:cs typeface="Times New Roman" panose="02020603050405020304" charset="0"/>
                        <a:sym typeface="+mn-ea"/>
                      </a:endParaRPr>
                    </a:p>
                    <a:p>
                      <a:pPr indent="0">
                        <a:buNone/>
                      </a:pPr>
                      <a:r>
                        <a:rPr lang="zh-CN" altLang="en-US" sz="1400" b="1">
                          <a:solidFill>
                            <a:srgbClr val="FF0000"/>
                          </a:solidFill>
                          <a:latin typeface="Times New Roman" panose="02020603050405020304" charset="0"/>
                          <a:ea typeface="Times New Roman" panose="02020603050405020304" charset="0"/>
                          <a:cs typeface="Times New Roman" panose="02020603050405020304" charset="0"/>
                          <a:sym typeface="+mn-ea"/>
                        </a:rPr>
                        <a:t>县农业农村部门和文旅部门</a:t>
                      </a:r>
                      <a:endParaRPr lang="zh-CN" altLang="en-US" sz="1400" b="1">
                        <a:solidFill>
                          <a:srgbClr val="FF0000"/>
                        </a:solidFill>
                        <a:latin typeface="Times New Roman" panose="02020603050405020304" charset="0"/>
                        <a:ea typeface="Times New Roman" panose="02020603050405020304" charset="0"/>
                        <a:cs typeface="Times New Roman" panose="02020603050405020304" charset="0"/>
                      </a:endParaRPr>
                    </a:p>
                    <a:p>
                      <a:pPr indent="0">
                        <a:buNone/>
                      </a:pPr>
                      <a:r>
                        <a:rPr lang="zh-CN" altLang="en-US" sz="1600" b="1">
                          <a:solidFill>
                            <a:srgbClr val="FF0000"/>
                          </a:solidFill>
                          <a:latin typeface="黑体" panose="02010609060101010101" charset="-122"/>
                          <a:ea typeface="黑体" panose="02010609060101010101" charset="-122"/>
                          <a:cs typeface="Times New Roman" panose="02020603050405020304" charset="0"/>
                          <a:sym typeface="+mn-ea"/>
                        </a:rPr>
                        <a:t>柔性指标：原则上增速应为正值。</a:t>
                      </a:r>
                      <a:endParaRPr lang="zh-CN" altLang="en-US" sz="1600" b="1">
                        <a:solidFill>
                          <a:srgbClr val="FF0000"/>
                        </a:solidFill>
                        <a:latin typeface="黑体" panose="02010609060101010101" charset="-122"/>
                        <a:ea typeface="黑体" panose="02010609060101010101" charset="-122"/>
                        <a:cs typeface="Times New Roman" panose="02020603050405020304" charset="0"/>
                      </a:endParaRPr>
                    </a:p>
                    <a:p>
                      <a:pPr indent="0">
                        <a:buNone/>
                      </a:pPr>
                      <a:r>
                        <a:rPr lang="zh-CN" altLang="en-US" sz="1600" b="1">
                          <a:solidFill>
                            <a:srgbClr val="FF0000"/>
                          </a:solidFill>
                          <a:latin typeface="黑体" panose="02010609060101010101" charset="-122"/>
                          <a:ea typeface="黑体" panose="02010609060101010101" charset="-122"/>
                          <a:cs typeface="Times New Roman" panose="02020603050405020304" charset="0"/>
                        </a:rPr>
                        <a:t>如为负值，需要提供情况说明。</a:t>
                      </a:r>
                      <a:endParaRPr lang="zh-CN" altLang="en-US" sz="1600" b="1">
                        <a:solidFill>
                          <a:srgbClr val="FF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2382" y="21772"/>
            <a:ext cx="12190413" cy="68595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TextBox 17"/>
          <p:cNvSpPr txBox="1"/>
          <p:nvPr/>
        </p:nvSpPr>
        <p:spPr>
          <a:xfrm>
            <a:off x="572848" y="1545746"/>
            <a:ext cx="9879484" cy="2861310"/>
          </a:xfrm>
          <a:prstGeom prst="rect">
            <a:avLst/>
          </a:prstGeom>
          <a:noFill/>
          <a:ln>
            <a:noFill/>
          </a:ln>
        </p:spPr>
        <p:txBody>
          <a:bodyPr wrap="square" rtlCol="0">
            <a:spAutoFit/>
          </a:bodyPr>
          <a:lstStyle/>
          <a:p>
            <a:pPr>
              <a:lnSpc>
                <a:spcPct val="150000"/>
              </a:lnSpc>
            </a:pPr>
            <a:r>
              <a:rPr lang="zh-CN" altLang="zh-CN" sz="2400" dirty="0">
                <a:latin typeface="微软雅黑" panose="020B0503020204020204" pitchFamily="34" charset="-122"/>
                <a:ea typeface="微软雅黑" panose="020B0503020204020204" pitchFamily="34" charset="-122"/>
              </a:rPr>
              <a:t>全县（市、区）农村经济总收入近三年平均增速（</a:t>
            </a:r>
            <a:r>
              <a:rPr lang="en-US" altLang="zh-CN" sz="2400" dirty="0">
                <a:latin typeface="微软雅黑" panose="020B0503020204020204" pitchFamily="34" charset="-122"/>
                <a:ea typeface="微软雅黑" panose="020B0503020204020204" pitchFamily="34" charset="-122"/>
              </a:rPr>
              <a:t>%</a:t>
            </a:r>
            <a:r>
              <a:rPr lang="zh-CN" altLang="zh-CN" sz="2400" dirty="0">
                <a:latin typeface="微软雅黑" panose="020B0503020204020204" pitchFamily="34" charset="-122"/>
                <a:ea typeface="微软雅黑" panose="020B0503020204020204" pitchFamily="34" charset="-122"/>
              </a:rPr>
              <a:t>）</a:t>
            </a:r>
            <a:endParaRPr lang="en-US" altLang="zh-CN" sz="2400" dirty="0">
              <a:latin typeface="微软雅黑" panose="020B0503020204020204" pitchFamily="34" charset="-122"/>
              <a:ea typeface="微软雅黑" panose="020B0503020204020204" pitchFamily="34" charset="-122"/>
            </a:endParaRPr>
          </a:p>
          <a:p>
            <a:pPr>
              <a:lnSpc>
                <a:spcPct val="150000"/>
              </a:lnSpc>
            </a:pPr>
            <a:r>
              <a:rPr lang="zh-CN" altLang="zh-CN" sz="2400" dirty="0">
                <a:latin typeface="微软雅黑" panose="020B0503020204020204" pitchFamily="34" charset="-122"/>
                <a:ea typeface="微软雅黑" panose="020B0503020204020204" pitchFamily="34" charset="-122"/>
              </a:rPr>
              <a:t>全县（市、区）休闲农业营业收入三年平均增速（</a:t>
            </a:r>
            <a:r>
              <a:rPr lang="en-US" altLang="zh-CN" sz="2400" dirty="0">
                <a:latin typeface="微软雅黑" panose="020B0503020204020204" pitchFamily="34" charset="-122"/>
                <a:ea typeface="微软雅黑" panose="020B0503020204020204" pitchFamily="34" charset="-122"/>
              </a:rPr>
              <a:t>%</a:t>
            </a:r>
            <a:r>
              <a:rPr lang="zh-CN" altLang="zh-CN" sz="2400" dirty="0">
                <a:latin typeface="微软雅黑" panose="020B0503020204020204" pitchFamily="34" charset="-122"/>
                <a:ea typeface="微软雅黑" panose="020B0503020204020204" pitchFamily="34" charset="-122"/>
              </a:rPr>
              <a:t>）</a:t>
            </a:r>
            <a:endParaRPr lang="en-US" altLang="zh-CN" sz="2400" dirty="0">
              <a:latin typeface="微软雅黑" panose="020B0503020204020204" pitchFamily="34" charset="-122"/>
              <a:ea typeface="微软雅黑" panose="020B0503020204020204" pitchFamily="34" charset="-122"/>
            </a:endParaRPr>
          </a:p>
          <a:p>
            <a:pPr>
              <a:lnSpc>
                <a:spcPct val="150000"/>
              </a:lnSpc>
            </a:pPr>
            <a:r>
              <a:rPr lang="zh-CN" altLang="zh-CN" sz="2400" dirty="0">
                <a:latin typeface="微软雅黑" panose="020B0503020204020204" pitchFamily="34" charset="-122"/>
                <a:ea typeface="微软雅黑" panose="020B0503020204020204" pitchFamily="34" charset="-122"/>
              </a:rPr>
              <a:t>全县（市、区）接待人次近三年平均增速（</a:t>
            </a:r>
            <a:r>
              <a:rPr lang="en-US" altLang="zh-CN" sz="2400" dirty="0">
                <a:latin typeface="微软雅黑" panose="020B0503020204020204" pitchFamily="34" charset="-122"/>
                <a:ea typeface="微软雅黑" panose="020B0503020204020204" pitchFamily="34" charset="-122"/>
              </a:rPr>
              <a:t>%</a:t>
            </a:r>
            <a:r>
              <a:rPr lang="zh-CN" altLang="zh-CN" sz="2400" dirty="0">
                <a:latin typeface="微软雅黑" panose="020B0503020204020204" pitchFamily="34" charset="-122"/>
                <a:ea typeface="微软雅黑" panose="020B0503020204020204" pitchFamily="34" charset="-122"/>
              </a:rPr>
              <a:t>）  </a:t>
            </a:r>
            <a:endParaRPr lang="en-US" altLang="zh-CN" sz="2400" dirty="0">
              <a:latin typeface="微软雅黑" panose="020B0503020204020204" pitchFamily="34" charset="-122"/>
              <a:ea typeface="微软雅黑" panose="020B0503020204020204" pitchFamily="34" charset="-122"/>
            </a:endParaRPr>
          </a:p>
          <a:p>
            <a:pPr>
              <a:lnSpc>
                <a:spcPct val="150000"/>
              </a:lnSpc>
            </a:pPr>
            <a:r>
              <a:rPr lang="zh-CN" altLang="zh-CN" sz="2400" dirty="0">
                <a:latin typeface="微软雅黑" panose="020B0503020204020204" pitchFamily="34" charset="-122"/>
                <a:ea typeface="微软雅黑" panose="020B0503020204020204" pitchFamily="34" charset="-122"/>
              </a:rPr>
              <a:t>全县（市、区）农民人均可支配收入近三年平均增速（</a:t>
            </a:r>
            <a:r>
              <a:rPr lang="en-US" altLang="zh-CN" sz="2400" dirty="0">
                <a:latin typeface="微软雅黑" panose="020B0503020204020204" pitchFamily="34" charset="-122"/>
                <a:ea typeface="微软雅黑" panose="020B0503020204020204" pitchFamily="34" charset="-122"/>
              </a:rPr>
              <a:t>%</a:t>
            </a:r>
            <a:r>
              <a:rPr lang="zh-CN" altLang="zh-CN" sz="2400" dirty="0">
                <a:latin typeface="微软雅黑" panose="020B0503020204020204" pitchFamily="34" charset="-122"/>
                <a:ea typeface="微软雅黑" panose="020B0503020204020204" pitchFamily="34" charset="-122"/>
              </a:rPr>
              <a:t>）</a:t>
            </a:r>
            <a:endParaRPr lang="en-US" altLang="zh-CN" sz="2400" dirty="0">
              <a:latin typeface="微软雅黑" panose="020B0503020204020204" pitchFamily="34" charset="-122"/>
              <a:ea typeface="微软雅黑" panose="020B0503020204020204" pitchFamily="34" charset="-122"/>
            </a:endParaRPr>
          </a:p>
          <a:p>
            <a:pPr>
              <a:lnSpc>
                <a:spcPct val="150000"/>
              </a:lnSpc>
            </a:pPr>
            <a:r>
              <a:rPr lang="zh-CN" altLang="zh-CN" sz="2400" dirty="0">
                <a:latin typeface="微软雅黑" panose="020B0503020204020204" pitchFamily="34" charset="-122"/>
                <a:ea typeface="微软雅黑" panose="020B0503020204020204" pitchFamily="34" charset="-122"/>
              </a:rPr>
              <a:t>全县（市、区）从业农民人均从休闲农业获得收入近三年平均增速（</a:t>
            </a:r>
            <a:r>
              <a:rPr lang="en-US" altLang="zh-CN" sz="2400" dirty="0">
                <a:latin typeface="微软雅黑" panose="020B0503020204020204" pitchFamily="34" charset="-122"/>
                <a:ea typeface="微软雅黑" panose="020B0503020204020204" pitchFamily="34" charset="-122"/>
              </a:rPr>
              <a:t>%</a:t>
            </a:r>
            <a:r>
              <a:rPr lang="zh-CN" altLang="zh-CN" sz="2400" dirty="0">
                <a:latin typeface="微软雅黑" panose="020B0503020204020204" pitchFamily="34" charset="-122"/>
                <a:ea typeface="微软雅黑" panose="020B0503020204020204" pitchFamily="34" charset="-122"/>
              </a:rPr>
              <a:t>）</a:t>
            </a:r>
            <a:endParaRPr lang="en-US" altLang="zh-CN" sz="2400" dirty="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2382" y="0"/>
            <a:ext cx="12190413" cy="1215340"/>
            <a:chOff x="0" y="0"/>
            <a:chExt cx="12190413" cy="408214"/>
          </a:xfrm>
        </p:grpSpPr>
        <p:sp>
          <p:nvSpPr>
            <p:cNvPr id="15" name="矩形 14"/>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6" name="TextBox 46"/>
            <p:cNvSpPr txBox="1"/>
            <p:nvPr/>
          </p:nvSpPr>
          <p:spPr>
            <a:xfrm>
              <a:off x="329838" y="36198"/>
              <a:ext cx="5237586" cy="249893"/>
            </a:xfrm>
            <a:prstGeom prst="rect">
              <a:avLst/>
            </a:prstGeom>
            <a:noFill/>
            <a:ln>
              <a:noFill/>
            </a:ln>
          </p:spPr>
          <p:txBody>
            <a:bodyPr wrap="square" rtlCol="0">
              <a:spAutoFit/>
            </a:bodyPr>
            <a:lstStyle/>
            <a:p>
              <a:pPr algn="ctr">
                <a:lnSpc>
                  <a:spcPct val="150000"/>
                </a:lnSpc>
              </a:pPr>
              <a:r>
                <a:rPr lang="zh-CN" altLang="en-US" sz="3200" dirty="0">
                  <a:solidFill>
                    <a:schemeClr val="bg1"/>
                  </a:solidFill>
                  <a:latin typeface="微软雅黑" panose="020B0503020204020204" pitchFamily="34" charset="-122"/>
                  <a:ea typeface="微软雅黑" panose="020B0503020204020204" pitchFamily="34" charset="-122"/>
                </a:rPr>
                <a:t>“</a:t>
              </a:r>
              <a:r>
                <a:rPr lang="zh-CN" altLang="zh-CN" sz="3200" dirty="0">
                  <a:solidFill>
                    <a:schemeClr val="bg1"/>
                  </a:solidFill>
                  <a:latin typeface="微软雅黑" panose="020B0503020204020204" pitchFamily="34" charset="-122"/>
                  <a:ea typeface="微软雅黑" panose="020B0503020204020204" pitchFamily="34" charset="-122"/>
                </a:rPr>
                <a:t>近三年平均增速</a:t>
              </a:r>
              <a:r>
                <a:rPr lang="zh-CN" altLang="en-US" sz="3200" dirty="0">
                  <a:solidFill>
                    <a:schemeClr val="bg1"/>
                  </a:solidFill>
                  <a:latin typeface="微软雅黑" panose="020B0503020204020204" pitchFamily="34" charset="-122"/>
                  <a:ea typeface="微软雅黑" panose="020B0503020204020204" pitchFamily="34" charset="-122"/>
                </a:rPr>
                <a:t>”类指标</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7" name="等腰三角形 16"/>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mc:AlternateContent xmlns:mc="http://schemas.openxmlformats.org/markup-compatibility/2006">
        <mc:Choice xmlns:a14="http://schemas.microsoft.com/office/drawing/2010/main" Requires="a14">
          <p:sp>
            <p:nvSpPr>
              <p:cNvPr id="23" name="TextBox 22"/>
              <p:cNvSpPr txBox="1"/>
              <p:nvPr/>
            </p:nvSpPr>
            <p:spPr>
              <a:xfrm>
                <a:off x="538558" y="4406918"/>
                <a:ext cx="10087221" cy="2407920"/>
              </a:xfrm>
              <a:prstGeom prst="rect">
                <a:avLst/>
              </a:prstGeom>
              <a:noFill/>
              <a:ln>
                <a:noFill/>
              </a:ln>
            </p:spPr>
            <p:txBody>
              <a:bodyPr wrap="square" rtlCol="0">
                <a:spAutoFit/>
              </a:bodyPr>
              <a:lstStyle/>
              <a:p>
                <a:pPr algn="just">
                  <a:lnSpc>
                    <a:spcPct val="150000"/>
                  </a:lnSpc>
                </a:pPr>
                <a:r>
                  <a:rPr lang="zh-CN" altLang="en-US" sz="2000" dirty="0">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rPr>
                  <a:t>近三年平均增速”指以</a:t>
                </a:r>
                <a:r>
                  <a:rPr lang="en-US" altLang="zh-CN" sz="2000" dirty="0">
                    <a:latin typeface="微软雅黑" panose="020B0503020204020204" pitchFamily="34" charset="-122"/>
                    <a:ea typeface="微软雅黑" panose="020B0503020204020204" pitchFamily="34" charset="-122"/>
                  </a:rPr>
                  <a:t>2020</a:t>
                </a:r>
                <a:r>
                  <a:rPr lang="zh-CN" altLang="zh-CN" sz="2000" dirty="0">
                    <a:latin typeface="微软雅黑" panose="020B0503020204020204" pitchFamily="34" charset="-122"/>
                    <a:ea typeface="微软雅黑" panose="020B0503020204020204" pitchFamily="34" charset="-122"/>
                  </a:rPr>
                  <a:t>年为基期，</a:t>
                </a:r>
                <a:r>
                  <a:rPr lang="en-US" altLang="zh-CN" sz="2000" dirty="0">
                    <a:latin typeface="微软雅黑" panose="020B0503020204020204" pitchFamily="34" charset="-122"/>
                    <a:ea typeface="微软雅黑" panose="020B0503020204020204" pitchFamily="34" charset="-122"/>
                  </a:rPr>
                  <a:t>2021—2023</a:t>
                </a:r>
                <a:r>
                  <a:rPr lang="zh-CN" altLang="zh-CN" sz="2000" dirty="0">
                    <a:latin typeface="微软雅黑" panose="020B0503020204020204" pitchFamily="34" charset="-122"/>
                    <a:ea typeface="微软雅黑" panose="020B0503020204020204" pitchFamily="34" charset="-122"/>
                  </a:rPr>
                  <a:t>年的年均增长率</a:t>
                </a:r>
                <a14:m>
                  <m:oMath xmlns:m="http://schemas.openxmlformats.org/officeDocument/2006/math">
                    <m:r>
                      <a:rPr lang="en-US" altLang="zh-CN" sz="2000">
                        <a:latin typeface="Cambria Math" panose="02040503050406030204" pitchFamily="18" charset="0"/>
                      </a:rPr>
                      <m:t>𝛼</m:t>
                    </m:r>
                  </m:oMath>
                </a14:m>
                <a:r>
                  <a:rPr lang="zh-CN" altLang="zh-CN" sz="2000" dirty="0">
                    <a:latin typeface="微软雅黑" panose="020B0503020204020204" pitchFamily="34" charset="-122"/>
                    <a:ea typeface="微软雅黑" panose="020B0503020204020204" pitchFamily="34" charset="-122"/>
                  </a:rPr>
                  <a:t>，</a:t>
                </a:r>
                <a:r>
                  <a:rPr lang="zh-CN" altLang="zh-CN" sz="2000" dirty="0">
                    <a:latin typeface="微软雅黑" panose="020B0503020204020204" pitchFamily="34" charset="-122"/>
                    <a:ea typeface="微软雅黑" panose="020B0503020204020204" pitchFamily="34" charset="-122"/>
                    <a:sym typeface="+mn-ea"/>
                  </a:rPr>
                  <a:t>基期</a:t>
                </a:r>
                <a:r>
                  <a:rPr lang="en-US" altLang="zh-CN" sz="2000" dirty="0">
                    <a:latin typeface="微软雅黑" panose="020B0503020204020204" pitchFamily="34" charset="-122"/>
                    <a:ea typeface="微软雅黑" panose="020B0503020204020204" pitchFamily="34" charset="-122"/>
                    <a:sym typeface="+mn-ea"/>
                  </a:rPr>
                  <a:t>2020</a:t>
                </a:r>
                <a:r>
                  <a:rPr lang="zh-CN" altLang="zh-CN" sz="2000" dirty="0">
                    <a:latin typeface="微软雅黑" panose="020B0503020204020204" pitchFamily="34" charset="-122"/>
                    <a:ea typeface="微软雅黑" panose="020B0503020204020204" pitchFamily="34" charset="-122"/>
                    <a:sym typeface="+mn-ea"/>
                  </a:rPr>
                  <a:t>年的数据为</a:t>
                </a:r>
                <a14:m>
                  <m:oMath xmlns:m="http://schemas.openxmlformats.org/officeDocument/2006/math">
                    <m:sSub>
                      <m:sSubPr>
                        <m:ctrlPr>
                          <a:rPr lang="zh-CN" altLang="zh-CN" sz="2000" i="1">
                            <a:latin typeface="Cambria Math" panose="02040503050406030204" pitchFamily="18" charset="0"/>
                          </a:rPr>
                        </m:ctrlPr>
                      </m:sSubPr>
                      <m:e>
                        <m:r>
                          <a:rPr lang="en-US" altLang="zh-CN" sz="2000">
                            <a:latin typeface="Cambria Math" panose="02040503050406030204" pitchFamily="18" charset="0"/>
                          </a:rPr>
                          <m:t>𝑥</m:t>
                        </m:r>
                      </m:e>
                      <m:sub>
                        <m:r>
                          <a:rPr lang="en-US" altLang="zh-CN" sz="2000">
                            <a:latin typeface="Cambria Math" panose="02040503050406030204" pitchFamily="18" charset="0"/>
                          </a:rPr>
                          <m:t>2020</m:t>
                        </m:r>
                      </m:sub>
                    </m:sSub>
                    <m:r>
                      <a:rPr lang="en-US" altLang="zh-CN" sz="2000">
                        <a:latin typeface="Cambria Math" panose="02040503050406030204" pitchFamily="18" charset="0"/>
                      </a:rPr>
                      <m:t> </m:t>
                    </m:r>
                  </m:oMath>
                </a14:m>
                <a:r>
                  <a:rPr lang="zh-CN" altLang="en-US" sz="2000" dirty="0">
                    <a:latin typeface="微软雅黑" panose="020B0503020204020204" pitchFamily="34" charset="-122"/>
                    <a:ea typeface="微软雅黑" panose="020B0503020204020204" pitchFamily="34" charset="-122"/>
                    <a:sym typeface="+mn-ea"/>
                  </a:rPr>
                  <a:t>；</a:t>
                </a:r>
                <a:r>
                  <a:rPr lang="en-US" altLang="zh-CN" sz="2000" dirty="0">
                    <a:latin typeface="微软雅黑" panose="020B0503020204020204" pitchFamily="34" charset="-122"/>
                    <a:ea typeface="微软雅黑" panose="020B0503020204020204" pitchFamily="34" charset="-122"/>
                    <a:sym typeface="+mn-ea"/>
                  </a:rPr>
                  <a:t>2023</a:t>
                </a:r>
                <a:r>
                  <a:rPr lang="zh-CN" altLang="zh-CN" sz="2000" dirty="0">
                    <a:latin typeface="微软雅黑" panose="020B0503020204020204" pitchFamily="34" charset="-122"/>
                    <a:ea typeface="微软雅黑" panose="020B0503020204020204" pitchFamily="34" charset="-122"/>
                    <a:sym typeface="+mn-ea"/>
                  </a:rPr>
                  <a:t>年的数据为</a:t>
                </a:r>
                <a14:m>
                  <m:oMath xmlns:m="http://schemas.openxmlformats.org/officeDocument/2006/math">
                    <m:sSub>
                      <m:sSubPr>
                        <m:ctrlPr>
                          <a:rPr lang="zh-CN" altLang="zh-CN" sz="2000" i="1">
                            <a:latin typeface="Cambria Math" panose="02040503050406030204" pitchFamily="18" charset="0"/>
                          </a:rPr>
                        </m:ctrlPr>
                      </m:sSubPr>
                      <m:e>
                        <m:r>
                          <a:rPr lang="en-US" altLang="zh-CN" sz="2000">
                            <a:latin typeface="Cambria Math" panose="02040503050406030204" pitchFamily="18" charset="0"/>
                          </a:rPr>
                          <m:t>𝑥</m:t>
                        </m:r>
                      </m:e>
                      <m:sub>
                        <m:r>
                          <a:rPr lang="en-US" altLang="zh-CN" sz="2000">
                            <a:latin typeface="Cambria Math" panose="02040503050406030204" pitchFamily="18" charset="0"/>
                          </a:rPr>
                          <m:t>2023</m:t>
                        </m:r>
                      </m:sub>
                    </m:sSub>
                  </m:oMath>
                </a14:m>
                <a:r>
                  <a:rPr lang="zh-CN" altLang="zh-CN" sz="2000" dirty="0">
                    <a:latin typeface="微软雅黑" panose="020B0503020204020204" pitchFamily="34" charset="-122"/>
                    <a:ea typeface="微软雅黑" panose="020B0503020204020204" pitchFamily="34" charset="-122"/>
                    <a:sym typeface="+mn-ea"/>
                  </a:rPr>
                  <a:t>，计算公式：</a:t>
                </a:r>
                <a14:m>
                  <m:oMath xmlns:m="http://schemas.openxmlformats.org/officeDocument/2006/math">
                    <m:r>
                      <a:rPr lang="en-US" altLang="zh-CN" sz="2000">
                        <a:latin typeface="Cambria Math" panose="02040503050406030204" pitchFamily="18" charset="0"/>
                      </a:rPr>
                      <m:t>𝛼</m:t>
                    </m:r>
                    <m:r>
                      <a:rPr lang="en-US" altLang="zh-CN" sz="2000" i="1">
                        <a:latin typeface="Cambria Math" panose="02040503050406030204" pitchFamily="18" charset="0"/>
                      </a:rPr>
                      <m:t>=(</m:t>
                    </m:r>
                    <m:rad>
                      <m:radPr>
                        <m:ctrlPr>
                          <a:rPr lang="zh-CN" altLang="zh-CN" sz="2000" i="1">
                            <a:latin typeface="Cambria Math" panose="02040503050406030204" pitchFamily="18" charset="0"/>
                          </a:rPr>
                        </m:ctrlPr>
                      </m:radPr>
                      <m:deg>
                        <m:r>
                          <a:rPr lang="en-US" altLang="zh-CN" sz="2000" i="1">
                            <a:latin typeface="Cambria Math" panose="02040503050406030204" pitchFamily="18" charset="0"/>
                          </a:rPr>
                          <m:t>3</m:t>
                        </m:r>
                      </m:deg>
                      <m:e>
                        <m:f>
                          <m:fPr>
                            <m:type m:val="skw"/>
                            <m:ctrlPr>
                              <a:rPr lang="zh-CN" altLang="zh-CN" sz="2000" i="1">
                                <a:latin typeface="Cambria Math" panose="02040503050406030204" pitchFamily="18" charset="0"/>
                              </a:rPr>
                            </m:ctrlPr>
                          </m:fPr>
                          <m:num>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𝑥</m:t>
                                </m:r>
                              </m:e>
                              <m:sub>
                                <m:r>
                                  <a:rPr lang="en-US" altLang="zh-CN" sz="2000" i="1">
                                    <a:latin typeface="Cambria Math" panose="02040503050406030204" pitchFamily="18" charset="0"/>
                                  </a:rPr>
                                  <m:t>2023</m:t>
                                </m:r>
                              </m:sub>
                            </m:sSub>
                          </m:num>
                          <m:den>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𝑥</m:t>
                                </m:r>
                              </m:e>
                              <m:sub>
                                <m:r>
                                  <a:rPr lang="en-US" altLang="zh-CN" sz="2000" i="1">
                                    <a:latin typeface="Cambria Math" panose="02040503050406030204" pitchFamily="18" charset="0"/>
                                  </a:rPr>
                                  <m:t>2020</m:t>
                                </m:r>
                              </m:sub>
                            </m:sSub>
                          </m:den>
                        </m:f>
                      </m:e>
                    </m:rad>
                  </m:oMath>
                </a14:m>
                <a:r>
                  <a:rPr lang="zh-CN" altLang="zh-CN" sz="2000" dirty="0">
                    <a:latin typeface="微软雅黑" panose="020B0503020204020204" pitchFamily="34" charset="-122"/>
                    <a:ea typeface="微软雅黑" panose="020B0503020204020204" pitchFamily="34" charset="-122"/>
                    <a:sym typeface="+mn-ea"/>
                  </a:rPr>
                  <a:t>－</a:t>
                </a:r>
                <a:r>
                  <a:rPr lang="en-US" altLang="zh-CN" sz="2000" dirty="0">
                    <a:latin typeface="微软雅黑" panose="020B0503020204020204" pitchFamily="34" charset="-122"/>
                    <a:ea typeface="微软雅黑" panose="020B0503020204020204" pitchFamily="34" charset="-122"/>
                    <a:sym typeface="+mn-ea"/>
                  </a:rPr>
                  <a:t>1)×100%</a:t>
                </a:r>
                <a:r>
                  <a:rPr lang="zh-CN" altLang="zh-CN" sz="2000" dirty="0">
                    <a:latin typeface="微软雅黑" panose="020B0503020204020204" pitchFamily="34" charset="-122"/>
                    <a:ea typeface="微软雅黑" panose="020B0503020204020204" pitchFamily="34" charset="-122"/>
                    <a:sym typeface="+mn-ea"/>
                  </a:rPr>
                  <a:t> </a:t>
                </a:r>
                <a:endParaRPr lang="en-US" altLang="zh-CN" sz="2000" dirty="0">
                  <a:latin typeface="微软雅黑" panose="020B0503020204020204" pitchFamily="34" charset="-122"/>
                  <a:ea typeface="微软雅黑" panose="020B0503020204020204" pitchFamily="34" charset="-122"/>
                </a:endParaRPr>
              </a:p>
              <a:p>
                <a:pPr algn="just">
                  <a:lnSpc>
                    <a:spcPct val="150000"/>
                  </a:lnSpc>
                </a:pPr>
                <a:r>
                  <a:rPr lang="zh-CN" altLang="zh-CN" sz="2000" dirty="0">
                    <a:latin typeface="微软雅黑" panose="020B0503020204020204" pitchFamily="34" charset="-122"/>
                    <a:ea typeface="微软雅黑" panose="020B0503020204020204" pitchFamily="34" charset="-122"/>
                    <a:sym typeface="+mn-ea"/>
                  </a:rPr>
                  <a:t>例如：休闲农业营业收入三年平均增速</a:t>
                </a:r>
                <a:r>
                  <a:rPr lang="en-US" altLang="zh-CN" sz="2000" dirty="0">
                    <a:latin typeface="微软雅黑" panose="020B0503020204020204" pitchFamily="34" charset="-122"/>
                    <a:ea typeface="微软雅黑" panose="020B0503020204020204" pitchFamily="34" charset="-122"/>
                    <a:sym typeface="+mn-ea"/>
                  </a:rPr>
                  <a:t>=</a:t>
                </a:r>
                <a:r>
                  <a:rPr lang="zh-CN" altLang="zh-CN" sz="2000" dirty="0">
                    <a:latin typeface="微软雅黑" panose="020B0503020204020204" pitchFamily="34" charset="-122"/>
                    <a:ea typeface="微软雅黑" panose="020B0503020204020204" pitchFamily="34" charset="-122"/>
                    <a:sym typeface="+mn-ea"/>
                  </a:rPr>
                  <a:t>（（</a:t>
                </a:r>
                <a:r>
                  <a:rPr lang="en-US" altLang="zh-CN" sz="2000" dirty="0">
                    <a:latin typeface="微软雅黑" panose="020B0503020204020204" pitchFamily="34" charset="-122"/>
                    <a:ea typeface="微软雅黑" panose="020B0503020204020204" pitchFamily="34" charset="-122"/>
                    <a:sym typeface="+mn-ea"/>
                  </a:rPr>
                  <a:t>2023</a:t>
                </a:r>
                <a:r>
                  <a:rPr lang="zh-CN" altLang="zh-CN" sz="2000" dirty="0">
                    <a:latin typeface="微软雅黑" panose="020B0503020204020204" pitchFamily="34" charset="-122"/>
                    <a:ea typeface="微软雅黑" panose="020B0503020204020204" pitchFamily="34" charset="-122"/>
                    <a:sym typeface="+mn-ea"/>
                  </a:rPr>
                  <a:t>年</a:t>
                </a:r>
                <a:r>
                  <a:rPr lang="en-US" altLang="zh-CN" sz="2000" dirty="0">
                    <a:latin typeface="微软雅黑" panose="020B0503020204020204" pitchFamily="34" charset="-122"/>
                    <a:ea typeface="微软雅黑" panose="020B0503020204020204" pitchFamily="34" charset="-122"/>
                    <a:sym typeface="+mn-ea"/>
                  </a:rPr>
                  <a:t>营业收入总</a:t>
                </a:r>
                <a:r>
                  <a:rPr lang="zh-CN" altLang="zh-CN" sz="2000" dirty="0">
                    <a:latin typeface="微软雅黑" panose="020B0503020204020204" pitchFamily="34" charset="-122"/>
                    <a:ea typeface="微软雅黑" panose="020B0503020204020204" pitchFamily="34" charset="-122"/>
                    <a:sym typeface="+mn-ea"/>
                  </a:rPr>
                  <a:t>额</a:t>
                </a:r>
                <a:r>
                  <a:rPr lang="en-US" altLang="zh-CN" sz="2000" dirty="0">
                    <a:latin typeface="微软雅黑" panose="020B0503020204020204" pitchFamily="34" charset="-122"/>
                    <a:ea typeface="微软雅黑" panose="020B0503020204020204" pitchFamily="34" charset="-122"/>
                    <a:sym typeface="+mn-ea"/>
                  </a:rPr>
                  <a:t>/2020</a:t>
                </a:r>
                <a:r>
                  <a:rPr lang="zh-CN" altLang="zh-CN" sz="2000" dirty="0">
                    <a:latin typeface="微软雅黑" panose="020B0503020204020204" pitchFamily="34" charset="-122"/>
                    <a:ea typeface="微软雅黑" panose="020B0503020204020204" pitchFamily="34" charset="-122"/>
                    <a:sym typeface="+mn-ea"/>
                  </a:rPr>
                  <a:t>年</a:t>
                </a:r>
                <a:r>
                  <a:rPr lang="en-US" altLang="zh-CN" sz="2000" dirty="0">
                    <a:latin typeface="微软雅黑" panose="020B0503020204020204" pitchFamily="34" charset="-122"/>
                    <a:ea typeface="微软雅黑" panose="020B0503020204020204" pitchFamily="34" charset="-122"/>
                    <a:sym typeface="+mn-ea"/>
                  </a:rPr>
                  <a:t>营业收入总额</a:t>
                </a:r>
                <a:r>
                  <a:rPr lang="zh-CN" altLang="zh-CN" sz="2000" dirty="0">
                    <a:latin typeface="微软雅黑" panose="020B0503020204020204" pitchFamily="34" charset="-122"/>
                    <a:ea typeface="微软雅黑" panose="020B0503020204020204" pitchFamily="34" charset="-122"/>
                    <a:sym typeface="+mn-ea"/>
                  </a:rPr>
                  <a:t>）开三次方－</a:t>
                </a:r>
                <a:r>
                  <a:rPr lang="en-US" altLang="zh-CN" sz="2000" dirty="0">
                    <a:latin typeface="微软雅黑" panose="020B0503020204020204" pitchFamily="34" charset="-122"/>
                    <a:ea typeface="微软雅黑" panose="020B0503020204020204" pitchFamily="34" charset="-122"/>
                    <a:sym typeface="+mn-ea"/>
                  </a:rPr>
                  <a:t>1</a:t>
                </a:r>
                <a:r>
                  <a:rPr lang="zh-CN" altLang="zh-CN" sz="2000" dirty="0">
                    <a:latin typeface="微软雅黑" panose="020B0503020204020204" pitchFamily="34" charset="-122"/>
                    <a:ea typeface="微软雅黑" panose="020B0503020204020204" pitchFamily="34" charset="-122"/>
                    <a:sym typeface="+mn-ea"/>
                  </a:rPr>
                  <a:t>）×</a:t>
                </a:r>
                <a:r>
                  <a:rPr lang="en-US" altLang="zh-CN" sz="2000" dirty="0">
                    <a:latin typeface="微软雅黑" panose="020B0503020204020204" pitchFamily="34" charset="-122"/>
                    <a:ea typeface="微软雅黑" panose="020B0503020204020204" pitchFamily="34" charset="-122"/>
                    <a:sym typeface="+mn-ea"/>
                  </a:rPr>
                  <a:t>100%</a:t>
                </a:r>
                <a:endParaRPr lang="zh-CN" altLang="zh-CN" sz="2000" dirty="0">
                  <a:latin typeface="微软雅黑" panose="020B0503020204020204" pitchFamily="34" charset="-122"/>
                  <a:ea typeface="微软雅黑" panose="020B0503020204020204" pitchFamily="34" charset="-122"/>
                </a:endParaRPr>
              </a:p>
            </p:txBody>
          </p:sp>
        </mc:Choice>
        <mc:Fallback>
          <p:sp>
            <p:nvSpPr>
              <p:cNvPr id="23" name="TextBox 22"/>
              <p:cNvSpPr txBox="1">
                <a:spLocks noRot="1" noChangeAspect="1" noMove="1" noResize="1" noEditPoints="1" noAdjustHandles="1" noChangeArrowheads="1" noChangeShapeType="1" noTextEdit="1"/>
              </p:cNvSpPr>
              <p:nvPr/>
            </p:nvSpPr>
            <p:spPr>
              <a:xfrm>
                <a:off x="538558" y="4406918"/>
                <a:ext cx="10087221" cy="2407920"/>
              </a:xfrm>
              <a:prstGeom prst="rect">
                <a:avLst/>
              </a:prstGeom>
              <a:blipFill rotWithShape="1">
                <a:blip r:embed="rId1"/>
                <a:stretch>
                  <a:fillRect l="-1" t="-1" r="-1300" b="1"/>
                </a:stretch>
              </a:blipFill>
              <a:ln>
                <a:noFill/>
              </a:ln>
            </p:spPr>
            <p:txBody>
              <a:bodyPr/>
              <a:lstStyle/>
              <a:p>
                <a:r>
                  <a:rPr lang="zh-CN" altLang="en-US">
                    <a:noFill/>
                  </a:rPr>
                  <a:t> </a:t>
                </a:r>
              </a:p>
            </p:txBody>
          </p:sp>
        </mc:Fallback>
      </mc:AlternateContent>
      <p:sp>
        <p:nvSpPr>
          <p:cNvPr id="21" name="椭圆 20"/>
          <p:cNvSpPr/>
          <p:nvPr/>
        </p:nvSpPr>
        <p:spPr>
          <a:xfrm>
            <a:off x="9402743" y="2003007"/>
            <a:ext cx="1801459" cy="1801459"/>
          </a:xfrm>
          <a:prstGeom prst="ellipse">
            <a:avLst/>
          </a:prstGeom>
          <a:solidFill>
            <a:srgbClr val="229B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p:nvSpPr>
          <p:cNvPr id="22" name="椭圆 21"/>
          <p:cNvSpPr/>
          <p:nvPr/>
        </p:nvSpPr>
        <p:spPr>
          <a:xfrm>
            <a:off x="10660068" y="1743814"/>
            <a:ext cx="1324990" cy="1324990"/>
          </a:xfrm>
          <a:prstGeom prst="ellipse">
            <a:avLst/>
          </a:prstGeom>
          <a:solidFill>
            <a:srgbClr val="FFC000">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p:nvSpPr>
          <p:cNvPr id="24" name="椭圆 23"/>
          <p:cNvSpPr/>
          <p:nvPr/>
        </p:nvSpPr>
        <p:spPr>
          <a:xfrm>
            <a:off x="8673974" y="1952342"/>
            <a:ext cx="608689" cy="608689"/>
          </a:xfrm>
          <a:prstGeom prst="ellipse">
            <a:avLst/>
          </a:prstGeom>
          <a:solidFill>
            <a:srgbClr val="17CFCB">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8"/>
          <p:cNvSpPr txBox="1"/>
          <p:nvPr/>
        </p:nvSpPr>
        <p:spPr>
          <a:xfrm>
            <a:off x="574675" y="1209040"/>
            <a:ext cx="11153775" cy="3784600"/>
          </a:xfrm>
          <a:prstGeom prst="rect">
            <a:avLst/>
          </a:prstGeom>
          <a:noFill/>
          <a:ln>
            <a:noFill/>
          </a:ln>
        </p:spPr>
        <p:txBody>
          <a:bodyPr wrap="square" rtlCol="0">
            <a:spAutoFit/>
          </a:bodyPr>
          <a:lstStyle/>
          <a:p>
            <a:pPr algn="just">
              <a:lnSpc>
                <a:spcPct val="150000"/>
              </a:lnSpc>
            </a:pPr>
            <a:r>
              <a:rPr lang="zh-CN" altLang="en-US" sz="2000" b="1" dirty="0">
                <a:solidFill>
                  <a:srgbClr val="FF0000"/>
                </a:solidFill>
                <a:latin typeface="微软雅黑" panose="020B0503020204020204" pitchFamily="34" charset="-122"/>
                <a:ea typeface="微软雅黑" panose="020B0503020204020204" pitchFamily="34" charset="-122"/>
              </a:rPr>
              <a:t>五是体现业态类型的指标</a:t>
            </a:r>
            <a:endParaRPr lang="zh-CN" altLang="en-US" sz="2000" b="1" dirty="0">
              <a:solidFill>
                <a:srgbClr val="FF0000"/>
              </a:solidFill>
              <a:latin typeface="微软雅黑" panose="020B0503020204020204" pitchFamily="34" charset="-122"/>
              <a:ea typeface="微软雅黑" panose="020B0503020204020204" pitchFamily="34" charset="-122"/>
            </a:endParaRPr>
          </a:p>
          <a:p>
            <a:pPr algn="just">
              <a:lnSpc>
                <a:spcPct val="150000"/>
              </a:lnSpc>
            </a:pPr>
            <a:r>
              <a:rPr lang="zh-CN" altLang="en-US" sz="2000" b="1" dirty="0">
                <a:solidFill>
                  <a:srgbClr val="FF0000"/>
                </a:solidFill>
                <a:latin typeface="微软雅黑" panose="020B0503020204020204" pitchFamily="34" charset="-122"/>
                <a:ea typeface="微软雅黑" panose="020B0503020204020204" pitchFamily="34" charset="-122"/>
              </a:rPr>
              <a:t>硬性条件：业态类型数量及分布。农家乐、乡村民宿、休闲观光园区、休闲农庄、休闲乡村、康养和教育基地等业态类型丰富，至少具有5项上述类型，分布在县域1/3以上乡镇。</a:t>
            </a:r>
            <a:endParaRPr lang="zh-CN" altLang="en-US" sz="2000" b="1" dirty="0">
              <a:solidFill>
                <a:srgbClr val="FF0000"/>
              </a:solidFill>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sz="2000" dirty="0">
              <a:latin typeface="微软雅黑" panose="020B0503020204020204" pitchFamily="34" charset="-122"/>
              <a:ea typeface="微软雅黑" panose="020B0503020204020204" pitchFamily="34" charset="-122"/>
            </a:endParaRPr>
          </a:p>
          <a:p>
            <a:pPr algn="just">
              <a:lnSpc>
                <a:spcPct val="150000"/>
              </a:lnSpc>
            </a:pPr>
            <a:endParaRPr lang="zh-CN" altLang="en-US" sz="2000" dirty="0">
              <a:latin typeface="微软雅黑" panose="020B0503020204020204" pitchFamily="34" charset="-122"/>
              <a:ea typeface="微软雅黑" panose="020B0503020204020204" pitchFamily="34" charset="-122"/>
            </a:endParaRPr>
          </a:p>
        </p:txBody>
      </p:sp>
      <p:sp>
        <p:nvSpPr>
          <p:cNvPr id="17" name="等腰三角形 16"/>
          <p:cNvSpPr/>
          <p:nvPr/>
        </p:nvSpPr>
        <p:spPr>
          <a:xfrm rot="5400000">
            <a:off x="298893" y="110332"/>
            <a:ext cx="213492" cy="18404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2" name="组合 21"/>
          <p:cNvGrpSpPr/>
          <p:nvPr/>
        </p:nvGrpSpPr>
        <p:grpSpPr>
          <a:xfrm>
            <a:off x="4169" y="-6745"/>
            <a:ext cx="12194259" cy="1215725"/>
            <a:chOff x="0" y="0"/>
            <a:chExt cx="12190413" cy="408214"/>
          </a:xfrm>
        </p:grpSpPr>
        <p:sp>
          <p:nvSpPr>
            <p:cNvPr id="23" name="矩形 22"/>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TextBox 46"/>
            <p:cNvSpPr txBox="1"/>
            <p:nvPr/>
          </p:nvSpPr>
          <p:spPr>
            <a:xfrm>
              <a:off x="330096" y="36247"/>
              <a:ext cx="4075414" cy="278677"/>
            </a:xfrm>
            <a:prstGeom prst="rect">
              <a:avLst/>
            </a:prstGeom>
            <a:noFill/>
            <a:ln>
              <a:noFill/>
            </a:ln>
          </p:spPr>
          <p:txBody>
            <a:bodyPr wrap="square" rtlCol="0">
              <a:spAutoFit/>
            </a:bodyPr>
            <a:lstStyle/>
            <a:p>
              <a:pPr algn="ctr">
                <a:lnSpc>
                  <a:spcPct val="150000"/>
                </a:lnSpc>
              </a:pPr>
              <a:r>
                <a:rPr lang="zh-CN" altLang="en-US" sz="3200" dirty="0">
                  <a:solidFill>
                    <a:schemeClr val="bg1"/>
                  </a:solidFill>
                  <a:latin typeface="微软雅黑" panose="020B0503020204020204" pitchFamily="34" charset="-122"/>
                  <a:ea typeface="微软雅黑" panose="020B0503020204020204" pitchFamily="34" charset="-122"/>
                </a:rPr>
                <a:t>三、指标含义</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grpSp>
      <p:graphicFrame>
        <p:nvGraphicFramePr>
          <p:cNvPr id="2" name="表格 1"/>
          <p:cNvGraphicFramePr/>
          <p:nvPr>
            <p:custDataLst>
              <p:tags r:id="rId1"/>
            </p:custDataLst>
          </p:nvPr>
        </p:nvGraphicFramePr>
        <p:xfrm>
          <a:off x="844550" y="2740025"/>
          <a:ext cx="10200640" cy="3898900"/>
        </p:xfrm>
        <a:graphic>
          <a:graphicData uri="http://schemas.openxmlformats.org/drawingml/2006/table">
            <a:tbl>
              <a:tblPr firstRow="1" bandRow="1">
                <a:tableStyleId>{5940675A-B579-460E-94D1-54222C63F5DA}</a:tableStyleId>
              </a:tblPr>
              <a:tblGrid>
                <a:gridCol w="2253615"/>
                <a:gridCol w="2447290"/>
                <a:gridCol w="2362835"/>
                <a:gridCol w="3136900"/>
              </a:tblGrid>
              <a:tr h="1514475">
                <a:tc>
                  <a:txBody>
                    <a:bodyPr/>
                    <a:p>
                      <a:pPr indent="0">
                        <a:buNone/>
                      </a:pPr>
                      <a:r>
                        <a:rPr lang="en-US" sz="1600" b="1">
                          <a:latin typeface="宋体" panose="02010600030101010101" pitchFamily="2" charset="-122"/>
                          <a:ea typeface="宋体" panose="02010600030101010101" pitchFamily="2" charset="-122"/>
                          <a:cs typeface="宋体" panose="02010600030101010101" pitchFamily="2" charset="-122"/>
                        </a:rPr>
                        <a:t>全县（市、区）休闲农业聚集村数量（个）</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1">
                          <a:latin typeface="Times New Roman" panose="02020603050405020304" charset="0"/>
                          <a:cs typeface="Times New Roman" panose="02020603050405020304" charset="0"/>
                        </a:rPr>
                        <a:t> </a:t>
                      </a:r>
                      <a:r>
                        <a:rPr lang="zh-CN" altLang="en-US" sz="1600" b="1">
                          <a:solidFill>
                            <a:srgbClr val="FF0000"/>
                          </a:solidFill>
                          <a:latin typeface="Times New Roman" panose="02020603050405020304" charset="0"/>
                          <a:ea typeface="宋体" panose="02010600030101010101" pitchFamily="2" charset="-122"/>
                          <a:cs typeface="Times New Roman" panose="02020603050405020304" charset="0"/>
                        </a:rPr>
                        <a:t>全</a:t>
                      </a:r>
                      <a:r>
                        <a:rPr lang="zh-CN" altLang="en-US" sz="1600" b="1">
                          <a:solidFill>
                            <a:srgbClr val="FF0000"/>
                          </a:solidFill>
                          <a:latin typeface="Times New Roman" panose="02020603050405020304" charset="0"/>
                          <a:ea typeface="宋体" panose="02010600030101010101" pitchFamily="2" charset="-122"/>
                          <a:cs typeface="Times New Roman" panose="02020603050405020304" charset="0"/>
                          <a:sym typeface="+mn-ea"/>
                        </a:rPr>
                        <a:t>村从事休闲产业生产经营活动农户数占比达到30%以上，休闲农业总产值（含休闲产品销售）占全村农业总产值50%以上。</a:t>
                      </a:r>
                      <a:endParaRPr lang="zh-CN" altLang="zh-CN" sz="1600" dirty="0">
                        <a:solidFill>
                          <a:srgbClr val="00B0F0"/>
                        </a:solidFill>
                        <a:latin typeface="微软雅黑" panose="020B0503020204020204" pitchFamily="34" charset="-122"/>
                        <a:ea typeface="微软雅黑" panose="020B0503020204020204" pitchFamily="34" charset="-122"/>
                        <a:sym typeface="+mn-ea"/>
                      </a:endParaRPr>
                    </a:p>
                    <a:p>
                      <a:pPr indent="0">
                        <a:buNone/>
                      </a:pPr>
                      <a:r>
                        <a:rPr lang="zh-CN" altLang="en-US" sz="1600" b="1">
                          <a:solidFill>
                            <a:srgbClr val="FF0000"/>
                          </a:solidFill>
                          <a:latin typeface="Times New Roman" panose="02020603050405020304" charset="0"/>
                          <a:ea typeface="宋体" panose="02010600030101010101" pitchFamily="2" charset="-122"/>
                          <a:cs typeface="Times New Roman" panose="02020603050405020304" charset="0"/>
                        </a:rPr>
                        <a:t>小于全县行政村数量。</a:t>
                      </a:r>
                      <a:endParaRPr lang="zh-CN" altLang="en-US" sz="1600" b="1">
                        <a:solidFill>
                          <a:srgbClr val="FF0000"/>
                        </a:solidFill>
                        <a:latin typeface="Times New Roman" panose="02020603050405020304" charset="0"/>
                        <a:ea typeface="宋体" panose="02010600030101010101" pitchFamily="2" charset="-122"/>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1">
                          <a:latin typeface="宋体" panose="02010600030101010101" pitchFamily="2" charset="-122"/>
                          <a:ea typeface="宋体" panose="02010600030101010101" pitchFamily="2" charset="-122"/>
                          <a:cs typeface="宋体" panose="02010600030101010101" pitchFamily="2" charset="-122"/>
                        </a:rPr>
                        <a:t>全县（市、区）行政村数量（个）</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600" b="0">
                        <a:latin typeface="Times New Roman" panose="02020603050405020304" charset="0"/>
                        <a:ea typeface="Times New Roman" panose="02020603050405020304" charset="0"/>
                        <a:cs typeface="Times New Roman" panose="02020603050405020304" charset="0"/>
                      </a:endParaRPr>
                    </a:p>
                    <a:p>
                      <a:pPr indent="0">
                        <a:buNone/>
                      </a:pPr>
                      <a:r>
                        <a:rPr lang="zh-CN" altLang="en-US" sz="1600" b="1">
                          <a:solidFill>
                            <a:srgbClr val="FF0000"/>
                          </a:solidFill>
                          <a:latin typeface="Times New Roman" panose="02020603050405020304" charset="0"/>
                          <a:ea typeface="Times New Roman" panose="02020603050405020304" charset="0"/>
                          <a:cs typeface="Times New Roman" panose="02020603050405020304" charset="0"/>
                        </a:rPr>
                        <a:t>县</a:t>
                      </a:r>
                      <a:r>
                        <a:rPr lang="zh-CN" altLang="en-US" sz="1600" b="1">
                          <a:solidFill>
                            <a:srgbClr val="FF0000"/>
                          </a:solidFill>
                          <a:latin typeface="Times New Roman" panose="02020603050405020304" charset="0"/>
                          <a:ea typeface="Times New Roman" panose="02020603050405020304" charset="0"/>
                          <a:cs typeface="Times New Roman" panose="02020603050405020304" charset="0"/>
                        </a:rPr>
                        <a:t>统计部门和农业农村部门</a:t>
                      </a:r>
                      <a:endParaRPr lang="zh-CN" altLang="en-US" sz="1600" b="1">
                        <a:solidFill>
                          <a:srgbClr val="FF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55700">
                <a:tc>
                  <a:txBody>
                    <a:bodyPr/>
                    <a:p>
                      <a:pPr indent="0">
                        <a:buNone/>
                      </a:pPr>
                      <a:r>
                        <a:rPr lang="en-US" sz="1600" b="1">
                          <a:latin typeface="宋体" panose="02010600030101010101" pitchFamily="2" charset="-122"/>
                          <a:ea typeface="宋体" panose="02010600030101010101" pitchFamily="2" charset="-122"/>
                          <a:cs typeface="宋体" panose="02010600030101010101" pitchFamily="2" charset="-122"/>
                        </a:rPr>
                        <a:t>农家乐（农家经营户）数量（个）</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l">
                        <a:buClrTx/>
                        <a:buSzTx/>
                        <a:buFontTx/>
                        <a:buNone/>
                      </a:pPr>
                      <a:r>
                        <a:rPr lang="en-US" sz="1600" b="1">
                          <a:latin typeface="Times New Roman" panose="02020603050405020304" charset="0"/>
                          <a:cs typeface="Times New Roman" panose="02020603050405020304" charset="0"/>
                        </a:rPr>
                        <a:t> </a:t>
                      </a:r>
                      <a:r>
                        <a:rPr lang="zh-CN" altLang="en-US" sz="1600" b="1">
                          <a:solidFill>
                            <a:srgbClr val="FF0000"/>
                          </a:solidFill>
                          <a:latin typeface="Times New Roman" panose="02020603050405020304" charset="0"/>
                          <a:ea typeface="宋体" panose="02010600030101010101" pitchFamily="2" charset="-122"/>
                          <a:cs typeface="Times New Roman" panose="02020603050405020304" charset="0"/>
                        </a:rPr>
                        <a:t>至少1，填0要提供情况说明。</a:t>
                      </a:r>
                      <a:endParaRPr lang="zh-CN" altLang="en-US" sz="1600" b="1">
                        <a:solidFill>
                          <a:srgbClr val="FF0000"/>
                        </a:solidFill>
                        <a:latin typeface="Times New Roman" panose="02020603050405020304" charset="0"/>
                        <a:ea typeface="宋体" panose="02010600030101010101" pitchFamily="2" charset="-122"/>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1">
                          <a:latin typeface="宋体" panose="02010600030101010101" pitchFamily="2" charset="-122"/>
                          <a:ea typeface="宋体" panose="02010600030101010101" pitchFamily="2" charset="-122"/>
                          <a:cs typeface="宋体" panose="02010600030101010101" pitchFamily="2" charset="-122"/>
                        </a:rPr>
                        <a:t>乡村民宿数量（个）</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1600" b="1">
                          <a:solidFill>
                            <a:srgbClr val="FF0000"/>
                          </a:solidFill>
                          <a:latin typeface="Times New Roman" panose="02020603050405020304" charset="0"/>
                          <a:cs typeface="Times New Roman" panose="02020603050405020304" charset="0"/>
                          <a:sym typeface="+mn-ea"/>
                        </a:rPr>
                        <a:t>至少1，填0要提供情况说明。</a:t>
                      </a:r>
                      <a:endParaRPr lang="zh-CN" altLang="en-US" sz="1600" b="1">
                        <a:solidFill>
                          <a:srgbClr val="FF0000"/>
                        </a:solidFill>
                        <a:latin typeface="Times New Roman" panose="02020603050405020304" charset="0"/>
                        <a:cs typeface="Times New Roman" panose="02020603050405020304" charset="0"/>
                        <a:sym typeface="+mn-ea"/>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28725">
                <a:tc>
                  <a:txBody>
                    <a:bodyPr/>
                    <a:p>
                      <a:pPr indent="0">
                        <a:buNone/>
                      </a:pPr>
                      <a:r>
                        <a:rPr lang="en-US" sz="1600" b="1">
                          <a:latin typeface="宋体" panose="02010600030101010101" pitchFamily="2" charset="-122"/>
                          <a:ea typeface="宋体" panose="02010600030101010101" pitchFamily="2" charset="-122"/>
                          <a:cs typeface="宋体" panose="02010600030101010101" pitchFamily="2" charset="-122"/>
                        </a:rPr>
                        <a:t>休闲农庄数量（个）</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1">
                          <a:latin typeface="Times New Roman" panose="02020603050405020304" charset="0"/>
                          <a:cs typeface="Times New Roman" panose="02020603050405020304" charset="0"/>
                        </a:rPr>
                        <a:t> </a:t>
                      </a:r>
                      <a:r>
                        <a:rPr lang="zh-CN" altLang="en-US" sz="1600" b="1">
                          <a:solidFill>
                            <a:srgbClr val="FF0000"/>
                          </a:solidFill>
                          <a:latin typeface="Times New Roman" panose="02020603050405020304" charset="0"/>
                          <a:cs typeface="Times New Roman" panose="02020603050405020304" charset="0"/>
                          <a:sym typeface="+mn-ea"/>
                        </a:rPr>
                        <a:t>至少1，填0要提供情况说明。</a:t>
                      </a:r>
                      <a:endParaRPr lang="zh-CN" altLang="en-US" sz="1600" b="1">
                        <a:solidFill>
                          <a:srgbClr val="FF0000"/>
                        </a:solidFill>
                        <a:latin typeface="Times New Roman" panose="02020603050405020304" charset="0"/>
                        <a:cs typeface="Times New Roman" panose="02020603050405020304" charset="0"/>
                        <a:sym typeface="+mn-ea"/>
                      </a:endParaRPr>
                    </a:p>
                    <a:p>
                      <a:pPr indent="0">
                        <a:buNone/>
                      </a:pPr>
                      <a:endParaRPr lang="en-US" altLang="en-US" sz="16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1">
                          <a:latin typeface="宋体" panose="02010600030101010101" pitchFamily="2" charset="-122"/>
                          <a:ea typeface="宋体" panose="02010600030101010101" pitchFamily="2" charset="-122"/>
                          <a:cs typeface="宋体" panose="02010600030101010101" pitchFamily="2" charset="-122"/>
                        </a:rPr>
                        <a:t>休闲农园数量（个）</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a:t>
                      </a:r>
                      <a:endParaRPr lang="en-US" sz="1600" b="0">
                        <a:latin typeface="Times New Roman" panose="02020603050405020304" charset="0"/>
                        <a:cs typeface="Times New Roman" panose="02020603050405020304" charset="0"/>
                      </a:endParaRPr>
                    </a:p>
                    <a:p>
                      <a:pPr indent="0">
                        <a:buNone/>
                      </a:pPr>
                      <a:endParaRPr lang="zh-CN" altLang="en-US" sz="1600" b="1">
                        <a:solidFill>
                          <a:srgbClr val="FF0000"/>
                        </a:solidFill>
                        <a:latin typeface="Times New Roman" panose="02020603050405020304" charset="0"/>
                        <a:cs typeface="Times New Roman" panose="02020603050405020304" charset="0"/>
                        <a:sym typeface="+mn-ea"/>
                      </a:endParaRPr>
                    </a:p>
                    <a:p>
                      <a:pPr indent="0">
                        <a:buNone/>
                      </a:pPr>
                      <a:r>
                        <a:rPr lang="zh-CN" altLang="en-US" sz="1600" b="1">
                          <a:solidFill>
                            <a:srgbClr val="FF0000"/>
                          </a:solidFill>
                          <a:latin typeface="Times New Roman" panose="02020603050405020304" charset="0"/>
                          <a:cs typeface="Times New Roman" panose="02020603050405020304" charset="0"/>
                          <a:sym typeface="+mn-ea"/>
                        </a:rPr>
                        <a:t>至少1，填0要提供情况说明。</a:t>
                      </a:r>
                      <a:endParaRPr lang="zh-CN" altLang="en-US" sz="1600" b="1">
                        <a:solidFill>
                          <a:srgbClr val="FF0000"/>
                        </a:solidFill>
                        <a:latin typeface="Times New Roman" panose="02020603050405020304" charset="0"/>
                        <a:cs typeface="Times New Roman" panose="02020603050405020304" charset="0"/>
                        <a:sym typeface="+mn-ea"/>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矩形 63"/>
          <p:cNvSpPr/>
          <p:nvPr/>
        </p:nvSpPr>
        <p:spPr>
          <a:xfrm>
            <a:off x="2382" y="877242"/>
            <a:ext cx="12190413" cy="598234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0" name="图片 69"/>
          <p:cNvPicPr>
            <a:picLocks noChangeAspect="1"/>
          </p:cNvPicPr>
          <p:nvPr/>
        </p:nvPicPr>
        <p:blipFill rotWithShape="1">
          <a:blip r:embed="rId1">
            <a:grayscl/>
            <a:extLst>
              <a:ext uri="{28A0092B-C50C-407E-A947-70E740481C1C}">
                <a14:useLocalDpi xmlns:a14="http://schemas.microsoft.com/office/drawing/2010/main" val="0"/>
              </a:ext>
            </a:extLst>
          </a:blip>
          <a:srcRect t="40419"/>
          <a:stretch>
            <a:fillRect/>
          </a:stretch>
        </p:blipFill>
        <p:spPr>
          <a:xfrm flipV="1">
            <a:off x="2382" y="3084956"/>
            <a:ext cx="12190413" cy="4138047"/>
          </a:xfrm>
          <a:prstGeom prst="rect">
            <a:avLst/>
          </a:prstGeom>
          <a:solidFill>
            <a:srgbClr val="007C8A"/>
          </a:solidFill>
        </p:spPr>
      </p:pic>
      <p:sp>
        <p:nvSpPr>
          <p:cNvPr id="65" name="矩形 64"/>
          <p:cNvSpPr/>
          <p:nvPr/>
        </p:nvSpPr>
        <p:spPr>
          <a:xfrm flipV="1">
            <a:off x="2382" y="0"/>
            <a:ext cx="12190413" cy="35491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69"/>
          <p:cNvSpPr txBox="1"/>
          <p:nvPr>
            <p:custDataLst>
              <p:tags r:id="rId2"/>
            </p:custDataLst>
          </p:nvPr>
        </p:nvSpPr>
        <p:spPr>
          <a:xfrm>
            <a:off x="1032627" y="4158318"/>
            <a:ext cx="2477415" cy="737235"/>
          </a:xfrm>
          <a:prstGeom prst="rect">
            <a:avLst/>
          </a:prstGeom>
          <a:noFill/>
          <a:ln>
            <a:noFill/>
          </a:ln>
        </p:spPr>
        <p:txBody>
          <a:bodyPr wrap="square" rtlCol="0">
            <a:spAutoFit/>
          </a:bodyPr>
          <a:lstStyle/>
          <a:p>
            <a:pPr algn="ctr">
              <a:lnSpc>
                <a:spcPct val="150000"/>
              </a:lnSpc>
            </a:pPr>
            <a:r>
              <a:rPr lang="zh-CN" altLang="en-US" sz="2800" dirty="0">
                <a:solidFill>
                  <a:schemeClr val="bg1"/>
                </a:solidFill>
                <a:latin typeface="微软雅黑" panose="020B0503020204020204" pitchFamily="34" charset="-122"/>
                <a:ea typeface="微软雅黑" panose="020B0503020204020204" pitchFamily="34" charset="-122"/>
              </a:rPr>
              <a:t>申报说明</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4" name="TextBox 70"/>
          <p:cNvSpPr txBox="1"/>
          <p:nvPr>
            <p:custDataLst>
              <p:tags r:id="rId3"/>
            </p:custDataLst>
          </p:nvPr>
        </p:nvSpPr>
        <p:spPr>
          <a:xfrm>
            <a:off x="3053703" y="4158318"/>
            <a:ext cx="3503740" cy="737235"/>
          </a:xfrm>
          <a:prstGeom prst="rect">
            <a:avLst/>
          </a:prstGeom>
          <a:noFill/>
          <a:ln>
            <a:noFill/>
          </a:ln>
        </p:spPr>
        <p:txBody>
          <a:bodyPr wrap="square" rtlCol="0">
            <a:spAutoFit/>
          </a:bodyPr>
          <a:lstStyle/>
          <a:p>
            <a:pPr algn="ctr">
              <a:lnSpc>
                <a:spcPct val="150000"/>
              </a:lnSpc>
            </a:pPr>
            <a:r>
              <a:rPr lang="zh-CN" altLang="en-US" sz="2800" dirty="0">
                <a:solidFill>
                  <a:schemeClr val="bg1"/>
                </a:solidFill>
                <a:latin typeface="微软雅黑" panose="020B0503020204020204" pitchFamily="34" charset="-122"/>
                <a:ea typeface="微软雅黑" panose="020B0503020204020204" pitchFamily="34" charset="-122"/>
              </a:rPr>
              <a:t>填报内容</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5" name="TextBox 72"/>
          <p:cNvSpPr txBox="1"/>
          <p:nvPr>
            <p:custDataLst>
              <p:tags r:id="rId4"/>
            </p:custDataLst>
          </p:nvPr>
        </p:nvSpPr>
        <p:spPr>
          <a:xfrm>
            <a:off x="5803797" y="4158318"/>
            <a:ext cx="3503740" cy="737235"/>
          </a:xfrm>
          <a:prstGeom prst="rect">
            <a:avLst/>
          </a:prstGeom>
          <a:noFill/>
          <a:ln>
            <a:noFill/>
          </a:ln>
        </p:spPr>
        <p:txBody>
          <a:bodyPr wrap="square" rtlCol="0">
            <a:spAutoFit/>
          </a:bodyPr>
          <a:lstStyle/>
          <a:p>
            <a:pPr algn="ctr">
              <a:lnSpc>
                <a:spcPct val="150000"/>
              </a:lnSpc>
            </a:pPr>
            <a:r>
              <a:rPr lang="zh-CN" altLang="en-US" sz="2800" dirty="0">
                <a:solidFill>
                  <a:schemeClr val="bg1"/>
                </a:solidFill>
                <a:latin typeface="微软雅黑" panose="020B0503020204020204" pitchFamily="34" charset="-122"/>
                <a:ea typeface="微软雅黑" panose="020B0503020204020204" pitchFamily="34" charset="-122"/>
              </a:rPr>
              <a:t>指标含义</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25" name="TextBox 73"/>
          <p:cNvSpPr txBox="1"/>
          <p:nvPr>
            <p:custDataLst>
              <p:tags r:id="rId5"/>
            </p:custDataLst>
          </p:nvPr>
        </p:nvSpPr>
        <p:spPr>
          <a:xfrm>
            <a:off x="8405237" y="4158318"/>
            <a:ext cx="3503740" cy="737235"/>
          </a:xfrm>
          <a:prstGeom prst="rect">
            <a:avLst/>
          </a:prstGeom>
          <a:noFill/>
          <a:ln>
            <a:noFill/>
          </a:ln>
        </p:spPr>
        <p:txBody>
          <a:bodyPr wrap="square" rtlCol="0">
            <a:spAutoFit/>
          </a:bodyPr>
          <a:lstStyle/>
          <a:p>
            <a:pPr algn="ctr">
              <a:lnSpc>
                <a:spcPct val="150000"/>
              </a:lnSpc>
            </a:pPr>
            <a:r>
              <a:rPr lang="zh-CN" altLang="en-US" sz="2800" dirty="0">
                <a:solidFill>
                  <a:schemeClr val="bg1"/>
                </a:solidFill>
                <a:latin typeface="微软雅黑" panose="020B0503020204020204" pitchFamily="34" charset="-122"/>
                <a:ea typeface="微软雅黑" panose="020B0503020204020204" pitchFamily="34" charset="-122"/>
              </a:rPr>
              <a:t>注意事项</a:t>
            </a:r>
            <a:endParaRPr lang="en-US" altLang="zh-CN" sz="28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3660548" y="637551"/>
            <a:ext cx="4809995" cy="1114815"/>
            <a:chOff x="3820438" y="864296"/>
            <a:chExt cx="4809995" cy="1114815"/>
          </a:xfrm>
        </p:grpSpPr>
        <p:sp>
          <p:nvSpPr>
            <p:cNvPr id="29" name="矩形 28"/>
            <p:cNvSpPr/>
            <p:nvPr/>
          </p:nvSpPr>
          <p:spPr>
            <a:xfrm>
              <a:off x="3820438" y="1352810"/>
              <a:ext cx="4809995" cy="626301"/>
            </a:xfrm>
            <a:prstGeom prst="rect">
              <a:avLst/>
            </a:prstGeom>
            <a:noFill/>
            <a:ln>
              <a:solidFill>
                <a:srgbClr val="22C4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5123145" y="864296"/>
              <a:ext cx="2229633" cy="814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32"/>
            <p:cNvSpPr txBox="1"/>
            <p:nvPr/>
          </p:nvSpPr>
          <p:spPr>
            <a:xfrm>
              <a:off x="5228529" y="1001838"/>
              <a:ext cx="1972014" cy="707886"/>
            </a:xfrm>
            <a:prstGeom prst="rect">
              <a:avLst/>
            </a:prstGeom>
            <a:noFill/>
          </p:spPr>
          <p:txBody>
            <a:bodyPr wrap="none" rtlCol="0">
              <a:spAutoFit/>
            </a:bodyPr>
            <a:lstStyle>
              <a:defPPr>
                <a:defRPr lang="zh-CN"/>
              </a:defPPr>
              <a:lvl1pPr>
                <a:defRPr sz="4000" b="1">
                  <a:solidFill>
                    <a:schemeClr val="bg1"/>
                  </a:solidFill>
                  <a:latin typeface="微软雅黑" panose="020B0503020204020204" pitchFamily="34" charset="-122"/>
                  <a:ea typeface="微软雅黑" panose="020B0503020204020204" pitchFamily="34" charset="-122"/>
                </a:defRPr>
              </a:lvl1pPr>
            </a:lstStyle>
            <a:p>
              <a:pPr algn="ctr"/>
              <a:r>
                <a:rPr lang="zh-CN" altLang="en-US" dirty="0">
                  <a:solidFill>
                    <a:srgbClr val="007C8A"/>
                  </a:solidFill>
                  <a:latin typeface="张海山锐谐体" panose="02000000000000000000" pitchFamily="2" charset="-122"/>
                  <a:ea typeface="张海山锐谐体" panose="02000000000000000000" pitchFamily="2" charset="-122"/>
                </a:rPr>
                <a:t>目     录</a:t>
              </a:r>
              <a:endParaRPr lang="zh-CN" altLang="en-US" dirty="0">
                <a:solidFill>
                  <a:srgbClr val="007C8A"/>
                </a:solidFill>
                <a:latin typeface="张海山锐谐体" panose="02000000000000000000" pitchFamily="2" charset="-122"/>
                <a:ea typeface="张海山锐谐体" panose="02000000000000000000" pitchFamily="2" charset="-122"/>
              </a:endParaRPr>
            </a:p>
          </p:txBody>
        </p:sp>
        <p:sp>
          <p:nvSpPr>
            <p:cNvPr id="33" name="TextBox 33"/>
            <p:cNvSpPr txBox="1"/>
            <p:nvPr/>
          </p:nvSpPr>
          <p:spPr>
            <a:xfrm>
              <a:off x="5103165" y="1598554"/>
              <a:ext cx="2241811"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r>
                <a:rPr lang="en-US" altLang="zh-CN" sz="1600" dirty="0">
                  <a:solidFill>
                    <a:schemeClr val="bg1">
                      <a:lumMod val="50000"/>
                    </a:schemeClr>
                  </a:solidFill>
                  <a:latin typeface="微软雅黑" panose="020B0503020204020204" pitchFamily="34" charset="-122"/>
                  <a:ea typeface="微软雅黑" panose="020B0503020204020204" pitchFamily="34" charset="-122"/>
                </a:rPr>
                <a:t>CONTENTS</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p:txBody>
        </p:sp>
      </p:grpSp>
      <p:cxnSp>
        <p:nvCxnSpPr>
          <p:cNvPr id="39" name="直接连接符 38"/>
          <p:cNvCxnSpPr/>
          <p:nvPr>
            <p:custDataLst>
              <p:tags r:id="rId6"/>
            </p:custDataLst>
          </p:nvPr>
        </p:nvCxnSpPr>
        <p:spPr>
          <a:xfrm>
            <a:off x="624169" y="3569249"/>
            <a:ext cx="1122272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custDataLst>
              <p:tags r:id="rId7"/>
            </p:custDataLst>
          </p:nvPr>
        </p:nvGrpSpPr>
        <p:grpSpPr>
          <a:xfrm>
            <a:off x="4268731" y="3043877"/>
            <a:ext cx="991357" cy="991357"/>
            <a:chOff x="2954015" y="2890854"/>
            <a:chExt cx="960429" cy="960429"/>
          </a:xfrm>
        </p:grpSpPr>
        <p:grpSp>
          <p:nvGrpSpPr>
            <p:cNvPr id="41" name="组合 40"/>
            <p:cNvGrpSpPr/>
            <p:nvPr/>
          </p:nvGrpSpPr>
          <p:grpSpPr>
            <a:xfrm>
              <a:off x="2954015" y="2890854"/>
              <a:ext cx="960429" cy="960429"/>
              <a:chOff x="5713733" y="1926481"/>
              <a:chExt cx="754938" cy="754938"/>
            </a:xfrm>
          </p:grpSpPr>
          <p:sp>
            <p:nvSpPr>
              <p:cNvPr id="43" name="椭圆 42"/>
              <p:cNvSpPr/>
              <p:nvPr>
                <p:custDataLst>
                  <p:tags r:id="rId8"/>
                </p:custDataLst>
              </p:nvPr>
            </p:nvSpPr>
            <p:spPr>
              <a:xfrm>
                <a:off x="5713733" y="1926481"/>
                <a:ext cx="754938" cy="754938"/>
              </a:xfrm>
              <a:prstGeom prst="ellipse">
                <a:avLst/>
              </a:prstGeom>
              <a:gradFill>
                <a:gsLst>
                  <a:gs pos="0">
                    <a:schemeClr val="bg1"/>
                  </a:gs>
                  <a:gs pos="100000">
                    <a:schemeClr val="bg1">
                      <a:lumMod val="85000"/>
                    </a:schemeClr>
                  </a:gs>
                </a:gsLst>
                <a:lin ang="2700000" scaled="1"/>
              </a:gradFill>
              <a:ln>
                <a:noFill/>
              </a:ln>
              <a:effectLst>
                <a:outerShdw blurRad="1016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custDataLst>
                  <p:tags r:id="rId9"/>
                </p:custDataLst>
              </p:nvPr>
            </p:nvSpPr>
            <p:spPr>
              <a:xfrm>
                <a:off x="5832863" y="2045611"/>
                <a:ext cx="516678" cy="516678"/>
              </a:xfrm>
              <a:prstGeom prst="ellipse">
                <a:avLst/>
              </a:prstGeom>
              <a:solidFill>
                <a:schemeClr val="bg1">
                  <a:lumMod val="50000"/>
                </a:schemeClr>
              </a:solidFill>
              <a:ln w="19050">
                <a:gradFill flip="none" rotWithShape="1">
                  <a:gsLst>
                    <a:gs pos="0">
                      <a:schemeClr val="bg1">
                        <a:lumMod val="85000"/>
                      </a:schemeClr>
                    </a:gs>
                    <a:gs pos="100000">
                      <a:schemeClr val="bg1"/>
                    </a:gs>
                  </a:gsLst>
                  <a:lin ang="2700000" scaled="1"/>
                  <a:tileRect/>
                </a:gradFill>
              </a:ln>
              <a:effectLst>
                <a:innerShdw blurRad="50800" dist="25400" dir="13500000">
                  <a:prstClr val="black">
                    <a:alpha val="4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文本框 41"/>
            <p:cNvSpPr txBox="1"/>
            <p:nvPr>
              <p:custDataLst>
                <p:tags r:id="rId10"/>
              </p:custDataLst>
            </p:nvPr>
          </p:nvSpPr>
          <p:spPr>
            <a:xfrm>
              <a:off x="3161501" y="3140625"/>
              <a:ext cx="503664" cy="446012"/>
            </a:xfrm>
            <a:prstGeom prst="rect">
              <a:avLst/>
            </a:prstGeom>
            <a:noFill/>
          </p:spPr>
          <p:txBody>
            <a:bodyPr wrap="square" rtlCol="0">
              <a:spAutoFit/>
            </a:bodyPr>
            <a:lstStyle/>
            <a:p>
              <a:r>
                <a:rPr lang="en-US" altLang="zh-CN" sz="2400">
                  <a:solidFill>
                    <a:srgbClr val="F3F5F9"/>
                  </a:solidFill>
                  <a:latin typeface="Impact" panose="020B0806030902050204" pitchFamily="34" charset="0"/>
                </a:rPr>
                <a:t>02</a:t>
              </a:r>
              <a:endParaRPr lang="zh-CN" altLang="en-US" sz="2400">
                <a:solidFill>
                  <a:srgbClr val="F3F5F9"/>
                </a:solidFill>
                <a:latin typeface="Impact" panose="020B0806030902050204" pitchFamily="34" charset="0"/>
              </a:endParaRPr>
            </a:p>
          </p:txBody>
        </p:sp>
      </p:grpSp>
      <p:grpSp>
        <p:nvGrpSpPr>
          <p:cNvPr id="45" name="组合 44"/>
          <p:cNvGrpSpPr/>
          <p:nvPr>
            <p:custDataLst>
              <p:tags r:id="rId11"/>
            </p:custDataLst>
          </p:nvPr>
        </p:nvGrpSpPr>
        <p:grpSpPr>
          <a:xfrm>
            <a:off x="6931099" y="3027318"/>
            <a:ext cx="991357" cy="991357"/>
            <a:chOff x="4715175" y="2890854"/>
            <a:chExt cx="960429" cy="960429"/>
          </a:xfrm>
        </p:grpSpPr>
        <p:grpSp>
          <p:nvGrpSpPr>
            <p:cNvPr id="46" name="组合 45"/>
            <p:cNvGrpSpPr/>
            <p:nvPr/>
          </p:nvGrpSpPr>
          <p:grpSpPr>
            <a:xfrm>
              <a:off x="4715175" y="2890854"/>
              <a:ext cx="960429" cy="960429"/>
              <a:chOff x="5713733" y="1926481"/>
              <a:chExt cx="754938" cy="754938"/>
            </a:xfrm>
          </p:grpSpPr>
          <p:sp>
            <p:nvSpPr>
              <p:cNvPr id="48" name="椭圆 47"/>
              <p:cNvSpPr/>
              <p:nvPr>
                <p:custDataLst>
                  <p:tags r:id="rId12"/>
                </p:custDataLst>
              </p:nvPr>
            </p:nvSpPr>
            <p:spPr>
              <a:xfrm>
                <a:off x="5713733" y="1926481"/>
                <a:ext cx="754938" cy="754938"/>
              </a:xfrm>
              <a:prstGeom prst="ellipse">
                <a:avLst/>
              </a:prstGeom>
              <a:gradFill>
                <a:gsLst>
                  <a:gs pos="0">
                    <a:schemeClr val="bg1"/>
                  </a:gs>
                  <a:gs pos="100000">
                    <a:schemeClr val="bg1">
                      <a:lumMod val="85000"/>
                    </a:schemeClr>
                  </a:gs>
                </a:gsLst>
                <a:lin ang="2700000" scaled="1"/>
              </a:gradFill>
              <a:ln>
                <a:noFill/>
              </a:ln>
              <a:effectLst>
                <a:outerShdw blurRad="1016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custDataLst>
                  <p:tags r:id="rId13"/>
                </p:custDataLst>
              </p:nvPr>
            </p:nvSpPr>
            <p:spPr>
              <a:xfrm>
                <a:off x="5832863" y="2045611"/>
                <a:ext cx="516678" cy="516678"/>
              </a:xfrm>
              <a:prstGeom prst="ellipse">
                <a:avLst/>
              </a:prstGeom>
              <a:solidFill>
                <a:srgbClr val="FC9804"/>
              </a:solidFill>
              <a:ln w="19050">
                <a:gradFill flip="none" rotWithShape="1">
                  <a:gsLst>
                    <a:gs pos="0">
                      <a:schemeClr val="bg1">
                        <a:lumMod val="85000"/>
                      </a:schemeClr>
                    </a:gs>
                    <a:gs pos="100000">
                      <a:schemeClr val="bg1"/>
                    </a:gs>
                  </a:gsLst>
                  <a:lin ang="2700000" scaled="1"/>
                  <a:tileRect/>
                </a:gradFill>
              </a:ln>
              <a:effectLst>
                <a:innerShdw blurRad="50800" dist="25400" dir="13500000">
                  <a:prstClr val="black">
                    <a:alpha val="4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文本框 46"/>
            <p:cNvSpPr txBox="1"/>
            <p:nvPr>
              <p:custDataLst>
                <p:tags r:id="rId14"/>
              </p:custDataLst>
            </p:nvPr>
          </p:nvSpPr>
          <p:spPr>
            <a:xfrm>
              <a:off x="4922680" y="3140625"/>
              <a:ext cx="513282" cy="446012"/>
            </a:xfrm>
            <a:prstGeom prst="rect">
              <a:avLst/>
            </a:prstGeom>
            <a:noFill/>
          </p:spPr>
          <p:txBody>
            <a:bodyPr wrap="square" rtlCol="0">
              <a:spAutoFit/>
            </a:bodyPr>
            <a:lstStyle/>
            <a:p>
              <a:r>
                <a:rPr lang="en-US" altLang="zh-CN" sz="2400">
                  <a:solidFill>
                    <a:srgbClr val="F3F5F9"/>
                  </a:solidFill>
                  <a:latin typeface="Impact" panose="020B0806030902050204" pitchFamily="34" charset="0"/>
                </a:rPr>
                <a:t>03</a:t>
              </a:r>
              <a:endParaRPr lang="zh-CN" altLang="en-US" sz="2400">
                <a:solidFill>
                  <a:srgbClr val="F3F5F9"/>
                </a:solidFill>
                <a:latin typeface="Impact" panose="020B0806030902050204" pitchFamily="34" charset="0"/>
              </a:endParaRPr>
            </a:p>
          </p:txBody>
        </p:sp>
      </p:grpSp>
      <p:grpSp>
        <p:nvGrpSpPr>
          <p:cNvPr id="50" name="组合 49"/>
          <p:cNvGrpSpPr/>
          <p:nvPr>
            <p:custDataLst>
              <p:tags r:id="rId15"/>
            </p:custDataLst>
          </p:nvPr>
        </p:nvGrpSpPr>
        <p:grpSpPr>
          <a:xfrm>
            <a:off x="9560351" y="3060435"/>
            <a:ext cx="991357" cy="991357"/>
            <a:chOff x="6476335" y="2890854"/>
            <a:chExt cx="960429" cy="960429"/>
          </a:xfrm>
        </p:grpSpPr>
        <p:grpSp>
          <p:nvGrpSpPr>
            <p:cNvPr id="51" name="组合 50"/>
            <p:cNvGrpSpPr/>
            <p:nvPr/>
          </p:nvGrpSpPr>
          <p:grpSpPr>
            <a:xfrm>
              <a:off x="6476335" y="2890854"/>
              <a:ext cx="960429" cy="960429"/>
              <a:chOff x="5713733" y="1926481"/>
              <a:chExt cx="754938" cy="754938"/>
            </a:xfrm>
          </p:grpSpPr>
          <p:sp>
            <p:nvSpPr>
              <p:cNvPr id="53" name="椭圆 52"/>
              <p:cNvSpPr/>
              <p:nvPr>
                <p:custDataLst>
                  <p:tags r:id="rId16"/>
                </p:custDataLst>
              </p:nvPr>
            </p:nvSpPr>
            <p:spPr>
              <a:xfrm>
                <a:off x="5713733" y="1926481"/>
                <a:ext cx="754938" cy="754938"/>
              </a:xfrm>
              <a:prstGeom prst="ellipse">
                <a:avLst/>
              </a:prstGeom>
              <a:gradFill>
                <a:gsLst>
                  <a:gs pos="0">
                    <a:schemeClr val="bg1"/>
                  </a:gs>
                  <a:gs pos="100000">
                    <a:schemeClr val="bg1">
                      <a:lumMod val="85000"/>
                    </a:schemeClr>
                  </a:gs>
                </a:gsLst>
                <a:lin ang="2700000" scaled="1"/>
              </a:gradFill>
              <a:ln>
                <a:noFill/>
              </a:ln>
              <a:effectLst>
                <a:outerShdw blurRad="1016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custDataLst>
                  <p:tags r:id="rId17"/>
                </p:custDataLst>
              </p:nvPr>
            </p:nvSpPr>
            <p:spPr>
              <a:xfrm>
                <a:off x="5832863" y="2045611"/>
                <a:ext cx="516678" cy="516678"/>
              </a:xfrm>
              <a:prstGeom prst="ellipse">
                <a:avLst/>
              </a:prstGeom>
              <a:solidFill>
                <a:srgbClr val="22C4C4"/>
              </a:solidFill>
              <a:ln w="19050">
                <a:gradFill flip="none" rotWithShape="1">
                  <a:gsLst>
                    <a:gs pos="0">
                      <a:schemeClr val="bg1">
                        <a:lumMod val="85000"/>
                      </a:schemeClr>
                    </a:gs>
                    <a:gs pos="100000">
                      <a:schemeClr val="bg1"/>
                    </a:gs>
                  </a:gsLst>
                  <a:lin ang="2700000" scaled="1"/>
                  <a:tileRect/>
                </a:gradFill>
              </a:ln>
              <a:effectLst>
                <a:innerShdw blurRad="50800" dist="25400" dir="13500000">
                  <a:prstClr val="black">
                    <a:alpha val="4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文本框 51"/>
            <p:cNvSpPr txBox="1"/>
            <p:nvPr>
              <p:custDataLst>
                <p:tags r:id="rId18"/>
              </p:custDataLst>
            </p:nvPr>
          </p:nvSpPr>
          <p:spPr>
            <a:xfrm>
              <a:off x="6693477" y="3140625"/>
              <a:ext cx="503664" cy="446012"/>
            </a:xfrm>
            <a:prstGeom prst="rect">
              <a:avLst/>
            </a:prstGeom>
            <a:noFill/>
          </p:spPr>
          <p:txBody>
            <a:bodyPr wrap="square" rtlCol="0">
              <a:spAutoFit/>
            </a:bodyPr>
            <a:lstStyle/>
            <a:p>
              <a:r>
                <a:rPr lang="en-US" altLang="zh-CN" sz="2400">
                  <a:solidFill>
                    <a:srgbClr val="F3F5F9"/>
                  </a:solidFill>
                  <a:latin typeface="Impact" panose="020B0806030902050204" pitchFamily="34" charset="0"/>
                </a:rPr>
                <a:t>04</a:t>
              </a:r>
              <a:endParaRPr lang="zh-CN" altLang="en-US" sz="2400">
                <a:solidFill>
                  <a:srgbClr val="F3F5F9"/>
                </a:solidFill>
                <a:latin typeface="Impact" panose="020B0806030902050204" pitchFamily="34" charset="0"/>
              </a:endParaRPr>
            </a:p>
          </p:txBody>
        </p:sp>
      </p:grpSp>
      <p:grpSp>
        <p:nvGrpSpPr>
          <p:cNvPr id="55" name="组合 54"/>
          <p:cNvGrpSpPr/>
          <p:nvPr>
            <p:custDataLst>
              <p:tags r:id="rId19"/>
            </p:custDataLst>
          </p:nvPr>
        </p:nvGrpSpPr>
        <p:grpSpPr>
          <a:xfrm>
            <a:off x="1738833" y="2994201"/>
            <a:ext cx="991357" cy="991357"/>
            <a:chOff x="1192855" y="2890854"/>
            <a:chExt cx="960429" cy="960429"/>
          </a:xfrm>
        </p:grpSpPr>
        <p:grpSp>
          <p:nvGrpSpPr>
            <p:cNvPr id="56" name="组合 55"/>
            <p:cNvGrpSpPr/>
            <p:nvPr/>
          </p:nvGrpSpPr>
          <p:grpSpPr>
            <a:xfrm>
              <a:off x="1192855" y="2890854"/>
              <a:ext cx="960429" cy="960429"/>
              <a:chOff x="5713733" y="1926481"/>
              <a:chExt cx="754938" cy="754938"/>
            </a:xfrm>
          </p:grpSpPr>
          <p:sp>
            <p:nvSpPr>
              <p:cNvPr id="58" name="椭圆 57"/>
              <p:cNvSpPr/>
              <p:nvPr>
                <p:custDataLst>
                  <p:tags r:id="rId20"/>
                </p:custDataLst>
              </p:nvPr>
            </p:nvSpPr>
            <p:spPr>
              <a:xfrm>
                <a:off x="5713733" y="1926481"/>
                <a:ext cx="754938" cy="754938"/>
              </a:xfrm>
              <a:prstGeom prst="ellipse">
                <a:avLst/>
              </a:prstGeom>
              <a:gradFill>
                <a:gsLst>
                  <a:gs pos="0">
                    <a:schemeClr val="bg1"/>
                  </a:gs>
                  <a:gs pos="100000">
                    <a:schemeClr val="bg1">
                      <a:lumMod val="85000"/>
                    </a:schemeClr>
                  </a:gs>
                </a:gsLst>
                <a:lin ang="2700000" scaled="1"/>
              </a:gradFill>
              <a:ln>
                <a:noFill/>
              </a:ln>
              <a:effectLst>
                <a:outerShdw blurRad="101600" dist="508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custDataLst>
                  <p:tags r:id="rId21"/>
                </p:custDataLst>
              </p:nvPr>
            </p:nvSpPr>
            <p:spPr>
              <a:xfrm>
                <a:off x="5832863" y="2045611"/>
                <a:ext cx="516678" cy="516678"/>
              </a:xfrm>
              <a:prstGeom prst="ellipse">
                <a:avLst/>
              </a:prstGeom>
              <a:solidFill>
                <a:srgbClr val="096688"/>
              </a:solidFill>
              <a:ln w="19050">
                <a:gradFill flip="none" rotWithShape="1">
                  <a:gsLst>
                    <a:gs pos="0">
                      <a:schemeClr val="bg1">
                        <a:lumMod val="85000"/>
                      </a:schemeClr>
                    </a:gs>
                    <a:gs pos="100000">
                      <a:schemeClr val="bg1"/>
                    </a:gs>
                  </a:gsLst>
                  <a:lin ang="2700000" scaled="1"/>
                  <a:tileRect/>
                </a:gradFill>
              </a:ln>
              <a:effectLst>
                <a:innerShdw blurRad="50800" dist="25400" dir="13500000">
                  <a:prstClr val="black">
                    <a:alpha val="4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文本框 56"/>
            <p:cNvSpPr txBox="1"/>
            <p:nvPr>
              <p:custDataLst>
                <p:tags r:id="rId22"/>
              </p:custDataLst>
            </p:nvPr>
          </p:nvSpPr>
          <p:spPr>
            <a:xfrm>
              <a:off x="1437192" y="3140625"/>
              <a:ext cx="466794" cy="446012"/>
            </a:xfrm>
            <a:prstGeom prst="rect">
              <a:avLst/>
            </a:prstGeom>
            <a:noFill/>
          </p:spPr>
          <p:txBody>
            <a:bodyPr wrap="square" rtlCol="0">
              <a:spAutoFit/>
            </a:bodyPr>
            <a:lstStyle/>
            <a:p>
              <a:r>
                <a:rPr lang="en-US" altLang="zh-CN" sz="2400">
                  <a:solidFill>
                    <a:srgbClr val="F3F5F9"/>
                  </a:solidFill>
                  <a:latin typeface="Impact" panose="020B0806030902050204" pitchFamily="34" charset="0"/>
                </a:rPr>
                <a:t>01</a:t>
              </a:r>
              <a:endParaRPr lang="zh-CN" altLang="en-US" sz="2400">
                <a:solidFill>
                  <a:srgbClr val="F3F5F9"/>
                </a:solidFill>
                <a:latin typeface="Impact" panose="020B0806030902050204" pitchFamily="34" charset="0"/>
              </a:endParaRPr>
            </a:p>
          </p:txBody>
        </p:sp>
      </p:grpSp>
      <p:sp>
        <p:nvSpPr>
          <p:cNvPr id="2" name="文本框 1"/>
          <p:cNvSpPr txBox="1"/>
          <p:nvPr>
            <p:custDataLst>
              <p:tags r:id="rId23"/>
            </p:custDataLst>
          </p:nvPr>
        </p:nvSpPr>
        <p:spPr>
          <a:xfrm>
            <a:off x="662308" y="4918865"/>
            <a:ext cx="2998712" cy="368300"/>
          </a:xfrm>
          <a:prstGeom prst="rect">
            <a:avLst/>
          </a:prstGeom>
          <a:noFill/>
        </p:spPr>
        <p:txBody>
          <a:bodyPr wrap="square" rtlCol="0">
            <a:spAutoFit/>
          </a:bodyPr>
          <a:p>
            <a:r>
              <a:rPr lang="zh-CN" altLang="en-US" b="1">
                <a:highlight>
                  <a:srgbClr val="FFFF00"/>
                </a:highlight>
                <a:latin typeface="宋体" panose="02010600030101010101" pitchFamily="2" charset="-122"/>
                <a:ea typeface="宋体" panose="02010600030101010101" pitchFamily="2" charset="-122"/>
                <a:cs typeface="宋体" panose="02010600030101010101" pitchFamily="2" charset="-122"/>
              </a:rPr>
              <a:t>视频：</a:t>
            </a:r>
            <a:r>
              <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00:00</a:t>
            </a:r>
            <a:r>
              <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:00</a:t>
            </a:r>
            <a:r>
              <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rPr>
              <a:t>-</a:t>
            </a:r>
            <a:r>
              <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00:0</a:t>
            </a:r>
            <a:r>
              <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rPr>
              <a:t>6:51</a:t>
            </a:r>
            <a:endPar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custDataLst>
              <p:tags r:id="rId24"/>
            </p:custDataLst>
          </p:nvPr>
        </p:nvSpPr>
        <p:spPr>
          <a:xfrm>
            <a:off x="3458451" y="4918865"/>
            <a:ext cx="3099685" cy="368300"/>
          </a:xfrm>
          <a:prstGeom prst="rect">
            <a:avLst/>
          </a:prstGeom>
          <a:noFill/>
        </p:spPr>
        <p:txBody>
          <a:bodyPr wrap="square" rtlCol="0">
            <a:spAutoFit/>
          </a:bodyPr>
          <a:p>
            <a:r>
              <a:rPr lang="zh-CN" altLang="en-US" b="1">
                <a:highlight>
                  <a:srgbClr val="FFFF00"/>
                </a:highlight>
                <a:latin typeface="宋体" panose="02010600030101010101" pitchFamily="2" charset="-122"/>
                <a:ea typeface="宋体" panose="02010600030101010101" pitchFamily="2" charset="-122"/>
                <a:cs typeface="宋体" panose="02010600030101010101" pitchFamily="2" charset="-122"/>
              </a:rPr>
              <a:t>视频：</a:t>
            </a:r>
            <a:r>
              <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00:0</a:t>
            </a:r>
            <a:r>
              <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rPr>
              <a:t>6:52-</a:t>
            </a:r>
            <a:r>
              <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00:0</a:t>
            </a:r>
            <a:r>
              <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rPr>
              <a:t>9:52</a:t>
            </a:r>
            <a:endPar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p:cNvSpPr txBox="1"/>
          <p:nvPr>
            <p:custDataLst>
              <p:tags r:id="rId25"/>
            </p:custDataLst>
          </p:nvPr>
        </p:nvSpPr>
        <p:spPr>
          <a:xfrm>
            <a:off x="6253480" y="4918710"/>
            <a:ext cx="3373120" cy="368300"/>
          </a:xfrm>
          <a:prstGeom prst="rect">
            <a:avLst/>
          </a:prstGeom>
          <a:noFill/>
        </p:spPr>
        <p:txBody>
          <a:bodyPr wrap="square" rtlCol="0">
            <a:spAutoFit/>
          </a:bodyPr>
          <a:p>
            <a:r>
              <a:rPr lang="zh-CN" altLang="en-US" b="1">
                <a:highlight>
                  <a:srgbClr val="FFFF00"/>
                </a:highlight>
                <a:latin typeface="宋体" panose="02010600030101010101" pitchFamily="2" charset="-122"/>
                <a:ea typeface="宋体" panose="02010600030101010101" pitchFamily="2" charset="-122"/>
                <a:cs typeface="宋体" panose="02010600030101010101" pitchFamily="2" charset="-122"/>
              </a:rPr>
              <a:t>视频：</a:t>
            </a:r>
            <a:r>
              <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00:0</a:t>
            </a:r>
            <a:r>
              <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rPr>
              <a:t>9:53-</a:t>
            </a:r>
            <a:r>
              <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00:</a:t>
            </a:r>
            <a:r>
              <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rPr>
              <a:t>41:31</a:t>
            </a:r>
            <a:endPar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p:cNvSpPr txBox="1"/>
          <p:nvPr>
            <p:custDataLst>
              <p:tags r:id="rId26"/>
            </p:custDataLst>
          </p:nvPr>
        </p:nvSpPr>
        <p:spPr>
          <a:xfrm>
            <a:off x="9047480" y="4918710"/>
            <a:ext cx="3027045" cy="368300"/>
          </a:xfrm>
          <a:prstGeom prst="rect">
            <a:avLst/>
          </a:prstGeom>
          <a:noFill/>
        </p:spPr>
        <p:txBody>
          <a:bodyPr wrap="square" rtlCol="0">
            <a:spAutoFit/>
          </a:bodyPr>
          <a:p>
            <a:r>
              <a:rPr lang="zh-CN" altLang="en-US" b="1">
                <a:highlight>
                  <a:srgbClr val="FFFF00"/>
                </a:highlight>
                <a:latin typeface="宋体" panose="02010600030101010101" pitchFamily="2" charset="-122"/>
                <a:ea typeface="宋体" panose="02010600030101010101" pitchFamily="2" charset="-122"/>
                <a:cs typeface="宋体" panose="02010600030101010101" pitchFamily="2" charset="-122"/>
              </a:rPr>
              <a:t>视频：</a:t>
            </a:r>
            <a:r>
              <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00:</a:t>
            </a:r>
            <a:r>
              <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rPr>
              <a:t>41:41-</a:t>
            </a:r>
            <a:r>
              <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00:</a:t>
            </a:r>
            <a:r>
              <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rPr>
              <a:t>44:20</a:t>
            </a:r>
            <a:endParaRPr lang="en-US" altLang="zh-CN" b="1">
              <a:highlight>
                <a:srgbClr val="FFFF00"/>
              </a:highligh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382" y="21772"/>
            <a:ext cx="12190413" cy="68595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tx1"/>
              </a:solidFill>
            </a:endParaRPr>
          </a:p>
        </p:txBody>
      </p:sp>
      <p:sp>
        <p:nvSpPr>
          <p:cNvPr id="2" name="任意多边形 1"/>
          <p:cNvSpPr/>
          <p:nvPr/>
        </p:nvSpPr>
        <p:spPr>
          <a:xfrm>
            <a:off x="2819944" y="2344052"/>
            <a:ext cx="9372850" cy="365760"/>
          </a:xfrm>
          <a:custGeom>
            <a:avLst/>
            <a:gdLst>
              <a:gd name="connsiteX0" fmla="*/ 5793933 w 9372850"/>
              <a:gd name="connsiteY0" fmla="*/ 0 h 365760"/>
              <a:gd name="connsiteX1" fmla="*/ 9372850 w 9372850"/>
              <a:gd name="connsiteY1" fmla="*/ 0 h 365760"/>
              <a:gd name="connsiteX2" fmla="*/ 9372850 w 9372850"/>
              <a:gd name="connsiteY2" fmla="*/ 365760 h 365760"/>
              <a:gd name="connsiteX3" fmla="*/ 5804691 w 9372850"/>
              <a:gd name="connsiteY3" fmla="*/ 365760 h 365760"/>
              <a:gd name="connsiteX4" fmla="*/ 5982192 w 9372850"/>
              <a:gd name="connsiteY4" fmla="*/ 188259 h 365760"/>
              <a:gd name="connsiteX5" fmla="*/ 2870216 w 9372850"/>
              <a:gd name="connsiteY5" fmla="*/ 0 h 365760"/>
              <a:gd name="connsiteX6" fmla="*/ 5562644 w 9372850"/>
              <a:gd name="connsiteY6" fmla="*/ 0 h 365760"/>
              <a:gd name="connsiteX7" fmla="*/ 5750903 w 9372850"/>
              <a:gd name="connsiteY7" fmla="*/ 188259 h 365760"/>
              <a:gd name="connsiteX8" fmla="*/ 5573402 w 9372850"/>
              <a:gd name="connsiteY8" fmla="*/ 365760 h 365760"/>
              <a:gd name="connsiteX9" fmla="*/ 2861557 w 9372850"/>
              <a:gd name="connsiteY9" fmla="*/ 365760 h 365760"/>
              <a:gd name="connsiteX10" fmla="*/ 3013082 w 9372850"/>
              <a:gd name="connsiteY10" fmla="*/ 177501 h 365760"/>
              <a:gd name="connsiteX11" fmla="*/ 2099 w 9372850"/>
              <a:gd name="connsiteY11" fmla="*/ 0 h 365760"/>
              <a:gd name="connsiteX12" fmla="*/ 2692715 w 9372850"/>
              <a:gd name="connsiteY12" fmla="*/ 0 h 365760"/>
              <a:gd name="connsiteX13" fmla="*/ 2835581 w 9372850"/>
              <a:gd name="connsiteY13" fmla="*/ 177501 h 365760"/>
              <a:gd name="connsiteX14" fmla="*/ 2684056 w 9372850"/>
              <a:gd name="connsiteY14" fmla="*/ 365760 h 365760"/>
              <a:gd name="connsiteX15" fmla="*/ 0 w 9372850"/>
              <a:gd name="connsiteY15" fmla="*/ 365760 h 365760"/>
              <a:gd name="connsiteX16" fmla="*/ 177516 w 9372850"/>
              <a:gd name="connsiteY16" fmla="*/ 181793 h 36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372850" h="365760">
                <a:moveTo>
                  <a:pt x="5793933" y="0"/>
                </a:moveTo>
                <a:lnTo>
                  <a:pt x="9372850" y="0"/>
                </a:lnTo>
                <a:lnTo>
                  <a:pt x="9372850" y="365760"/>
                </a:lnTo>
                <a:lnTo>
                  <a:pt x="5804691" y="365760"/>
                </a:lnTo>
                <a:lnTo>
                  <a:pt x="5982192" y="188259"/>
                </a:lnTo>
                <a:close/>
                <a:moveTo>
                  <a:pt x="2870216" y="0"/>
                </a:moveTo>
                <a:lnTo>
                  <a:pt x="5562644" y="0"/>
                </a:lnTo>
                <a:lnTo>
                  <a:pt x="5750903" y="188259"/>
                </a:lnTo>
                <a:lnTo>
                  <a:pt x="5573402" y="365760"/>
                </a:lnTo>
                <a:lnTo>
                  <a:pt x="2861557" y="365760"/>
                </a:lnTo>
                <a:lnTo>
                  <a:pt x="3013082" y="177501"/>
                </a:lnTo>
                <a:close/>
                <a:moveTo>
                  <a:pt x="2099" y="0"/>
                </a:moveTo>
                <a:lnTo>
                  <a:pt x="2692715" y="0"/>
                </a:lnTo>
                <a:lnTo>
                  <a:pt x="2835581" y="177501"/>
                </a:lnTo>
                <a:lnTo>
                  <a:pt x="2684056" y="365760"/>
                </a:lnTo>
                <a:lnTo>
                  <a:pt x="0" y="365760"/>
                </a:lnTo>
                <a:lnTo>
                  <a:pt x="177516" y="181793"/>
                </a:lnTo>
                <a:close/>
              </a:path>
            </a:pathLst>
          </a:custGeom>
          <a:solidFill>
            <a:srgbClr val="22C4C4">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3" name="TextBox 28"/>
          <p:cNvSpPr txBox="1"/>
          <p:nvPr/>
        </p:nvSpPr>
        <p:spPr>
          <a:xfrm>
            <a:off x="296115" y="2851296"/>
            <a:ext cx="2084207" cy="2536400"/>
          </a:xfrm>
          <a:prstGeom prst="rect">
            <a:avLst/>
          </a:prstGeom>
          <a:noFill/>
          <a:ln>
            <a:noFill/>
          </a:ln>
        </p:spPr>
        <p:txBody>
          <a:bodyPr wrap="square" rtlCol="0">
            <a:spAutoFit/>
          </a:bodyPr>
          <a:lstStyle/>
          <a:p>
            <a:pPr algn="just">
              <a:lnSpc>
                <a:spcPct val="150000"/>
              </a:lnSpc>
            </a:pPr>
            <a:r>
              <a:rPr lang="zh-CN" altLang="zh-CN" dirty="0">
                <a:latin typeface="微软雅黑" panose="020B0503020204020204" pitchFamily="34" charset="-122"/>
                <a:ea typeface="微软雅黑" panose="020B0503020204020204" pitchFamily="34" charset="-122"/>
              </a:rPr>
              <a:t>主要以农民家庭为经营单元，以农家院、农家饭、农家活等为吸引，提供农家生活体验服务的经营形态。</a:t>
            </a:r>
            <a:endParaRPr lang="zh-CN" altLang="zh-CN" dirty="0">
              <a:latin typeface="微软雅黑" panose="020B0503020204020204" pitchFamily="34" charset="-122"/>
              <a:ea typeface="微软雅黑" panose="020B0503020204020204" pitchFamily="34" charset="-122"/>
            </a:endParaRPr>
          </a:p>
        </p:txBody>
      </p:sp>
      <p:sp>
        <p:nvSpPr>
          <p:cNvPr id="7" name="椭圆 6"/>
          <p:cNvSpPr/>
          <p:nvPr/>
        </p:nvSpPr>
        <p:spPr>
          <a:xfrm>
            <a:off x="6849480" y="2390240"/>
            <a:ext cx="288032" cy="288032"/>
          </a:xfrm>
          <a:prstGeom prst="ellipse">
            <a:avLst/>
          </a:prstGeom>
          <a:solidFill>
            <a:schemeClr val="bg1"/>
          </a:solidFill>
          <a:ln>
            <a:solidFill>
              <a:srgbClr val="22C4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9" name="椭圆 8"/>
          <p:cNvSpPr/>
          <p:nvPr/>
        </p:nvSpPr>
        <p:spPr>
          <a:xfrm>
            <a:off x="3982801" y="2382608"/>
            <a:ext cx="288032" cy="288032"/>
          </a:xfrm>
          <a:prstGeom prst="ellipse">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0" name="任意多边形 19"/>
          <p:cNvSpPr/>
          <p:nvPr/>
        </p:nvSpPr>
        <p:spPr>
          <a:xfrm>
            <a:off x="3236826" y="1574473"/>
            <a:ext cx="1822935" cy="683679"/>
          </a:xfrm>
          <a:custGeom>
            <a:avLst/>
            <a:gdLst>
              <a:gd name="connsiteX0" fmla="*/ 0 w 1822935"/>
              <a:gd name="connsiteY0" fmla="*/ 0 h 683679"/>
              <a:gd name="connsiteX1" fmla="*/ 1822935 w 1822935"/>
              <a:gd name="connsiteY1" fmla="*/ 0 h 683679"/>
              <a:gd name="connsiteX2" fmla="*/ 1822935 w 1822935"/>
              <a:gd name="connsiteY2" fmla="*/ 510629 h 683679"/>
              <a:gd name="connsiteX3" fmla="*/ 999990 w 1822935"/>
              <a:gd name="connsiteY3" fmla="*/ 510629 h 683679"/>
              <a:gd name="connsiteX4" fmla="*/ 899621 w 1822935"/>
              <a:gd name="connsiteY4" fmla="*/ 683679 h 683679"/>
              <a:gd name="connsiteX5" fmla="*/ 799252 w 1822935"/>
              <a:gd name="connsiteY5" fmla="*/ 510629 h 683679"/>
              <a:gd name="connsiteX6" fmla="*/ 0 w 1822935"/>
              <a:gd name="connsiteY6" fmla="*/ 510629 h 683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2935" h="683679">
                <a:moveTo>
                  <a:pt x="0" y="0"/>
                </a:moveTo>
                <a:lnTo>
                  <a:pt x="1822935" y="0"/>
                </a:lnTo>
                <a:lnTo>
                  <a:pt x="1822935" y="510629"/>
                </a:lnTo>
                <a:lnTo>
                  <a:pt x="999990" y="510629"/>
                </a:lnTo>
                <a:lnTo>
                  <a:pt x="899621" y="683679"/>
                </a:lnTo>
                <a:lnTo>
                  <a:pt x="799252" y="510629"/>
                </a:lnTo>
                <a:lnTo>
                  <a:pt x="0" y="510629"/>
                </a:lnTo>
                <a:close/>
              </a:path>
            </a:pathLst>
          </a:custGeom>
          <a:solidFill>
            <a:srgbClr val="FFC000"/>
          </a:solid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lumMod val="50000"/>
                </a:schemeClr>
              </a:solidFill>
            </a:endParaRPr>
          </a:p>
        </p:txBody>
      </p:sp>
      <p:sp>
        <p:nvSpPr>
          <p:cNvPr id="22" name="五边形 21"/>
          <p:cNvSpPr/>
          <p:nvPr/>
        </p:nvSpPr>
        <p:spPr>
          <a:xfrm>
            <a:off x="2381" y="2365568"/>
            <a:ext cx="2796988" cy="355001"/>
          </a:xfrm>
          <a:prstGeom prst="homePlate">
            <a:avLst>
              <a:gd name="adj" fmla="val 52462"/>
            </a:avLst>
          </a:prstGeom>
          <a:solidFill>
            <a:srgbClr val="22C4C4">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nvGrpSpPr>
          <p:cNvPr id="29" name="组合 28"/>
          <p:cNvGrpSpPr/>
          <p:nvPr/>
        </p:nvGrpSpPr>
        <p:grpSpPr>
          <a:xfrm>
            <a:off x="6091" y="-5502"/>
            <a:ext cx="12190413" cy="1215341"/>
            <a:chOff x="0" y="0"/>
            <a:chExt cx="12190413" cy="408214"/>
          </a:xfrm>
        </p:grpSpPr>
        <p:sp>
          <p:nvSpPr>
            <p:cNvPr id="30" name="矩形 29"/>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31" name="TextBox 46"/>
            <p:cNvSpPr txBox="1"/>
            <p:nvPr/>
          </p:nvSpPr>
          <p:spPr>
            <a:xfrm>
              <a:off x="329838" y="36198"/>
              <a:ext cx="3066500" cy="278766"/>
            </a:xfrm>
            <a:prstGeom prst="rect">
              <a:avLst/>
            </a:prstGeom>
            <a:noFill/>
            <a:ln>
              <a:noFill/>
            </a:ln>
          </p:spPr>
          <p:txBody>
            <a:bodyPr wrap="square" rtlCol="0">
              <a:spAutoFit/>
            </a:bodyPr>
            <a:lstStyle/>
            <a:p>
              <a:pPr algn="ctr">
                <a:lnSpc>
                  <a:spcPct val="150000"/>
                </a:lnSpc>
              </a:pPr>
              <a:r>
                <a:rPr lang="zh-CN" altLang="en-US" sz="3200" dirty="0">
                  <a:solidFill>
                    <a:schemeClr val="bg1"/>
                  </a:solidFill>
                  <a:latin typeface="微软雅黑" panose="020B0503020204020204" pitchFamily="34" charset="-122"/>
                  <a:ea typeface="微软雅黑" panose="020B0503020204020204" pitchFamily="34" charset="-122"/>
                </a:rPr>
                <a:t>业态类型</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2" name="等腰三角形 31"/>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34" name="组合 33"/>
          <p:cNvGrpSpPr/>
          <p:nvPr/>
        </p:nvGrpSpPr>
        <p:grpSpPr>
          <a:xfrm>
            <a:off x="6095506" y="1515097"/>
            <a:ext cx="1822935" cy="743055"/>
            <a:chOff x="3237771" y="2312117"/>
            <a:chExt cx="1822935" cy="743055"/>
          </a:xfrm>
        </p:grpSpPr>
        <p:sp>
          <p:nvSpPr>
            <p:cNvPr id="35" name="任意多边形 34"/>
            <p:cNvSpPr/>
            <p:nvPr/>
          </p:nvSpPr>
          <p:spPr>
            <a:xfrm>
              <a:off x="3237771" y="2371493"/>
              <a:ext cx="1822935" cy="683679"/>
            </a:xfrm>
            <a:custGeom>
              <a:avLst/>
              <a:gdLst>
                <a:gd name="connsiteX0" fmla="*/ 0 w 1822935"/>
                <a:gd name="connsiteY0" fmla="*/ 0 h 683679"/>
                <a:gd name="connsiteX1" fmla="*/ 1822935 w 1822935"/>
                <a:gd name="connsiteY1" fmla="*/ 0 h 683679"/>
                <a:gd name="connsiteX2" fmla="*/ 1822935 w 1822935"/>
                <a:gd name="connsiteY2" fmla="*/ 510629 h 683679"/>
                <a:gd name="connsiteX3" fmla="*/ 999990 w 1822935"/>
                <a:gd name="connsiteY3" fmla="*/ 510629 h 683679"/>
                <a:gd name="connsiteX4" fmla="*/ 899621 w 1822935"/>
                <a:gd name="connsiteY4" fmla="*/ 683679 h 683679"/>
                <a:gd name="connsiteX5" fmla="*/ 799252 w 1822935"/>
                <a:gd name="connsiteY5" fmla="*/ 510629 h 683679"/>
                <a:gd name="connsiteX6" fmla="*/ 0 w 1822935"/>
                <a:gd name="connsiteY6" fmla="*/ 510629 h 683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2935" h="683679">
                  <a:moveTo>
                    <a:pt x="0" y="0"/>
                  </a:moveTo>
                  <a:lnTo>
                    <a:pt x="1822935" y="0"/>
                  </a:lnTo>
                  <a:lnTo>
                    <a:pt x="1822935" y="510629"/>
                  </a:lnTo>
                  <a:lnTo>
                    <a:pt x="999990" y="510629"/>
                  </a:lnTo>
                  <a:lnTo>
                    <a:pt x="899621" y="683679"/>
                  </a:lnTo>
                  <a:lnTo>
                    <a:pt x="799252" y="510629"/>
                  </a:lnTo>
                  <a:lnTo>
                    <a:pt x="0" y="510629"/>
                  </a:lnTo>
                  <a:close/>
                </a:path>
              </a:pathLst>
            </a:custGeom>
            <a:solidFill>
              <a:srgbClr val="22C4C4"/>
            </a:solid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lumMod val="50000"/>
                  </a:schemeClr>
                </a:solidFill>
              </a:endParaRPr>
            </a:p>
          </p:txBody>
        </p:sp>
        <p:sp>
          <p:nvSpPr>
            <p:cNvPr id="36" name="矩形 35"/>
            <p:cNvSpPr/>
            <p:nvPr/>
          </p:nvSpPr>
          <p:spPr>
            <a:xfrm>
              <a:off x="3526069" y="2312117"/>
              <a:ext cx="1287532" cy="499560"/>
            </a:xfrm>
            <a:prstGeom prst="rect">
              <a:avLst/>
            </a:prstGeom>
          </p:spPr>
          <p:txBody>
            <a:bodyPr wrap="none">
              <a:spAutoFit/>
            </a:bodyPr>
            <a:lstStyle/>
            <a:p>
              <a:pPr>
                <a:lnSpc>
                  <a:spcPct val="150000"/>
                </a:lnSpc>
              </a:pPr>
              <a:r>
                <a:rPr lang="zh-CN" altLang="zh-CN" sz="2000" b="1" dirty="0">
                  <a:solidFill>
                    <a:schemeClr val="bg1"/>
                  </a:solidFill>
                  <a:latin typeface="微软雅黑" panose="020B0503020204020204" pitchFamily="34" charset="-122"/>
                  <a:ea typeface="微软雅黑" panose="020B0503020204020204" pitchFamily="34" charset="-122"/>
                </a:rPr>
                <a:t>休闲农园 </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460175" y="1539541"/>
            <a:ext cx="1822935" cy="746639"/>
            <a:chOff x="9028972" y="1849539"/>
            <a:chExt cx="1822935" cy="746639"/>
          </a:xfrm>
        </p:grpSpPr>
        <p:sp>
          <p:nvSpPr>
            <p:cNvPr id="37" name="任意多边形 11"/>
            <p:cNvSpPr/>
            <p:nvPr/>
          </p:nvSpPr>
          <p:spPr>
            <a:xfrm>
              <a:off x="9028972" y="1912499"/>
              <a:ext cx="1822935" cy="683679"/>
            </a:xfrm>
            <a:custGeom>
              <a:avLst/>
              <a:gdLst>
                <a:gd name="connsiteX0" fmla="*/ 0 w 1822935"/>
                <a:gd name="connsiteY0" fmla="*/ 0 h 683679"/>
                <a:gd name="connsiteX1" fmla="*/ 1822935 w 1822935"/>
                <a:gd name="connsiteY1" fmla="*/ 0 h 683679"/>
                <a:gd name="connsiteX2" fmla="*/ 1822935 w 1822935"/>
                <a:gd name="connsiteY2" fmla="*/ 510629 h 683679"/>
                <a:gd name="connsiteX3" fmla="*/ 999990 w 1822935"/>
                <a:gd name="connsiteY3" fmla="*/ 510629 h 683679"/>
                <a:gd name="connsiteX4" fmla="*/ 899621 w 1822935"/>
                <a:gd name="connsiteY4" fmla="*/ 683679 h 683679"/>
                <a:gd name="connsiteX5" fmla="*/ 799252 w 1822935"/>
                <a:gd name="connsiteY5" fmla="*/ 510629 h 683679"/>
                <a:gd name="connsiteX6" fmla="*/ 0 w 1822935"/>
                <a:gd name="connsiteY6" fmla="*/ 510629 h 683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2935" h="683679">
                  <a:moveTo>
                    <a:pt x="0" y="0"/>
                  </a:moveTo>
                  <a:lnTo>
                    <a:pt x="1822935" y="0"/>
                  </a:lnTo>
                  <a:lnTo>
                    <a:pt x="1822935" y="510629"/>
                  </a:lnTo>
                  <a:lnTo>
                    <a:pt x="999990" y="510629"/>
                  </a:lnTo>
                  <a:lnTo>
                    <a:pt x="899621" y="683679"/>
                  </a:lnTo>
                  <a:lnTo>
                    <a:pt x="799252" y="510629"/>
                  </a:lnTo>
                  <a:lnTo>
                    <a:pt x="0" y="510629"/>
                  </a:lnTo>
                  <a:close/>
                </a:path>
              </a:pathLst>
            </a:custGeom>
            <a:solidFill>
              <a:srgbClr val="17CFCB"/>
            </a:solid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lumMod val="50000"/>
                  </a:schemeClr>
                </a:solidFill>
              </a:endParaRPr>
            </a:p>
          </p:txBody>
        </p:sp>
        <p:sp>
          <p:nvSpPr>
            <p:cNvPr id="38" name="矩形 37"/>
            <p:cNvSpPr/>
            <p:nvPr/>
          </p:nvSpPr>
          <p:spPr>
            <a:xfrm>
              <a:off x="9429963" y="1849539"/>
              <a:ext cx="954107" cy="499560"/>
            </a:xfrm>
            <a:prstGeom prst="rect">
              <a:avLst/>
            </a:prstGeom>
          </p:spPr>
          <p:txBody>
            <a:bodyPr wrap="none">
              <a:spAutoFit/>
            </a:bodyPr>
            <a:lstStyle/>
            <a:p>
              <a:pPr algn="ctr">
                <a:lnSpc>
                  <a:spcPct val="150000"/>
                </a:lnSpc>
              </a:pPr>
              <a:r>
                <a:rPr lang="zh-CN" altLang="en-US" sz="2000" b="1" dirty="0">
                  <a:solidFill>
                    <a:schemeClr val="bg1"/>
                  </a:solidFill>
                  <a:latin typeface="微软雅黑" panose="020B0503020204020204" pitchFamily="34" charset="-122"/>
                  <a:ea typeface="微软雅黑" panose="020B0503020204020204" pitchFamily="34" charset="-122"/>
                </a:rPr>
                <a:t>农家乐</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grpSp>
      <p:sp>
        <p:nvSpPr>
          <p:cNvPr id="39" name="椭圆 38"/>
          <p:cNvSpPr/>
          <p:nvPr/>
        </p:nvSpPr>
        <p:spPr>
          <a:xfrm>
            <a:off x="1227626" y="2390930"/>
            <a:ext cx="288032" cy="288032"/>
          </a:xfrm>
          <a:prstGeom prst="ellipse">
            <a:avLst/>
          </a:prstGeom>
          <a:solidFill>
            <a:schemeClr val="bg1"/>
          </a:solidFill>
          <a:ln>
            <a:solidFill>
              <a:srgbClr val="17CF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nvGrpSpPr>
          <p:cNvPr id="40" name="组合 39"/>
          <p:cNvGrpSpPr/>
          <p:nvPr/>
        </p:nvGrpSpPr>
        <p:grpSpPr>
          <a:xfrm>
            <a:off x="9374379" y="1531246"/>
            <a:ext cx="1822935" cy="724929"/>
            <a:chOff x="6165644" y="1923245"/>
            <a:chExt cx="1822935" cy="724929"/>
          </a:xfrm>
        </p:grpSpPr>
        <p:sp>
          <p:nvSpPr>
            <p:cNvPr id="41" name="任意多边形 19"/>
            <p:cNvSpPr/>
            <p:nvPr/>
          </p:nvSpPr>
          <p:spPr>
            <a:xfrm>
              <a:off x="6165644" y="1964495"/>
              <a:ext cx="1822935" cy="683679"/>
            </a:xfrm>
            <a:custGeom>
              <a:avLst/>
              <a:gdLst>
                <a:gd name="connsiteX0" fmla="*/ 0 w 1822935"/>
                <a:gd name="connsiteY0" fmla="*/ 0 h 683679"/>
                <a:gd name="connsiteX1" fmla="*/ 1822935 w 1822935"/>
                <a:gd name="connsiteY1" fmla="*/ 0 h 683679"/>
                <a:gd name="connsiteX2" fmla="*/ 1822935 w 1822935"/>
                <a:gd name="connsiteY2" fmla="*/ 510629 h 683679"/>
                <a:gd name="connsiteX3" fmla="*/ 999990 w 1822935"/>
                <a:gd name="connsiteY3" fmla="*/ 510629 h 683679"/>
                <a:gd name="connsiteX4" fmla="*/ 899621 w 1822935"/>
                <a:gd name="connsiteY4" fmla="*/ 683679 h 683679"/>
                <a:gd name="connsiteX5" fmla="*/ 799252 w 1822935"/>
                <a:gd name="connsiteY5" fmla="*/ 510629 h 683679"/>
                <a:gd name="connsiteX6" fmla="*/ 0 w 1822935"/>
                <a:gd name="connsiteY6" fmla="*/ 510629 h 683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2935" h="683679">
                  <a:moveTo>
                    <a:pt x="0" y="0"/>
                  </a:moveTo>
                  <a:lnTo>
                    <a:pt x="1822935" y="0"/>
                  </a:lnTo>
                  <a:lnTo>
                    <a:pt x="1822935" y="510629"/>
                  </a:lnTo>
                  <a:lnTo>
                    <a:pt x="999990" y="510629"/>
                  </a:lnTo>
                  <a:lnTo>
                    <a:pt x="899621" y="683679"/>
                  </a:lnTo>
                  <a:lnTo>
                    <a:pt x="799252" y="510629"/>
                  </a:lnTo>
                  <a:lnTo>
                    <a:pt x="0" y="510629"/>
                  </a:lnTo>
                  <a:close/>
                </a:path>
              </a:pathLst>
            </a:custGeom>
            <a:solidFill>
              <a:srgbClr val="FFC000"/>
            </a:solidFill>
            <a:ln w="12700">
              <a:no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lumMod val="50000"/>
                  </a:schemeClr>
                </a:solidFill>
              </a:endParaRPr>
            </a:p>
          </p:txBody>
        </p:sp>
        <p:sp>
          <p:nvSpPr>
            <p:cNvPr id="42" name="矩形 41"/>
            <p:cNvSpPr/>
            <p:nvPr/>
          </p:nvSpPr>
          <p:spPr>
            <a:xfrm>
              <a:off x="6450871" y="1923245"/>
              <a:ext cx="1210588" cy="499560"/>
            </a:xfrm>
            <a:prstGeom prst="rect">
              <a:avLst/>
            </a:prstGeom>
          </p:spPr>
          <p:txBody>
            <a:bodyPr wrap="none">
              <a:spAutoFit/>
            </a:bodyPr>
            <a:lstStyle/>
            <a:p>
              <a:pPr>
                <a:lnSpc>
                  <a:spcPct val="150000"/>
                </a:lnSpc>
              </a:pPr>
              <a:r>
                <a:rPr lang="zh-CN" altLang="zh-CN" sz="2000" b="1" dirty="0">
                  <a:solidFill>
                    <a:schemeClr val="bg1"/>
                  </a:solidFill>
                  <a:latin typeface="微软雅黑" panose="020B0503020204020204" pitchFamily="34" charset="-122"/>
                  <a:ea typeface="微软雅黑" panose="020B0503020204020204" pitchFamily="34" charset="-122"/>
                </a:rPr>
                <a:t>休闲农庄</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grpSp>
      <p:sp>
        <p:nvSpPr>
          <p:cNvPr id="43" name="椭圆 42"/>
          <p:cNvSpPr/>
          <p:nvPr/>
        </p:nvSpPr>
        <p:spPr>
          <a:xfrm>
            <a:off x="10120354" y="2392512"/>
            <a:ext cx="288032" cy="288032"/>
          </a:xfrm>
          <a:prstGeom prst="ellipse">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44" name="矩形 43"/>
          <p:cNvSpPr/>
          <p:nvPr/>
        </p:nvSpPr>
        <p:spPr>
          <a:xfrm>
            <a:off x="3545391" y="1525689"/>
            <a:ext cx="1210589" cy="499560"/>
          </a:xfrm>
          <a:prstGeom prst="rect">
            <a:avLst/>
          </a:prstGeom>
        </p:spPr>
        <p:txBody>
          <a:bodyPr wrap="none">
            <a:spAutoFit/>
          </a:bodyPr>
          <a:lstStyle/>
          <a:p>
            <a:pPr algn="ctr">
              <a:lnSpc>
                <a:spcPct val="150000"/>
              </a:lnSpc>
            </a:pPr>
            <a:r>
              <a:rPr lang="zh-CN" altLang="en-US" sz="2000" b="1" dirty="0">
                <a:solidFill>
                  <a:schemeClr val="bg1"/>
                </a:solidFill>
                <a:latin typeface="微软雅黑" panose="020B0503020204020204" pitchFamily="34" charset="-122"/>
                <a:ea typeface="微软雅黑" panose="020B0503020204020204" pitchFamily="34" charset="-122"/>
              </a:rPr>
              <a:t>乡村民宿</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46" name="TextBox 28"/>
          <p:cNvSpPr txBox="1"/>
          <p:nvPr/>
        </p:nvSpPr>
        <p:spPr>
          <a:xfrm>
            <a:off x="2837408" y="2851296"/>
            <a:ext cx="2583685" cy="2951898"/>
          </a:xfrm>
          <a:prstGeom prst="rect">
            <a:avLst/>
          </a:prstGeom>
          <a:noFill/>
          <a:ln>
            <a:noFill/>
          </a:ln>
        </p:spPr>
        <p:txBody>
          <a:bodyPr wrap="square" rtlCol="0">
            <a:spAutoFit/>
          </a:bodyPr>
          <a:lstStyle/>
          <a:p>
            <a:pPr algn="just">
              <a:lnSpc>
                <a:spcPct val="150000"/>
              </a:lnSpc>
            </a:pPr>
            <a:r>
              <a:rPr lang="zh-CN" altLang="zh-CN" dirty="0">
                <a:latin typeface="微软雅黑" panose="020B0503020204020204" pitchFamily="34" charset="-122"/>
                <a:ea typeface="微软雅黑" panose="020B0503020204020204" pitchFamily="34" charset="-122"/>
              </a:rPr>
              <a:t>在乡村地区利用当地民居等相关闲置资源，主人参与接待为游客提供体验当地人文环境、自然景观、生态资源与生产生活方式的小型住宿设施。</a:t>
            </a:r>
            <a:endParaRPr lang="zh-CN" altLang="zh-CN" dirty="0">
              <a:latin typeface="微软雅黑" panose="020B0503020204020204" pitchFamily="34" charset="-122"/>
              <a:ea typeface="微软雅黑" panose="020B0503020204020204" pitchFamily="34" charset="-122"/>
            </a:endParaRPr>
          </a:p>
        </p:txBody>
      </p:sp>
      <p:sp>
        <p:nvSpPr>
          <p:cNvPr id="47" name="TextBox 28"/>
          <p:cNvSpPr txBox="1"/>
          <p:nvPr/>
        </p:nvSpPr>
        <p:spPr>
          <a:xfrm>
            <a:off x="5647464" y="2851297"/>
            <a:ext cx="2760211" cy="3367397"/>
          </a:xfrm>
          <a:prstGeom prst="rect">
            <a:avLst/>
          </a:prstGeom>
          <a:noFill/>
          <a:ln>
            <a:noFill/>
          </a:ln>
        </p:spPr>
        <p:txBody>
          <a:bodyPr wrap="square" rtlCol="0">
            <a:spAutoFit/>
          </a:bodyPr>
          <a:lstStyle/>
          <a:p>
            <a:pPr algn="just">
              <a:lnSpc>
                <a:spcPct val="150000"/>
              </a:lnSpc>
            </a:pPr>
            <a:r>
              <a:rPr lang="zh-CN" altLang="zh-CN" dirty="0">
                <a:latin typeface="微软雅黑" panose="020B0503020204020204" pitchFamily="34" charset="-122"/>
                <a:ea typeface="微软雅黑" panose="020B0503020204020204" pitchFamily="34" charset="-122"/>
              </a:rPr>
              <a:t>以观光采摘园、垂钓园、市民农园、农业科技园为单元，以农业景观和鲜活（特色）农产品为吸引，提供休闲观光、农事体验、科普教育、科技展示、文化传承等农业多功能服务的经营形态。 </a:t>
            </a:r>
            <a:endParaRPr lang="zh-CN" altLang="zh-CN" dirty="0">
              <a:latin typeface="微软雅黑" panose="020B0503020204020204" pitchFamily="34" charset="-122"/>
              <a:ea typeface="微软雅黑" panose="020B0503020204020204" pitchFamily="34" charset="-122"/>
            </a:endParaRPr>
          </a:p>
        </p:txBody>
      </p:sp>
      <p:sp>
        <p:nvSpPr>
          <p:cNvPr id="48" name="TextBox 28"/>
          <p:cNvSpPr txBox="1"/>
          <p:nvPr/>
        </p:nvSpPr>
        <p:spPr>
          <a:xfrm>
            <a:off x="8884265" y="2849822"/>
            <a:ext cx="2760211" cy="2953373"/>
          </a:xfrm>
          <a:prstGeom prst="rect">
            <a:avLst/>
          </a:prstGeom>
          <a:noFill/>
          <a:ln>
            <a:noFill/>
          </a:ln>
        </p:spPr>
        <p:txBody>
          <a:bodyPr wrap="square" rtlCol="0">
            <a:spAutoFit/>
          </a:bodyPr>
          <a:lstStyle/>
          <a:p>
            <a:pPr algn="just">
              <a:lnSpc>
                <a:spcPct val="150000"/>
              </a:lnSpc>
            </a:pPr>
            <a:r>
              <a:rPr lang="zh-CN" altLang="zh-CN" dirty="0">
                <a:latin typeface="微软雅黑" panose="020B0503020204020204" pitchFamily="34" charset="-122"/>
                <a:ea typeface="微软雅黑" panose="020B0503020204020204" pitchFamily="34" charset="-122"/>
              </a:rPr>
              <a:t>以农业生产与乡村休闲结合的经营性服务场所为单元，以农业创意产品、农事活动、农耕文化为吸引，提供农业观光、餐饮住宿、休闲度假等综合服务的经营形态。 </a:t>
            </a:r>
            <a:endParaRPr lang="zh-CN" altLang="zh-CN" dirty="0">
              <a:latin typeface="微软雅黑" panose="020B0503020204020204" pitchFamily="34" charset="-122"/>
              <a:ea typeface="微软雅黑" panose="020B0503020204020204" pitchFamily="3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8"/>
          <p:cNvSpPr txBox="1"/>
          <p:nvPr/>
        </p:nvSpPr>
        <p:spPr>
          <a:xfrm>
            <a:off x="574675" y="1209040"/>
            <a:ext cx="11153775" cy="3322955"/>
          </a:xfrm>
          <a:prstGeom prst="rect">
            <a:avLst/>
          </a:prstGeom>
          <a:noFill/>
          <a:ln>
            <a:noFill/>
          </a:ln>
        </p:spPr>
        <p:txBody>
          <a:bodyPr wrap="square" rtlCol="0">
            <a:spAutoFit/>
          </a:bodyPr>
          <a:lstStyle/>
          <a:p>
            <a:pPr algn="just">
              <a:lnSpc>
                <a:spcPct val="150000"/>
              </a:lnSpc>
            </a:pPr>
            <a:r>
              <a:rPr lang="zh-CN" altLang="en-US" sz="2000" b="1" dirty="0">
                <a:solidFill>
                  <a:srgbClr val="FF0000"/>
                </a:solidFill>
                <a:latin typeface="微软雅黑" panose="020B0503020204020204" pitchFamily="34" charset="-122"/>
                <a:ea typeface="微软雅黑" panose="020B0503020204020204" pitchFamily="34" charset="-122"/>
              </a:rPr>
              <a:t>六是体现示范带动的指标</a:t>
            </a: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sz="2000" dirty="0">
              <a:latin typeface="微软雅黑" panose="020B0503020204020204" pitchFamily="34" charset="-122"/>
              <a:ea typeface="微软雅黑" panose="020B0503020204020204" pitchFamily="34" charset="-122"/>
            </a:endParaRPr>
          </a:p>
          <a:p>
            <a:pPr algn="just">
              <a:lnSpc>
                <a:spcPct val="150000"/>
              </a:lnSpc>
            </a:pPr>
            <a:endParaRPr lang="zh-CN" altLang="en-US" sz="2000" dirty="0">
              <a:latin typeface="微软雅黑" panose="020B0503020204020204" pitchFamily="34" charset="-122"/>
              <a:ea typeface="微软雅黑" panose="020B0503020204020204" pitchFamily="34" charset="-122"/>
            </a:endParaRPr>
          </a:p>
        </p:txBody>
      </p:sp>
      <p:sp>
        <p:nvSpPr>
          <p:cNvPr id="17" name="等腰三角形 16"/>
          <p:cNvSpPr/>
          <p:nvPr/>
        </p:nvSpPr>
        <p:spPr>
          <a:xfrm rot="5400000">
            <a:off x="298893" y="110332"/>
            <a:ext cx="213492" cy="18404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2" name="组合 21"/>
          <p:cNvGrpSpPr/>
          <p:nvPr/>
        </p:nvGrpSpPr>
        <p:grpSpPr>
          <a:xfrm>
            <a:off x="4169" y="-6745"/>
            <a:ext cx="12194259" cy="1215725"/>
            <a:chOff x="0" y="0"/>
            <a:chExt cx="12190413" cy="408214"/>
          </a:xfrm>
        </p:grpSpPr>
        <p:sp>
          <p:nvSpPr>
            <p:cNvPr id="23" name="矩形 22"/>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TextBox 46"/>
            <p:cNvSpPr txBox="1"/>
            <p:nvPr/>
          </p:nvSpPr>
          <p:spPr>
            <a:xfrm>
              <a:off x="330096" y="36247"/>
              <a:ext cx="4075414" cy="278677"/>
            </a:xfrm>
            <a:prstGeom prst="rect">
              <a:avLst/>
            </a:prstGeom>
            <a:noFill/>
            <a:ln>
              <a:noFill/>
            </a:ln>
          </p:spPr>
          <p:txBody>
            <a:bodyPr wrap="square" rtlCol="0">
              <a:spAutoFit/>
            </a:bodyPr>
            <a:lstStyle/>
            <a:p>
              <a:pPr algn="ctr">
                <a:lnSpc>
                  <a:spcPct val="150000"/>
                </a:lnSpc>
              </a:pPr>
              <a:r>
                <a:rPr lang="zh-CN" altLang="en-US" sz="3200" dirty="0">
                  <a:solidFill>
                    <a:schemeClr val="bg1"/>
                  </a:solidFill>
                  <a:latin typeface="微软雅黑" panose="020B0503020204020204" pitchFamily="34" charset="-122"/>
                  <a:ea typeface="微软雅黑" panose="020B0503020204020204" pitchFamily="34" charset="-122"/>
                </a:rPr>
                <a:t>三、指标含义</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grpSp>
      <p:graphicFrame>
        <p:nvGraphicFramePr>
          <p:cNvPr id="4" name="表格 3"/>
          <p:cNvGraphicFramePr/>
          <p:nvPr>
            <p:custDataLst>
              <p:tags r:id="rId1"/>
            </p:custDataLst>
          </p:nvPr>
        </p:nvGraphicFramePr>
        <p:xfrm>
          <a:off x="1394460" y="1866265"/>
          <a:ext cx="9832340" cy="4644390"/>
        </p:xfrm>
        <a:graphic>
          <a:graphicData uri="http://schemas.openxmlformats.org/drawingml/2006/table">
            <a:tbl>
              <a:tblPr firstRow="1" bandRow="1">
                <a:tableStyleId>{5940675A-B579-460E-94D1-54222C63F5DA}</a:tableStyleId>
              </a:tblPr>
              <a:tblGrid>
                <a:gridCol w="2500630"/>
                <a:gridCol w="2030095"/>
                <a:gridCol w="3267075"/>
                <a:gridCol w="2034540"/>
              </a:tblGrid>
              <a:tr h="815975">
                <a:tc>
                  <a:txBody>
                    <a:bodyPr/>
                    <a:p>
                      <a:pPr indent="0">
                        <a:buNone/>
                      </a:pPr>
                      <a:r>
                        <a:rPr lang="en-US" sz="1600" b="1">
                          <a:latin typeface="宋体" panose="02010600030101010101" pitchFamily="2" charset="-122"/>
                          <a:ea typeface="宋体" panose="02010600030101010101" pitchFamily="2" charset="-122"/>
                          <a:cs typeface="宋体" panose="02010600030101010101" pitchFamily="2" charset="-122"/>
                        </a:rPr>
                        <a:t>全县（市、区）休闲农业从业人数（人）</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1">
                          <a:latin typeface="Times New Roman" panose="02020603050405020304" charset="0"/>
                          <a:cs typeface="Times New Roman" panose="02020603050405020304" charset="0"/>
                        </a:rPr>
                        <a:t> </a:t>
                      </a:r>
                      <a:r>
                        <a:rPr lang="zh-CN" altLang="en-US" sz="1600" b="1">
                          <a:solidFill>
                            <a:srgbClr val="FF0000"/>
                          </a:solidFill>
                          <a:latin typeface="Times New Roman" panose="02020603050405020304" charset="0"/>
                          <a:cs typeface="Times New Roman" panose="02020603050405020304" charset="0"/>
                        </a:rPr>
                        <a:t>县农业农村部门</a:t>
                      </a:r>
                      <a:r>
                        <a:rPr lang="zh-CN" altLang="en-US" sz="1600" b="1">
                          <a:solidFill>
                            <a:srgbClr val="FF0000"/>
                          </a:solidFill>
                          <a:latin typeface="Times New Roman" panose="02020603050405020304" charset="0"/>
                          <a:cs typeface="Times New Roman" panose="02020603050405020304" charset="0"/>
                        </a:rPr>
                        <a:t>和文旅部门</a:t>
                      </a:r>
                      <a:endParaRPr lang="zh-CN" altLang="en-US" sz="1600" b="1">
                        <a:solidFill>
                          <a:srgbClr val="FF0000"/>
                        </a:solidFill>
                        <a:latin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1">
                          <a:latin typeface="宋体" panose="02010600030101010101" pitchFamily="2" charset="-122"/>
                          <a:ea typeface="宋体" panose="02010600030101010101" pitchFamily="2" charset="-122"/>
                          <a:cs typeface="宋体" panose="02010600030101010101" pitchFamily="2" charset="-122"/>
                        </a:rPr>
                        <a:t>其中：农民从业人数（人）</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a:t>
                      </a:r>
                      <a:endParaRPr lang="en-US" sz="1600" b="0">
                        <a:latin typeface="Times New Roman" panose="02020603050405020304" charset="0"/>
                        <a:cs typeface="Times New Roman" panose="02020603050405020304" charset="0"/>
                      </a:endParaRPr>
                    </a:p>
                    <a:p>
                      <a:pPr indent="0">
                        <a:buNone/>
                      </a:pPr>
                      <a:r>
                        <a:rPr lang="zh-CN" altLang="en-US" sz="1800" b="1">
                          <a:solidFill>
                            <a:srgbClr val="FF0000"/>
                          </a:solidFill>
                          <a:latin typeface="黑体" panose="02010609060101010101" charset="-122"/>
                          <a:ea typeface="黑体" panose="02010609060101010101" charset="-122"/>
                          <a:cs typeface="黑体" panose="02010609060101010101" charset="-122"/>
                        </a:rPr>
                        <a:t>硬性条件：</a:t>
                      </a:r>
                      <a:r>
                        <a:rPr lang="en-US" sz="1800" b="1">
                          <a:solidFill>
                            <a:srgbClr val="FF0000"/>
                          </a:solidFill>
                          <a:latin typeface="黑体" panose="02010609060101010101" charset="-122"/>
                          <a:ea typeface="黑体" panose="02010609060101010101" charset="-122"/>
                          <a:cs typeface="黑体" panose="02010609060101010101" charset="-122"/>
                        </a:rPr>
                        <a:t>从业人员中农民就业比例达60%以上。</a:t>
                      </a:r>
                      <a:endParaRPr lang="en-US" sz="1800" b="1">
                        <a:solidFill>
                          <a:srgbClr val="FF0000"/>
                        </a:solidFill>
                        <a:latin typeface="黑体" panose="02010609060101010101" charset="-122"/>
                        <a:ea typeface="黑体" panose="02010609060101010101" charset="-122"/>
                        <a:cs typeface="黑体" panose="02010609060101010101" charset="-122"/>
                      </a:endParaRPr>
                    </a:p>
                    <a:p>
                      <a:pPr indent="0">
                        <a:buNone/>
                      </a:pPr>
                      <a:r>
                        <a:rPr lang="zh-CN" altLang="en-US" sz="1600" b="1">
                          <a:solidFill>
                            <a:srgbClr val="FF0000"/>
                          </a:solidFill>
                          <a:latin typeface="Times New Roman" panose="02020603050405020304" charset="0"/>
                          <a:cs typeface="Times New Roman" panose="02020603050405020304" charset="0"/>
                          <a:sym typeface="+mn-ea"/>
                        </a:rPr>
                        <a:t>县农业农村部门和文旅部门</a:t>
                      </a:r>
                      <a:endParaRPr lang="zh-CN" altLang="en-US" sz="1600" b="1">
                        <a:solidFill>
                          <a:srgbClr val="FF0000"/>
                        </a:solidFill>
                        <a:latin typeface="Times New Roman" panose="02020603050405020304" charset="0"/>
                        <a:cs typeface="Times New Roman" panose="02020603050405020304" charset="0"/>
                      </a:endParaRPr>
                    </a:p>
                    <a:p>
                      <a:pPr indent="0">
                        <a:buNone/>
                      </a:pPr>
                      <a:endParaRPr lang="en-US" sz="1600" b="1">
                        <a:solidFill>
                          <a:srgbClr val="FF0000"/>
                        </a:solidFill>
                        <a:latin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58545">
                <a:tc>
                  <a:txBody>
                    <a:bodyPr/>
                    <a:p>
                      <a:pPr indent="0">
                        <a:buNone/>
                      </a:pPr>
                      <a:r>
                        <a:rPr lang="en-US" sz="1600" b="1">
                          <a:latin typeface="宋体" panose="02010600030101010101" pitchFamily="2" charset="-122"/>
                          <a:ea typeface="宋体" panose="02010600030101010101" pitchFamily="2" charset="-122"/>
                          <a:cs typeface="宋体" panose="02010600030101010101" pitchFamily="2" charset="-122"/>
                        </a:rPr>
                        <a:t>全县（市、区）农民人均可支配收入（元）</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1">
                          <a:latin typeface="Times New Roman" panose="02020603050405020304" charset="0"/>
                          <a:cs typeface="Times New Roman" panose="02020603050405020304" charset="0"/>
                        </a:rPr>
                        <a:t> </a:t>
                      </a:r>
                      <a:r>
                        <a:rPr lang="zh-CN" altLang="en-US" sz="1600" b="1">
                          <a:solidFill>
                            <a:srgbClr val="FF0000"/>
                          </a:solidFill>
                          <a:latin typeface="Times New Roman" panose="02020603050405020304" charset="0"/>
                          <a:cs typeface="Times New Roman" panose="02020603050405020304" charset="0"/>
                        </a:rPr>
                        <a:t>注意单位是元，不是万元。</a:t>
                      </a:r>
                      <a:endParaRPr lang="zh-CN" altLang="en-US" sz="1600" b="1">
                        <a:solidFill>
                          <a:srgbClr val="FF0000"/>
                        </a:solidFill>
                        <a:latin typeface="Times New Roman" panose="02020603050405020304" charset="0"/>
                        <a:cs typeface="Times New Roman" panose="02020603050405020304" charset="0"/>
                      </a:endParaRPr>
                    </a:p>
                    <a:p>
                      <a:pPr indent="0">
                        <a:buNone/>
                      </a:pPr>
                      <a:endParaRPr lang="zh-CN" altLang="en-US" sz="1600" b="1">
                        <a:solidFill>
                          <a:srgbClr val="FF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1">
                          <a:latin typeface="宋体" panose="02010600030101010101" pitchFamily="2" charset="-122"/>
                          <a:ea typeface="宋体" panose="02010600030101010101" pitchFamily="2" charset="-122"/>
                          <a:cs typeface="宋体" panose="02010600030101010101" pitchFamily="2" charset="-122"/>
                        </a:rPr>
                        <a:t>全县（市、区）农民人均可支配收入近三年平均增速（</a:t>
                      </a:r>
                      <a:r>
                        <a:rPr lang="en-US" sz="1600" b="1">
                          <a:latin typeface="Times New Roman" panose="02020603050405020304" charset="0"/>
                          <a:cs typeface="Times New Roman" panose="02020603050405020304" charset="0"/>
                        </a:rPr>
                        <a:t>%</a:t>
                      </a:r>
                      <a:r>
                        <a:rPr lang="en-US" sz="1600" b="1">
                          <a:latin typeface="宋体" panose="02010600030101010101" pitchFamily="2" charset="-122"/>
                          <a:ea typeface="宋体" panose="02010600030101010101" pitchFamily="2" charset="-122"/>
                          <a:cs typeface="宋体" panose="02010600030101010101" pitchFamily="2" charset="-122"/>
                        </a:rPr>
                        <a:t>）</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a:t>
                      </a:r>
                      <a:endParaRPr lang="en-US" sz="1600" b="0">
                        <a:latin typeface="Times New Roman" panose="02020603050405020304" charset="0"/>
                        <a:cs typeface="Times New Roman" panose="02020603050405020304" charset="0"/>
                      </a:endParaRPr>
                    </a:p>
                    <a:p>
                      <a:pPr indent="0">
                        <a:buNone/>
                      </a:pPr>
                      <a:r>
                        <a:rPr lang="zh-CN" altLang="en-US" sz="1600" b="1">
                          <a:solidFill>
                            <a:srgbClr val="FF0000"/>
                          </a:solidFill>
                          <a:latin typeface="Times New Roman" panose="02020603050405020304" charset="0"/>
                          <a:cs typeface="Times New Roman" panose="02020603050405020304" charset="0"/>
                        </a:rPr>
                        <a:t>如为负值，需要提供说明</a:t>
                      </a:r>
                      <a:endParaRPr lang="zh-CN" altLang="en-US" sz="1600" b="1">
                        <a:solidFill>
                          <a:srgbClr val="FF0000"/>
                        </a:solidFill>
                        <a:latin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50595">
                <a:tc>
                  <a:txBody>
                    <a:bodyPr/>
                    <a:p>
                      <a:pPr indent="0">
                        <a:buNone/>
                      </a:pPr>
                      <a:r>
                        <a:rPr lang="en-US" sz="1600" b="1">
                          <a:latin typeface="宋体" panose="02010600030101010101" pitchFamily="2" charset="-122"/>
                          <a:ea typeface="宋体" panose="02010600030101010101" pitchFamily="2" charset="-122"/>
                          <a:cs typeface="宋体" panose="02010600030101010101" pitchFamily="2" charset="-122"/>
                        </a:rPr>
                        <a:t>全县（市、区）从业农民人均从休闲农业获得收入（元）</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1600" b="1">
                          <a:solidFill>
                            <a:srgbClr val="FF0000"/>
                          </a:solidFill>
                          <a:latin typeface="Times New Roman" panose="02020603050405020304" charset="0"/>
                          <a:cs typeface="Times New Roman" panose="02020603050405020304" charset="0"/>
                          <a:sym typeface="+mn-ea"/>
                        </a:rPr>
                        <a:t>注意单位是元，不是万元。</a:t>
                      </a:r>
                      <a:endParaRPr lang="en-US" altLang="en-US" sz="1600" b="1">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1">
                          <a:latin typeface="宋体" panose="02010600030101010101" pitchFamily="2" charset="-122"/>
                          <a:ea typeface="宋体" panose="02010600030101010101" pitchFamily="2" charset="-122"/>
                          <a:cs typeface="宋体" panose="02010600030101010101" pitchFamily="2" charset="-122"/>
                        </a:rPr>
                        <a:t>全县（市、区）从业农民人均从休闲农业获得收入近三年平均增速</a:t>
                      </a:r>
                      <a:r>
                        <a:rPr lang="en-US" sz="1600" b="1">
                          <a:latin typeface="Times New Roman" panose="02020603050405020304" charset="0"/>
                          <a:cs typeface="Times New Roman" panose="02020603050405020304" charset="0"/>
                        </a:rPr>
                        <a:t>*</a:t>
                      </a:r>
                      <a:r>
                        <a:rPr lang="en-US" sz="1600" b="1">
                          <a:latin typeface="宋体" panose="02010600030101010101" pitchFamily="2" charset="-122"/>
                          <a:ea typeface="宋体" panose="02010600030101010101" pitchFamily="2" charset="-122"/>
                          <a:cs typeface="宋体" panose="02010600030101010101" pitchFamily="2" charset="-122"/>
                        </a:rPr>
                        <a:t>（</a:t>
                      </a:r>
                      <a:r>
                        <a:rPr lang="en-US" sz="1600" b="1">
                          <a:latin typeface="Times New Roman" panose="02020603050405020304" charset="0"/>
                          <a:cs typeface="Times New Roman" panose="02020603050405020304" charset="0"/>
                        </a:rPr>
                        <a:t>%</a:t>
                      </a:r>
                      <a:r>
                        <a:rPr lang="en-US" sz="1600" b="1">
                          <a:latin typeface="宋体" panose="02010600030101010101" pitchFamily="2" charset="-122"/>
                          <a:ea typeface="宋体" panose="02010600030101010101" pitchFamily="2" charset="-122"/>
                          <a:cs typeface="宋体" panose="02010600030101010101" pitchFamily="2" charset="-122"/>
                        </a:rPr>
                        <a:t>）</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1600" b="1">
                          <a:solidFill>
                            <a:srgbClr val="FF0000"/>
                          </a:solidFill>
                          <a:latin typeface="Times New Roman" panose="02020603050405020304" charset="0"/>
                          <a:cs typeface="Times New Roman" panose="02020603050405020304" charset="0"/>
                          <a:sym typeface="+mn-ea"/>
                        </a:rPr>
                        <a:t>如为负值，需要提供说明</a:t>
                      </a: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36930">
                <a:tc>
                  <a:txBody>
                    <a:bodyPr/>
                    <a:p>
                      <a:pPr indent="0">
                        <a:buNone/>
                      </a:pPr>
                      <a:r>
                        <a:rPr lang="en-US" altLang="en-US" sz="1600" b="1">
                          <a:latin typeface="宋体" panose="02010600030101010101" pitchFamily="2" charset="-122"/>
                          <a:ea typeface="宋体" panose="02010600030101010101" pitchFamily="2" charset="-122"/>
                          <a:cs typeface="宋体" panose="02010600030101010101" pitchFamily="2" charset="-122"/>
                        </a:rPr>
                        <a:t>近三年全县（市、区）休闲农业带动本地农产品销售额*（万元）</a:t>
                      </a: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en-US" sz="1600" b="1">
                          <a:solidFill>
                            <a:srgbClr val="FF0000"/>
                          </a:solidFill>
                          <a:latin typeface="Times New Roman" panose="02020603050405020304" charset="0"/>
                          <a:ea typeface="宋体" panose="02010600030101010101" pitchFamily="2" charset="-122"/>
                          <a:cs typeface="Times New Roman" panose="02020603050405020304" charset="0"/>
                        </a:rPr>
                        <a:t>近三年（2021－2023年）通过休闲农业带动地产农产品销售的年均金额。（万元）</a:t>
                      </a:r>
                      <a:endParaRPr lang="zh-CN" altLang="en-US" sz="1600" b="1">
                        <a:solidFill>
                          <a:srgbClr val="FF0000"/>
                        </a:solidFill>
                        <a:latin typeface="Times New Roman" panose="02020603050405020304" charset="0"/>
                        <a:ea typeface="宋体" panose="02010600030101010101" pitchFamily="2" charset="-122"/>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8"/>
          <p:cNvSpPr txBox="1"/>
          <p:nvPr/>
        </p:nvSpPr>
        <p:spPr>
          <a:xfrm>
            <a:off x="574675" y="1069975"/>
            <a:ext cx="11153775" cy="3784600"/>
          </a:xfrm>
          <a:prstGeom prst="rect">
            <a:avLst/>
          </a:prstGeom>
          <a:noFill/>
          <a:ln>
            <a:noFill/>
          </a:ln>
        </p:spPr>
        <p:txBody>
          <a:bodyPr wrap="square" rtlCol="0">
            <a:spAutoFit/>
          </a:bodyPr>
          <a:lstStyle/>
          <a:p>
            <a:pPr algn="just">
              <a:lnSpc>
                <a:spcPct val="150000"/>
              </a:lnSpc>
            </a:pPr>
            <a:r>
              <a:rPr lang="zh-CN" altLang="en-US" sz="2000" b="1" dirty="0">
                <a:solidFill>
                  <a:srgbClr val="FF0000"/>
                </a:solidFill>
                <a:latin typeface="微软雅黑" panose="020B0503020204020204" pitchFamily="34" charset="-122"/>
                <a:ea typeface="微软雅黑" panose="020B0503020204020204" pitchFamily="34" charset="-122"/>
              </a:rPr>
              <a:t>七是体现产业配套设施的指标</a:t>
            </a:r>
            <a:endParaRPr lang="zh-CN" altLang="en-US" sz="2000" b="1" dirty="0">
              <a:solidFill>
                <a:srgbClr val="FF0000"/>
              </a:solidFill>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sz="2000" dirty="0">
              <a:latin typeface="微软雅黑" panose="020B0503020204020204" pitchFamily="34" charset="-122"/>
              <a:ea typeface="微软雅黑" panose="020B0503020204020204" pitchFamily="34" charset="-122"/>
            </a:endParaRPr>
          </a:p>
          <a:p>
            <a:pPr algn="just">
              <a:lnSpc>
                <a:spcPct val="150000"/>
              </a:lnSpc>
            </a:pPr>
            <a:r>
              <a:rPr lang="zh-CN" altLang="en-US" sz="2000" b="1" dirty="0">
                <a:solidFill>
                  <a:srgbClr val="FF0000"/>
                </a:solidFill>
                <a:latin typeface="微软雅黑" panose="020B0503020204020204" pitchFamily="34" charset="-122"/>
                <a:ea typeface="微软雅黑" panose="020B0503020204020204" pitchFamily="34" charset="-122"/>
              </a:rPr>
              <a:t>八是体现功能拓展的指标</a:t>
            </a:r>
            <a:endParaRPr lang="zh-CN" altLang="en-US" sz="2000" b="1" dirty="0">
              <a:solidFill>
                <a:srgbClr val="FF0000"/>
              </a:solidFill>
              <a:latin typeface="微软雅黑" panose="020B0503020204020204" pitchFamily="34" charset="-122"/>
              <a:ea typeface="微软雅黑" panose="020B0503020204020204" pitchFamily="34" charset="-122"/>
            </a:endParaRPr>
          </a:p>
          <a:p>
            <a:pPr algn="just">
              <a:lnSpc>
                <a:spcPct val="150000"/>
              </a:lnSpc>
            </a:pPr>
            <a:r>
              <a:rPr lang="en-US" altLang="zh-CN" sz="2000" b="1" dirty="0">
                <a:solidFill>
                  <a:srgbClr val="FF0000"/>
                </a:solidFill>
                <a:latin typeface="微软雅黑" panose="020B0503020204020204" pitchFamily="34" charset="-122"/>
                <a:ea typeface="微软雅黑" panose="020B0503020204020204" pitchFamily="34" charset="-122"/>
              </a:rPr>
              <a:t>   </a:t>
            </a:r>
            <a:r>
              <a:rPr lang="zh-CN" altLang="en-US" sz="2000" b="1" dirty="0">
                <a:solidFill>
                  <a:srgbClr val="FF0000"/>
                </a:solidFill>
                <a:latin typeface="微软雅黑" panose="020B0503020204020204" pitchFamily="34" charset="-122"/>
                <a:ea typeface="微软雅黑" panose="020B0503020204020204" pitchFamily="34" charset="-122"/>
              </a:rPr>
              <a:t>硬性条件：至少具有1项特色鲜明、效益良好的生态休闲体验、乡村文化体验和教育体验项目。可以在定性描述中补充论述。</a:t>
            </a:r>
            <a:endParaRPr lang="zh-CN" altLang="en-US" sz="2000" b="1" dirty="0">
              <a:solidFill>
                <a:srgbClr val="FF0000"/>
              </a:solidFill>
              <a:latin typeface="微软雅黑" panose="020B0503020204020204" pitchFamily="34" charset="-122"/>
              <a:ea typeface="微软雅黑" panose="020B0503020204020204" pitchFamily="34" charset="-122"/>
            </a:endParaRPr>
          </a:p>
        </p:txBody>
      </p:sp>
      <p:sp>
        <p:nvSpPr>
          <p:cNvPr id="17" name="等腰三角形 16"/>
          <p:cNvSpPr/>
          <p:nvPr/>
        </p:nvSpPr>
        <p:spPr>
          <a:xfrm rot="5400000">
            <a:off x="298893" y="110332"/>
            <a:ext cx="213492" cy="18404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2" name="组合 21"/>
          <p:cNvGrpSpPr/>
          <p:nvPr/>
        </p:nvGrpSpPr>
        <p:grpSpPr>
          <a:xfrm>
            <a:off x="4169" y="-6745"/>
            <a:ext cx="12194259" cy="1215725"/>
            <a:chOff x="0" y="0"/>
            <a:chExt cx="12190413" cy="408214"/>
          </a:xfrm>
        </p:grpSpPr>
        <p:sp>
          <p:nvSpPr>
            <p:cNvPr id="23" name="矩形 22"/>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TextBox 46"/>
            <p:cNvSpPr txBox="1"/>
            <p:nvPr/>
          </p:nvSpPr>
          <p:spPr>
            <a:xfrm>
              <a:off x="330096" y="36247"/>
              <a:ext cx="4075414" cy="278677"/>
            </a:xfrm>
            <a:prstGeom prst="rect">
              <a:avLst/>
            </a:prstGeom>
            <a:noFill/>
            <a:ln>
              <a:noFill/>
            </a:ln>
          </p:spPr>
          <p:txBody>
            <a:bodyPr wrap="square" rtlCol="0">
              <a:spAutoFit/>
            </a:bodyPr>
            <a:lstStyle/>
            <a:p>
              <a:pPr algn="ctr">
                <a:lnSpc>
                  <a:spcPct val="150000"/>
                </a:lnSpc>
              </a:pPr>
              <a:r>
                <a:rPr lang="zh-CN" altLang="en-US" sz="3200" dirty="0">
                  <a:solidFill>
                    <a:schemeClr val="bg1"/>
                  </a:solidFill>
                  <a:latin typeface="微软雅黑" panose="020B0503020204020204" pitchFamily="34" charset="-122"/>
                  <a:ea typeface="微软雅黑" panose="020B0503020204020204" pitchFamily="34" charset="-122"/>
                </a:rPr>
                <a:t>三、指标含义</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grpSp>
      <p:graphicFrame>
        <p:nvGraphicFramePr>
          <p:cNvPr id="2" name="表格 1"/>
          <p:cNvGraphicFramePr/>
          <p:nvPr>
            <p:custDataLst>
              <p:tags r:id="rId1"/>
            </p:custDataLst>
          </p:nvPr>
        </p:nvGraphicFramePr>
        <p:xfrm>
          <a:off x="1057910" y="1889760"/>
          <a:ext cx="9972675" cy="1268095"/>
        </p:xfrm>
        <a:graphic>
          <a:graphicData uri="http://schemas.openxmlformats.org/drawingml/2006/table">
            <a:tbl>
              <a:tblPr firstRow="1" bandRow="1">
                <a:tableStyleId>{5940675A-B579-460E-94D1-54222C63F5DA}</a:tableStyleId>
              </a:tblPr>
              <a:tblGrid>
                <a:gridCol w="2948940"/>
                <a:gridCol w="1646555"/>
                <a:gridCol w="3312160"/>
                <a:gridCol w="2065020"/>
              </a:tblGrid>
              <a:tr h="1268095">
                <a:tc>
                  <a:txBody>
                    <a:bodyPr/>
                    <a:p>
                      <a:pPr indent="0">
                        <a:buNone/>
                      </a:pPr>
                      <a:r>
                        <a:rPr lang="en-US" sz="1400" b="1">
                          <a:latin typeface="宋体" panose="02010600030101010101" pitchFamily="2" charset="-122"/>
                          <a:ea typeface="宋体" panose="02010600030101010101" pitchFamily="2" charset="-122"/>
                          <a:cs typeface="宋体" panose="02010600030101010101" pitchFamily="2" charset="-122"/>
                        </a:rPr>
                        <a:t>全县（市、区）农村无害化卫生户厕普及率(%)</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1">
                          <a:latin typeface="Times New Roman" panose="02020603050405020304" charset="0"/>
                          <a:cs typeface="Times New Roman" panose="02020603050405020304" charset="0"/>
                        </a:rPr>
                        <a:t> </a:t>
                      </a:r>
                      <a:endParaRPr lang="en-US" sz="1400" b="1">
                        <a:latin typeface="Times New Roman" panose="02020603050405020304" charset="0"/>
                        <a:cs typeface="Times New Roman" panose="02020603050405020304" charset="0"/>
                      </a:endParaRPr>
                    </a:p>
                    <a:p>
                      <a:pPr indent="0">
                        <a:buNone/>
                      </a:pPr>
                      <a:endParaRPr lang="zh-CN" altLang="en-US" sz="1400" b="1">
                        <a:solidFill>
                          <a:srgbClr val="FF0000"/>
                        </a:solidFill>
                        <a:latin typeface="Times New Roman" panose="02020603050405020304" charset="0"/>
                        <a:ea typeface="Times New Roman" panose="02020603050405020304" charset="0"/>
                        <a:cs typeface="Times New Roman" panose="02020603050405020304" charset="0"/>
                      </a:endParaRPr>
                    </a:p>
                    <a:p>
                      <a:pPr indent="0">
                        <a:buNone/>
                      </a:pPr>
                      <a:r>
                        <a:rPr lang="zh-CN" altLang="en-US" sz="1400" b="1">
                          <a:solidFill>
                            <a:srgbClr val="FF0000"/>
                          </a:solidFill>
                          <a:latin typeface="Times New Roman" panose="02020603050405020304" charset="0"/>
                          <a:ea typeface="Times New Roman" panose="02020603050405020304" charset="0"/>
                          <a:cs typeface="Times New Roman" panose="02020603050405020304" charset="0"/>
                        </a:rPr>
                        <a:t>农业农村部门</a:t>
                      </a:r>
                      <a:endParaRPr lang="zh-CN" altLang="en-US" sz="1400" b="1">
                        <a:solidFill>
                          <a:srgbClr val="FF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1">
                          <a:latin typeface="宋体" panose="02010600030101010101" pitchFamily="2" charset="-122"/>
                          <a:ea typeface="宋体" panose="02010600030101010101" pitchFamily="2" charset="-122"/>
                          <a:cs typeface="宋体" panose="02010600030101010101" pitchFamily="2" charset="-122"/>
                        </a:rPr>
                        <a:t>全县（市、区）拥有游客服务中心的休闲农业聚集村数量（个）</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zh-CN" altLang="en-US" sz="1400" b="1">
                        <a:solidFill>
                          <a:srgbClr val="FF0000"/>
                        </a:solidFill>
                        <a:latin typeface="Times New Roman" panose="02020603050405020304" charset="0"/>
                        <a:ea typeface="Times New Roman" panose="02020603050405020304" charset="0"/>
                        <a:cs typeface="Times New Roman" panose="02020603050405020304" charset="0"/>
                      </a:endParaRPr>
                    </a:p>
                    <a:p>
                      <a:pPr indent="0">
                        <a:buNone/>
                      </a:pPr>
                      <a:r>
                        <a:rPr lang="zh-CN" altLang="en-US" sz="1400" b="1">
                          <a:solidFill>
                            <a:srgbClr val="FF0000"/>
                          </a:solidFill>
                          <a:latin typeface="Times New Roman" panose="02020603050405020304" charset="0"/>
                          <a:ea typeface="Times New Roman" panose="02020603050405020304" charset="0"/>
                          <a:cs typeface="Times New Roman" panose="02020603050405020304" charset="0"/>
                        </a:rPr>
                        <a:t>注意不能超过前面所填的休闲农业聚集村总数。</a:t>
                      </a:r>
                      <a:endParaRPr lang="zh-CN" altLang="en-US" sz="1400" b="1">
                        <a:solidFill>
                          <a:srgbClr val="FF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graphicFrame>
        <p:nvGraphicFramePr>
          <p:cNvPr id="3" name="表格 2"/>
          <p:cNvGraphicFramePr/>
          <p:nvPr/>
        </p:nvGraphicFramePr>
        <p:xfrm>
          <a:off x="1057275" y="4854575"/>
          <a:ext cx="9973945" cy="1706880"/>
        </p:xfrm>
        <a:graphic>
          <a:graphicData uri="http://schemas.openxmlformats.org/drawingml/2006/table">
            <a:tbl>
              <a:tblPr firstRow="1" bandRow="1">
                <a:tableStyleId>{5940675A-B579-460E-94D1-54222C63F5DA}</a:tableStyleId>
              </a:tblPr>
              <a:tblGrid>
                <a:gridCol w="2620010"/>
                <a:gridCol w="1463675"/>
                <a:gridCol w="2944495"/>
                <a:gridCol w="2945765"/>
              </a:tblGrid>
              <a:tr h="1706880">
                <a:tc>
                  <a:txBody>
                    <a:bodyPr/>
                    <a:p>
                      <a:pPr indent="0">
                        <a:buNone/>
                      </a:pPr>
                      <a:r>
                        <a:rPr lang="en-US" sz="1400" b="1">
                          <a:latin typeface="宋体" panose="02010600030101010101" pitchFamily="2" charset="-122"/>
                          <a:ea typeface="宋体" panose="02010600030101010101" pitchFamily="2" charset="-122"/>
                          <a:cs typeface="宋体" panose="02010600030101010101" pitchFamily="2" charset="-122"/>
                        </a:rPr>
                        <a:t>全县（市、区）非物质文化遗产数量（个）</a:t>
                      </a:r>
                      <a:endParaRPr lang="en-US" altLang="en-US" sz="1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1">
                          <a:latin typeface="Times New Roman" panose="02020603050405020304" charset="0"/>
                          <a:cs typeface="Times New Roman" panose="02020603050405020304" charset="0"/>
                        </a:rPr>
                        <a:t> </a:t>
                      </a:r>
                      <a:endParaRPr lang="en-US" sz="1400" b="1">
                        <a:latin typeface="Times New Roman" panose="02020603050405020304" charset="0"/>
                        <a:cs typeface="Times New Roman" panose="02020603050405020304" charset="0"/>
                      </a:endParaRPr>
                    </a:p>
                    <a:p>
                      <a:pPr indent="0">
                        <a:buNone/>
                      </a:pPr>
                      <a:r>
                        <a:rPr lang="zh-CN" altLang="zh-CN" sz="1400" b="1" dirty="0">
                          <a:solidFill>
                            <a:schemeClr val="tx1"/>
                          </a:solidFill>
                          <a:latin typeface="宋体" panose="02010600030101010101" pitchFamily="2" charset="-122"/>
                          <a:ea typeface="宋体" panose="02010600030101010101" pitchFamily="2" charset="-122"/>
                          <a:sym typeface="+mn-ea"/>
                        </a:rPr>
                        <a:t>注意是</a:t>
                      </a:r>
                      <a:r>
                        <a:rPr lang="zh-CN" altLang="zh-CN" sz="1400" b="1" dirty="0">
                          <a:solidFill>
                            <a:srgbClr val="FF0000"/>
                          </a:solidFill>
                          <a:latin typeface="宋体" panose="02010600030101010101" pitchFamily="2" charset="-122"/>
                          <a:ea typeface="宋体" panose="02010600030101010101" pitchFamily="2" charset="-122"/>
                          <a:sym typeface="+mn-ea"/>
                        </a:rPr>
                        <a:t>省级</a:t>
                      </a:r>
                      <a:r>
                        <a:rPr lang="zh-CN" altLang="zh-CN" sz="1400" b="1" dirty="0">
                          <a:solidFill>
                            <a:schemeClr val="tx1"/>
                          </a:solidFill>
                          <a:latin typeface="宋体" panose="02010600030101010101" pitchFamily="2" charset="-122"/>
                          <a:ea typeface="宋体" panose="02010600030101010101" pitchFamily="2" charset="-122"/>
                          <a:sym typeface="+mn-ea"/>
                        </a:rPr>
                        <a:t>及以上非物质文化遗产名录的遗产数量。</a:t>
                      </a:r>
                      <a:r>
                        <a:rPr lang="zh-CN" altLang="zh-CN" sz="1400" b="1" dirty="0">
                          <a:latin typeface="宋体" panose="02010600030101010101" pitchFamily="2" charset="-122"/>
                          <a:ea typeface="宋体" panose="02010600030101010101" pitchFamily="2" charset="-122"/>
                          <a:sym typeface="+mn-ea"/>
                        </a:rPr>
                        <a:t> </a:t>
                      </a:r>
                      <a:r>
                        <a:rPr lang="zh-CN" altLang="zh-CN" sz="1400" b="1" dirty="0">
                          <a:solidFill>
                            <a:srgbClr val="FF0000"/>
                          </a:solidFill>
                          <a:latin typeface="宋体" panose="02010600030101010101" pitchFamily="2" charset="-122"/>
                          <a:ea typeface="宋体" panose="02010600030101010101" pitchFamily="2" charset="-122"/>
                          <a:sym typeface="+mn-ea"/>
                        </a:rPr>
                        <a:t>附上相关文件通知证明。</a:t>
                      </a:r>
                      <a:endParaRPr lang="zh-CN" altLang="zh-CN" sz="1400" b="1" dirty="0">
                        <a:solidFill>
                          <a:srgbClr val="FF0000"/>
                        </a:solidFill>
                        <a:latin typeface="宋体" panose="02010600030101010101" pitchFamily="2" charset="-122"/>
                        <a:ea typeface="宋体" panose="02010600030101010101" pitchFamily="2" charset="-122"/>
                        <a:sym typeface="+mn-ea"/>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400" b="1">
                          <a:solidFill>
                            <a:srgbClr val="FF0000"/>
                          </a:solidFill>
                          <a:latin typeface="宋体" panose="02010600030101010101" pitchFamily="2" charset="-122"/>
                          <a:ea typeface="宋体" panose="02010600030101010101" pitchFamily="2" charset="-122"/>
                          <a:cs typeface="宋体" panose="02010600030101010101" pitchFamily="2" charset="-122"/>
                        </a:rPr>
                        <a:t>全县（市、区）地市级（含）以上科普教育基地数量（个）</a:t>
                      </a:r>
                      <a:endParaRPr lang="en-US" altLang="en-US" sz="14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zh-CN" altLang="zh-CN" sz="1400" b="1" dirty="0">
                          <a:latin typeface="宋体" panose="02010600030101010101" pitchFamily="2" charset="-122"/>
                          <a:ea typeface="宋体" panose="02010600030101010101" pitchFamily="2" charset="-122"/>
                          <a:sym typeface="+mn-ea"/>
                        </a:rPr>
                        <a:t>由</a:t>
                      </a:r>
                      <a:r>
                        <a:rPr lang="zh-CN" altLang="zh-CN" sz="1400" b="1" dirty="0">
                          <a:solidFill>
                            <a:srgbClr val="FF0000"/>
                          </a:solidFill>
                          <a:latin typeface="宋体" panose="02010600030101010101" pitchFamily="2" charset="-122"/>
                          <a:ea typeface="宋体" panose="02010600030101010101" pitchFamily="2" charset="-122"/>
                          <a:sym typeface="+mn-ea"/>
                        </a:rPr>
                        <a:t>地市级及以上</a:t>
                      </a:r>
                      <a:r>
                        <a:rPr lang="zh-CN" altLang="zh-CN" sz="1400" b="1" dirty="0">
                          <a:latin typeface="宋体" panose="02010600030101010101" pitchFamily="2" charset="-122"/>
                          <a:ea typeface="宋体" panose="02010600030101010101" pitchFamily="2" charset="-122"/>
                          <a:sym typeface="+mn-ea"/>
                        </a:rPr>
                        <a:t>部门</a:t>
                      </a:r>
                      <a:r>
                        <a:rPr lang="zh-CN" altLang="zh-CN" sz="1400" b="1" dirty="0">
                          <a:latin typeface="宋体" panose="02010600030101010101" pitchFamily="2" charset="-122"/>
                          <a:ea typeface="宋体" panose="02010600030101010101" pitchFamily="2" charset="-122"/>
                          <a:sym typeface="+mn-ea"/>
                        </a:rPr>
                        <a:t>认定的科普基地、研学基地、学农劳动、自然探究等实践基地的数量。</a:t>
                      </a:r>
                      <a:endParaRPr lang="zh-CN" altLang="zh-CN" sz="1400" b="1" dirty="0">
                        <a:latin typeface="宋体" panose="02010600030101010101" pitchFamily="2" charset="-122"/>
                        <a:ea typeface="宋体" panose="02010600030101010101" pitchFamily="2" charset="-122"/>
                        <a:sym typeface="+mn-ea"/>
                      </a:endParaRPr>
                    </a:p>
                    <a:p>
                      <a:pPr indent="0">
                        <a:buNone/>
                      </a:pPr>
                      <a:r>
                        <a:rPr lang="zh-CN" altLang="en-US" sz="1400" b="1">
                          <a:solidFill>
                            <a:srgbClr val="FF0000"/>
                          </a:solidFill>
                          <a:latin typeface="宋体" panose="02010600030101010101" pitchFamily="2" charset="-122"/>
                          <a:ea typeface="宋体" panose="02010600030101010101" pitchFamily="2" charset="-122"/>
                          <a:cs typeface="宋体" panose="02010600030101010101" pitchFamily="2" charset="-122"/>
                        </a:rPr>
                        <a:t>附上证明材料。</a:t>
                      </a:r>
                      <a:endParaRPr lang="en-US" altLang="en-US" sz="14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a:buNone/>
                      </a:pPr>
                      <a:endParaRPr lang="en-US" altLang="en-US" sz="14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459" y="20538"/>
            <a:ext cx="12194259" cy="68617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459" y="-1242"/>
            <a:ext cx="12194259" cy="1215725"/>
            <a:chOff x="0" y="0"/>
            <a:chExt cx="12190413" cy="408214"/>
          </a:xfrm>
        </p:grpSpPr>
        <p:sp>
          <p:nvSpPr>
            <p:cNvPr id="15" name="矩形 14"/>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endParaRPr>
            </a:p>
          </p:txBody>
        </p:sp>
        <p:sp>
          <p:nvSpPr>
            <p:cNvPr id="16" name="TextBox 46"/>
            <p:cNvSpPr txBox="1"/>
            <p:nvPr/>
          </p:nvSpPr>
          <p:spPr>
            <a:xfrm>
              <a:off x="329838" y="40187"/>
              <a:ext cx="4289664" cy="278677"/>
            </a:xfrm>
            <a:prstGeom prst="rect">
              <a:avLst/>
            </a:prstGeom>
            <a:noFill/>
            <a:ln>
              <a:noFill/>
            </a:ln>
          </p:spPr>
          <p:txBody>
            <a:bodyPr wrap="square" rtlCol="0">
              <a:spAutoFit/>
            </a:bodyPr>
            <a:lstStyle/>
            <a:p>
              <a:pPr algn="ctr">
                <a:lnSpc>
                  <a:spcPct val="150000"/>
                </a:lnSpc>
              </a:pPr>
              <a:r>
                <a:rPr lang="zh-CN" altLang="en-US" sz="3200" dirty="0">
                  <a:solidFill>
                    <a:schemeClr val="bg1"/>
                  </a:solidFill>
                  <a:latin typeface="微软雅黑" panose="020B0503020204020204" pitchFamily="34" charset="-122"/>
                  <a:ea typeface="微软雅黑" panose="020B0503020204020204" pitchFamily="34" charset="-122"/>
                </a:rPr>
                <a:t>生态休闲</a:t>
              </a:r>
              <a:r>
                <a:rPr lang="zh-CN" altLang="en-US" sz="3200" dirty="0">
                  <a:solidFill>
                    <a:schemeClr val="bg1"/>
                  </a:solidFill>
                  <a:latin typeface="微软雅黑" panose="020B0503020204020204" pitchFamily="34" charset="-122"/>
                  <a:ea typeface="微软雅黑" panose="020B0503020204020204" pitchFamily="34" charset="-122"/>
                </a:rPr>
                <a:t>体验项目</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17" name="等腰三角形 16"/>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endParaRPr>
            </a:p>
          </p:txBody>
        </p:sp>
      </p:grpSp>
      <p:grpSp>
        <p:nvGrpSpPr>
          <p:cNvPr id="34" name="组合 33"/>
          <p:cNvGrpSpPr/>
          <p:nvPr/>
        </p:nvGrpSpPr>
        <p:grpSpPr>
          <a:xfrm>
            <a:off x="552277" y="4545748"/>
            <a:ext cx="1531039" cy="1821239"/>
            <a:chOff x="2690648" y="2406869"/>
            <a:chExt cx="2039007" cy="1757765"/>
          </a:xfrm>
          <a:solidFill>
            <a:srgbClr val="229B9E"/>
          </a:solidFill>
        </p:grpSpPr>
        <p:sp>
          <p:nvSpPr>
            <p:cNvPr id="35" name="等腰三角形 2"/>
            <p:cNvSpPr/>
            <p:nvPr/>
          </p:nvSpPr>
          <p:spPr>
            <a:xfrm>
              <a:off x="2690648" y="2406869"/>
              <a:ext cx="2039007" cy="1757765"/>
            </a:xfrm>
            <a:prstGeom prst="triangle">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65000"/>
                  </a:schemeClr>
                </a:solidFill>
              </a:endParaRPr>
            </a:p>
          </p:txBody>
        </p:sp>
        <p:sp>
          <p:nvSpPr>
            <p:cNvPr id="36" name="直角三角形 35"/>
            <p:cNvSpPr/>
            <p:nvPr/>
          </p:nvSpPr>
          <p:spPr>
            <a:xfrm>
              <a:off x="3720661" y="2417379"/>
              <a:ext cx="1008993" cy="1744718"/>
            </a:xfrm>
            <a:prstGeom prst="rtTriangle">
              <a:avLst/>
            </a:prstGeom>
            <a:solidFill>
              <a:srgbClr val="17CF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65000"/>
                  </a:schemeClr>
                </a:solidFill>
              </a:endParaRPr>
            </a:p>
          </p:txBody>
        </p:sp>
      </p:grpSp>
      <p:sp>
        <p:nvSpPr>
          <p:cNvPr id="37" name="矩形 36"/>
          <p:cNvSpPr/>
          <p:nvPr/>
        </p:nvSpPr>
        <p:spPr>
          <a:xfrm>
            <a:off x="3712845" y="1356995"/>
            <a:ext cx="7881620" cy="5384800"/>
          </a:xfrm>
          <a:prstGeom prst="rect">
            <a:avLst/>
          </a:prstGeom>
        </p:spPr>
        <p:txBody>
          <a:bodyPr wrap="square">
            <a:spAutoFit/>
          </a:bodyPr>
          <a:lstStyle/>
          <a:p>
            <a:pPr algn="just"/>
            <a:r>
              <a:rPr lang="zh-CN" altLang="zh-CN" sz="2000" b="1" dirty="0">
                <a:solidFill>
                  <a:srgbClr val="00B0F0"/>
                </a:solidFill>
                <a:latin typeface="微软雅黑" panose="020B0503020204020204" pitchFamily="34" charset="-122"/>
                <a:ea typeface="微软雅黑" panose="020B0503020204020204" pitchFamily="34" charset="-122"/>
              </a:rPr>
              <a:t>山地休闲类</a:t>
            </a:r>
            <a:endParaRPr lang="en-US" altLang="zh-CN" sz="2000" dirty="0">
              <a:solidFill>
                <a:srgbClr val="00B0F0"/>
              </a:solidFill>
              <a:latin typeface="微软雅黑" panose="020B0503020204020204" pitchFamily="34" charset="-122"/>
              <a:ea typeface="微软雅黑" panose="020B0503020204020204" pitchFamily="34" charset="-122"/>
            </a:endParaRPr>
          </a:p>
          <a:p>
            <a:pPr algn="just"/>
            <a:r>
              <a:rPr lang="zh-CN" altLang="zh-CN" sz="2000" dirty="0">
                <a:latin typeface="微软雅黑" panose="020B0503020204020204" pitchFamily="34" charset="-122"/>
                <a:ea typeface="微软雅黑" panose="020B0503020204020204" pitchFamily="34" charset="-122"/>
              </a:rPr>
              <a:t>依托高山、丘陵、谷地等山地资源形成的山村度假、山地露营、山地慢跑、山地骑行、山地攀岩等 </a:t>
            </a:r>
            <a:endParaRPr lang="en-US" altLang="zh-CN" sz="2000" dirty="0">
              <a:latin typeface="微软雅黑" panose="020B0503020204020204" pitchFamily="34" charset="-122"/>
              <a:ea typeface="微软雅黑" panose="020B0503020204020204" pitchFamily="34" charset="-122"/>
            </a:endParaRPr>
          </a:p>
          <a:p>
            <a:pPr algn="just"/>
            <a:r>
              <a:rPr lang="zh-CN" altLang="zh-CN" sz="2000" b="1" dirty="0">
                <a:solidFill>
                  <a:srgbClr val="00B0F0"/>
                </a:solidFill>
                <a:latin typeface="微软雅黑" panose="020B0503020204020204" pitchFamily="34" charset="-122"/>
                <a:ea typeface="微软雅黑" panose="020B0503020204020204" pitchFamily="34" charset="-122"/>
              </a:rPr>
              <a:t>水上休闲类</a:t>
            </a:r>
            <a:endParaRPr lang="en-US" altLang="zh-CN" sz="2000" b="1" dirty="0">
              <a:solidFill>
                <a:srgbClr val="00B0F0"/>
              </a:solidFill>
              <a:latin typeface="微软雅黑" panose="020B0503020204020204" pitchFamily="34" charset="-122"/>
              <a:ea typeface="微软雅黑" panose="020B0503020204020204" pitchFamily="34" charset="-122"/>
            </a:endParaRPr>
          </a:p>
          <a:p>
            <a:pPr algn="just"/>
            <a:r>
              <a:rPr lang="zh-CN" altLang="zh-CN" sz="2000" dirty="0">
                <a:latin typeface="微软雅黑" panose="020B0503020204020204" pitchFamily="34" charset="-122"/>
                <a:ea typeface="微软雅黑" panose="020B0503020204020204" pitchFamily="34" charset="-122"/>
              </a:rPr>
              <a:t>依托海湾、河流、湖面等水资源和渔业生产开展的休闲垂钓、渔捕体验、游艇观光、温泉水疗、水上漂流等</a:t>
            </a:r>
            <a:endParaRPr lang="en-US" altLang="zh-CN" sz="2000" dirty="0">
              <a:latin typeface="微软雅黑" panose="020B0503020204020204" pitchFamily="34" charset="-122"/>
              <a:ea typeface="微软雅黑" panose="020B0503020204020204" pitchFamily="34" charset="-122"/>
            </a:endParaRPr>
          </a:p>
          <a:p>
            <a:pPr algn="just"/>
            <a:r>
              <a:rPr lang="zh-CN" altLang="zh-CN" sz="2000" b="1" dirty="0">
                <a:solidFill>
                  <a:srgbClr val="00B0F0"/>
                </a:solidFill>
                <a:latin typeface="微软雅黑" panose="020B0503020204020204" pitchFamily="34" charset="-122"/>
                <a:ea typeface="微软雅黑" panose="020B0503020204020204" pitchFamily="34" charset="-122"/>
              </a:rPr>
              <a:t>森林休闲类</a:t>
            </a:r>
            <a:endParaRPr lang="en-US" altLang="zh-CN" sz="2000" b="1" dirty="0">
              <a:solidFill>
                <a:srgbClr val="00B0F0"/>
              </a:solidFill>
              <a:latin typeface="微软雅黑" panose="020B0503020204020204" pitchFamily="34" charset="-122"/>
              <a:ea typeface="微软雅黑" panose="020B0503020204020204" pitchFamily="34" charset="-122"/>
            </a:endParaRPr>
          </a:p>
          <a:p>
            <a:pPr algn="just"/>
            <a:r>
              <a:rPr lang="zh-CN" altLang="zh-CN" sz="2000" dirty="0">
                <a:latin typeface="微软雅黑" panose="020B0503020204020204" pitchFamily="34" charset="-122"/>
                <a:ea typeface="微软雅黑" panose="020B0503020204020204" pitchFamily="34" charset="-122"/>
              </a:rPr>
              <a:t>例如竹海漫游、林果采摘、林下采药、森林人家、森林康养等；</a:t>
            </a:r>
            <a:endParaRPr lang="en-US" altLang="zh-CN" sz="2000" dirty="0">
              <a:latin typeface="微软雅黑" panose="020B0503020204020204" pitchFamily="34" charset="-122"/>
              <a:ea typeface="微软雅黑" panose="020B0503020204020204" pitchFamily="34" charset="-122"/>
            </a:endParaRPr>
          </a:p>
          <a:p>
            <a:pPr algn="just"/>
            <a:r>
              <a:rPr lang="zh-CN" altLang="zh-CN" sz="2000" b="1" dirty="0">
                <a:solidFill>
                  <a:srgbClr val="00B0F0"/>
                </a:solidFill>
                <a:latin typeface="微软雅黑" panose="020B0503020204020204" pitchFamily="34" charset="-122"/>
                <a:ea typeface="微软雅黑" panose="020B0503020204020204" pitchFamily="34" charset="-122"/>
              </a:rPr>
              <a:t>农田景观休闲类</a:t>
            </a:r>
            <a:endParaRPr lang="en-US" altLang="zh-CN" sz="2000" b="1" dirty="0">
              <a:solidFill>
                <a:srgbClr val="00B0F0"/>
              </a:solidFill>
              <a:latin typeface="微软雅黑" panose="020B0503020204020204" pitchFamily="34" charset="-122"/>
              <a:ea typeface="微软雅黑" panose="020B0503020204020204" pitchFamily="34" charset="-122"/>
            </a:endParaRPr>
          </a:p>
          <a:p>
            <a:pPr algn="just"/>
            <a:r>
              <a:rPr lang="zh-CN" altLang="zh-CN" sz="2000" dirty="0">
                <a:latin typeface="微软雅黑" panose="020B0503020204020204" pitchFamily="34" charset="-122"/>
                <a:ea typeface="微软雅黑" panose="020B0503020204020204" pitchFamily="34" charset="-122"/>
              </a:rPr>
              <a:t>例如七彩稻田、金色麦浪、油菜花海、向日葵花海、稻渔共生、梯田景观等；</a:t>
            </a:r>
            <a:endParaRPr lang="en-US" altLang="zh-CN" sz="2000" dirty="0">
              <a:latin typeface="微软雅黑" panose="020B0503020204020204" pitchFamily="34" charset="-122"/>
              <a:ea typeface="微软雅黑" panose="020B0503020204020204" pitchFamily="34" charset="-122"/>
            </a:endParaRPr>
          </a:p>
          <a:p>
            <a:pPr algn="just"/>
            <a:r>
              <a:rPr lang="zh-CN" altLang="zh-CN" sz="2000" b="1" dirty="0">
                <a:solidFill>
                  <a:srgbClr val="00B0F0"/>
                </a:solidFill>
                <a:latin typeface="微软雅黑" panose="020B0503020204020204" pitchFamily="34" charset="-122"/>
                <a:ea typeface="微软雅黑" panose="020B0503020204020204" pitchFamily="34" charset="-122"/>
              </a:rPr>
              <a:t>草地休闲类</a:t>
            </a:r>
            <a:endParaRPr lang="en-US" altLang="zh-CN" sz="2000" b="1" dirty="0">
              <a:solidFill>
                <a:srgbClr val="00B0F0"/>
              </a:solidFill>
              <a:latin typeface="微软雅黑" panose="020B0503020204020204" pitchFamily="34" charset="-122"/>
              <a:ea typeface="微软雅黑" panose="020B0503020204020204" pitchFamily="34" charset="-122"/>
            </a:endParaRPr>
          </a:p>
          <a:p>
            <a:pPr algn="just"/>
            <a:r>
              <a:rPr lang="zh-CN" altLang="zh-CN" sz="2000" dirty="0">
                <a:latin typeface="微软雅黑" panose="020B0503020204020204" pitchFamily="34" charset="-122"/>
                <a:ea typeface="微软雅黑" panose="020B0503020204020204" pitchFamily="34" charset="-122"/>
              </a:rPr>
              <a:t>例如草原游牧、骑马射箭、赛马摔跤、草原蒙古包、草坡滑草、草原星空等；</a:t>
            </a:r>
            <a:endParaRPr lang="en-US" altLang="zh-CN" sz="2000" dirty="0">
              <a:latin typeface="微软雅黑" panose="020B0503020204020204" pitchFamily="34" charset="-122"/>
              <a:ea typeface="微软雅黑" panose="020B0503020204020204" pitchFamily="34" charset="-122"/>
            </a:endParaRPr>
          </a:p>
          <a:p>
            <a:pPr algn="just"/>
            <a:r>
              <a:rPr lang="zh-CN" altLang="zh-CN" sz="2000" b="1" dirty="0">
                <a:solidFill>
                  <a:srgbClr val="00B0F0"/>
                </a:solidFill>
                <a:latin typeface="微软雅黑" panose="020B0503020204020204" pitchFamily="34" charset="-122"/>
                <a:ea typeface="微软雅黑" panose="020B0503020204020204" pitchFamily="34" charset="-122"/>
              </a:rPr>
              <a:t>沙漠休闲类</a:t>
            </a:r>
            <a:endParaRPr lang="en-US" altLang="zh-CN" sz="2000" b="1" dirty="0">
              <a:solidFill>
                <a:srgbClr val="00B0F0"/>
              </a:solidFill>
              <a:latin typeface="微软雅黑" panose="020B0503020204020204" pitchFamily="34" charset="-122"/>
              <a:ea typeface="微软雅黑" panose="020B0503020204020204" pitchFamily="34" charset="-122"/>
            </a:endParaRPr>
          </a:p>
          <a:p>
            <a:pPr algn="just"/>
            <a:r>
              <a:rPr lang="zh-CN" altLang="zh-CN" sz="2000" dirty="0">
                <a:latin typeface="微软雅黑" panose="020B0503020204020204" pitchFamily="34" charset="-122"/>
                <a:ea typeface="微软雅黑" panose="020B0503020204020204" pitchFamily="34" charset="-122"/>
              </a:rPr>
              <a:t>例如戈壁农业、沙漠绿洲、沙海漫游、荒漠露营等。</a:t>
            </a:r>
            <a:endParaRPr lang="en-US" altLang="zh-CN" sz="2000" dirty="0">
              <a:latin typeface="微软雅黑" panose="020B0503020204020204" pitchFamily="34" charset="-122"/>
              <a:ea typeface="微软雅黑" panose="020B0503020204020204" pitchFamily="34" charset="-122"/>
            </a:endParaRPr>
          </a:p>
          <a:p>
            <a:pPr algn="just"/>
            <a:endParaRPr lang="zh-CN" altLang="zh-CN" sz="2400" b="1" dirty="0">
              <a:solidFill>
                <a:srgbClr val="C00000"/>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2214122" y="5665860"/>
            <a:ext cx="1048760" cy="710589"/>
            <a:chOff x="2690648" y="2406869"/>
            <a:chExt cx="2039007" cy="1757765"/>
          </a:xfrm>
        </p:grpSpPr>
        <p:sp>
          <p:nvSpPr>
            <p:cNvPr id="39" name="等腰三角形 27"/>
            <p:cNvSpPr/>
            <p:nvPr/>
          </p:nvSpPr>
          <p:spPr>
            <a:xfrm>
              <a:off x="2690648" y="2406869"/>
              <a:ext cx="2039007" cy="1757765"/>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65000"/>
                  </a:schemeClr>
                </a:solidFill>
              </a:endParaRPr>
            </a:p>
          </p:txBody>
        </p:sp>
        <p:sp>
          <p:nvSpPr>
            <p:cNvPr id="40" name="直角三角形 39"/>
            <p:cNvSpPr/>
            <p:nvPr/>
          </p:nvSpPr>
          <p:spPr>
            <a:xfrm>
              <a:off x="3720661" y="2417379"/>
              <a:ext cx="1008993" cy="1744718"/>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65000"/>
                  </a:schemeClr>
                </a:solidFill>
              </a:endParaRPr>
            </a:p>
          </p:txBody>
        </p:sp>
      </p:grpSp>
      <p:grpSp>
        <p:nvGrpSpPr>
          <p:cNvPr id="41" name="组合 40"/>
          <p:cNvGrpSpPr/>
          <p:nvPr/>
        </p:nvGrpSpPr>
        <p:grpSpPr>
          <a:xfrm>
            <a:off x="1383901" y="5245216"/>
            <a:ext cx="1273704" cy="1128960"/>
            <a:chOff x="2690648" y="2388446"/>
            <a:chExt cx="2039007" cy="1773651"/>
          </a:xfrm>
        </p:grpSpPr>
        <p:sp>
          <p:nvSpPr>
            <p:cNvPr id="42" name="等腰三角形 30"/>
            <p:cNvSpPr/>
            <p:nvPr/>
          </p:nvSpPr>
          <p:spPr>
            <a:xfrm>
              <a:off x="2690648" y="2388446"/>
              <a:ext cx="2039007" cy="1757765"/>
            </a:xfrm>
            <a:prstGeom prst="triangle">
              <a:avLst/>
            </a:prstGeom>
            <a:solidFill>
              <a:srgbClr val="FFA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65000"/>
                  </a:schemeClr>
                </a:solidFill>
              </a:endParaRPr>
            </a:p>
          </p:txBody>
        </p:sp>
        <p:sp>
          <p:nvSpPr>
            <p:cNvPr id="43" name="直角三角形 42"/>
            <p:cNvSpPr/>
            <p:nvPr/>
          </p:nvSpPr>
          <p:spPr>
            <a:xfrm>
              <a:off x="3720661" y="2417379"/>
              <a:ext cx="1008993" cy="1744718"/>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65000"/>
                  </a:schemeClr>
                </a:solidFill>
              </a:endParaRPr>
            </a:p>
          </p:txBody>
        </p:sp>
      </p:grpSp>
      <p:sp>
        <p:nvSpPr>
          <p:cNvPr id="45" name="矩形 44"/>
          <p:cNvSpPr/>
          <p:nvPr/>
        </p:nvSpPr>
        <p:spPr>
          <a:xfrm>
            <a:off x="132715" y="1431925"/>
            <a:ext cx="3270250" cy="2676525"/>
          </a:xfrm>
          <a:prstGeom prst="rect">
            <a:avLst/>
          </a:prstGeom>
        </p:spPr>
        <p:txBody>
          <a:bodyPr wrap="square">
            <a:spAutoFit/>
          </a:bodyPr>
          <a:lstStyle/>
          <a:p>
            <a:pPr algn="just" fontAlgn="auto">
              <a:lnSpc>
                <a:spcPct val="120000"/>
              </a:lnSpc>
            </a:pPr>
            <a:r>
              <a:rPr lang="zh-CN" altLang="en-US" sz="2000" b="1" dirty="0">
                <a:solidFill>
                  <a:srgbClr val="C00000"/>
                </a:solidFill>
                <a:latin typeface="微软雅黑" panose="020B0503020204020204" pitchFamily="34" charset="-122"/>
                <a:ea typeface="微软雅黑" panose="020B0503020204020204" pitchFamily="34" charset="-122"/>
              </a:rPr>
              <a:t>生态休闲项目</a:t>
            </a:r>
            <a:endParaRPr lang="en-US" altLang="zh-CN" sz="2000" b="1" dirty="0">
              <a:solidFill>
                <a:srgbClr val="C00000"/>
              </a:solidFill>
              <a:latin typeface="微软雅黑" panose="020B0503020204020204" pitchFamily="34" charset="-122"/>
              <a:ea typeface="微软雅黑" panose="020B0503020204020204" pitchFamily="34" charset="-122"/>
            </a:endParaRPr>
          </a:p>
          <a:p>
            <a:pPr algn="just" fontAlgn="auto">
              <a:lnSpc>
                <a:spcPct val="120000"/>
              </a:lnSpc>
            </a:pPr>
            <a:r>
              <a:rPr lang="zh-CN" altLang="zh-CN" sz="2000" dirty="0">
                <a:latin typeface="微软雅黑" panose="020B0503020204020204" pitchFamily="34" charset="-122"/>
                <a:ea typeface="微软雅黑" panose="020B0503020204020204" pitchFamily="34" charset="-122"/>
              </a:rPr>
              <a:t>指各地践行“两山理论”，依托山水林田湖草沙等生态资源优势，结合农业资源保护利用、农村生态文明建设，形成的生态休闲体验项目，实现生态资源价值的转化。</a:t>
            </a:r>
            <a:r>
              <a:rPr lang="zh-CN" altLang="zh-CN" sz="1600" dirty="0">
                <a:latin typeface="微软雅黑" panose="020B0503020204020204" pitchFamily="34" charset="-122"/>
                <a:ea typeface="微软雅黑" panose="020B0503020204020204" pitchFamily="34" charset="-122"/>
              </a:rPr>
              <a:t> </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459" y="218"/>
            <a:ext cx="12194259" cy="68617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nvGrpSpPr>
          <p:cNvPr id="14" name="组合 13"/>
          <p:cNvGrpSpPr/>
          <p:nvPr/>
        </p:nvGrpSpPr>
        <p:grpSpPr>
          <a:xfrm>
            <a:off x="459" y="-1240"/>
            <a:ext cx="12194259" cy="1215724"/>
            <a:chOff x="0" y="0"/>
            <a:chExt cx="12190413" cy="408214"/>
          </a:xfrm>
        </p:grpSpPr>
        <p:sp>
          <p:nvSpPr>
            <p:cNvPr id="15" name="矩形 14"/>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endParaRPr>
            </a:p>
          </p:txBody>
        </p:sp>
        <p:sp>
          <p:nvSpPr>
            <p:cNvPr id="16" name="TextBox 46"/>
            <p:cNvSpPr txBox="1"/>
            <p:nvPr/>
          </p:nvSpPr>
          <p:spPr>
            <a:xfrm>
              <a:off x="448587" y="96030"/>
              <a:ext cx="5548449" cy="195949"/>
            </a:xfrm>
            <a:prstGeom prst="rect">
              <a:avLst/>
            </a:prstGeom>
            <a:noFill/>
            <a:ln>
              <a:noFill/>
            </a:ln>
          </p:spPr>
          <p:txBody>
            <a:bodyPr wrap="square" rtlCol="0">
              <a:spAutoFit/>
            </a:bodyPr>
            <a:lstStyle/>
            <a:p>
              <a:pPr algn="ctr"/>
              <a:r>
                <a:rPr lang="zh-CN" altLang="zh-CN" sz="3200" dirty="0">
                  <a:solidFill>
                    <a:schemeClr val="bg1"/>
                  </a:solidFill>
                  <a:latin typeface="微软雅黑" panose="020B0503020204020204" pitchFamily="34" charset="-122"/>
                  <a:ea typeface="微软雅黑" panose="020B0503020204020204" pitchFamily="34" charset="-122"/>
                </a:rPr>
                <a:t>乡村休闲文化体验项目</a:t>
              </a:r>
              <a:endParaRPr lang="en-US" altLang="zh-CN" sz="3200" dirty="0">
                <a:solidFill>
                  <a:schemeClr val="bg1"/>
                </a:solidFill>
                <a:latin typeface="微软雅黑" panose="020B0503020204020204" pitchFamily="34" charset="-122"/>
                <a:ea typeface="微软雅黑" panose="020B0503020204020204" pitchFamily="34" charset="-122"/>
              </a:endParaRPr>
            </a:p>
          </p:txBody>
        </p:sp>
        <p:sp>
          <p:nvSpPr>
            <p:cNvPr id="17" name="等腰三角形 16"/>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endParaRPr>
            </a:p>
          </p:txBody>
        </p:sp>
      </p:grpSp>
      <p:grpSp>
        <p:nvGrpSpPr>
          <p:cNvPr id="34" name="组合 33"/>
          <p:cNvGrpSpPr/>
          <p:nvPr/>
        </p:nvGrpSpPr>
        <p:grpSpPr>
          <a:xfrm>
            <a:off x="552277" y="4545748"/>
            <a:ext cx="1531039" cy="1821239"/>
            <a:chOff x="2690648" y="2406869"/>
            <a:chExt cx="2039007" cy="1757765"/>
          </a:xfrm>
          <a:solidFill>
            <a:srgbClr val="229B9E"/>
          </a:solidFill>
        </p:grpSpPr>
        <p:sp>
          <p:nvSpPr>
            <p:cNvPr id="35" name="等腰三角形 2"/>
            <p:cNvSpPr/>
            <p:nvPr/>
          </p:nvSpPr>
          <p:spPr>
            <a:xfrm>
              <a:off x="2690648" y="2406869"/>
              <a:ext cx="2039007" cy="1757765"/>
            </a:xfrm>
            <a:prstGeom prst="triangle">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65000"/>
                  </a:schemeClr>
                </a:solidFill>
              </a:endParaRPr>
            </a:p>
          </p:txBody>
        </p:sp>
        <p:sp>
          <p:nvSpPr>
            <p:cNvPr id="36" name="直角三角形 35"/>
            <p:cNvSpPr/>
            <p:nvPr/>
          </p:nvSpPr>
          <p:spPr>
            <a:xfrm>
              <a:off x="3720661" y="2417379"/>
              <a:ext cx="1008993" cy="1744718"/>
            </a:xfrm>
            <a:prstGeom prst="rtTriangle">
              <a:avLst/>
            </a:prstGeom>
            <a:solidFill>
              <a:srgbClr val="17CF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65000"/>
                  </a:schemeClr>
                </a:solidFill>
              </a:endParaRPr>
            </a:p>
          </p:txBody>
        </p:sp>
      </p:grpSp>
      <p:sp>
        <p:nvSpPr>
          <p:cNvPr id="37" name="矩形 36"/>
          <p:cNvSpPr/>
          <p:nvPr/>
        </p:nvSpPr>
        <p:spPr>
          <a:xfrm>
            <a:off x="3712845" y="1226185"/>
            <a:ext cx="8481695" cy="5939155"/>
          </a:xfrm>
          <a:prstGeom prst="rect">
            <a:avLst/>
          </a:prstGeom>
        </p:spPr>
        <p:txBody>
          <a:bodyPr wrap="square">
            <a:spAutoFit/>
          </a:bodyPr>
          <a:lstStyle/>
          <a:p>
            <a:r>
              <a:rPr lang="zh-CN" altLang="zh-CN" sz="2000" b="1" dirty="0">
                <a:solidFill>
                  <a:srgbClr val="00B0F0"/>
                </a:solidFill>
                <a:latin typeface="微软雅黑" panose="020B0503020204020204" pitchFamily="34" charset="-122"/>
                <a:ea typeface="微软雅黑" panose="020B0503020204020204" pitchFamily="34" charset="-122"/>
              </a:rPr>
              <a:t>特色乡土美食类</a:t>
            </a:r>
            <a:endParaRPr lang="en-US" altLang="zh-CN" sz="2000" dirty="0">
              <a:solidFill>
                <a:srgbClr val="00B0F0"/>
              </a:solidFill>
              <a:latin typeface="微软雅黑" panose="020B0503020204020204" pitchFamily="34" charset="-122"/>
              <a:ea typeface="微软雅黑" panose="020B0503020204020204" pitchFamily="34" charset="-122"/>
            </a:endParaRPr>
          </a:p>
          <a:p>
            <a:r>
              <a:rPr lang="zh-CN" altLang="zh-CN" sz="2000" dirty="0">
                <a:latin typeface="微软雅黑" panose="020B0503020204020204" pitchFamily="34" charset="-122"/>
                <a:ea typeface="微软雅黑" panose="020B0503020204020204" pitchFamily="34" charset="-122"/>
              </a:rPr>
              <a:t>指基于当地产特色农产品开发的乡村美食项目；</a:t>
            </a:r>
            <a:endParaRPr lang="en-US" altLang="zh-CN" sz="2000" dirty="0">
              <a:latin typeface="微软雅黑" panose="020B0503020204020204" pitchFamily="34" charset="-122"/>
              <a:ea typeface="微软雅黑" panose="020B0503020204020204" pitchFamily="34" charset="-122"/>
            </a:endParaRPr>
          </a:p>
          <a:p>
            <a:r>
              <a:rPr lang="zh-CN" altLang="zh-CN" sz="2000" b="1" dirty="0">
                <a:solidFill>
                  <a:srgbClr val="00B0F0"/>
                </a:solidFill>
                <a:latin typeface="微软雅黑" panose="020B0503020204020204" pitchFamily="34" charset="-122"/>
                <a:ea typeface="微软雅黑" panose="020B0503020204020204" pitchFamily="34" charset="-122"/>
              </a:rPr>
              <a:t>特色农事体验类</a:t>
            </a:r>
            <a:endParaRPr lang="en-US" altLang="zh-CN" sz="2000" dirty="0">
              <a:solidFill>
                <a:srgbClr val="00B0F0"/>
              </a:solidFill>
              <a:latin typeface="微软雅黑" panose="020B0503020204020204" pitchFamily="34" charset="-122"/>
              <a:ea typeface="微软雅黑" panose="020B0503020204020204" pitchFamily="34" charset="-122"/>
            </a:endParaRPr>
          </a:p>
          <a:p>
            <a:r>
              <a:rPr lang="zh-CN" altLang="zh-CN" sz="2000" dirty="0">
                <a:latin typeface="微软雅黑" panose="020B0503020204020204" pitchFamily="34" charset="-122"/>
                <a:ea typeface="微软雅黑" panose="020B0503020204020204" pitchFamily="34" charset="-122"/>
              </a:rPr>
              <a:t>指诸如采茶制茶、草莓采摘、插秧收稻、踩麦收麦、萌宠乐园、垂钓捕捞等依托当地特色农业生产活动开展的农耕体验项目；</a:t>
            </a:r>
            <a:endParaRPr lang="en-US" altLang="zh-CN" sz="2000" dirty="0">
              <a:latin typeface="微软雅黑" panose="020B0503020204020204" pitchFamily="34" charset="-122"/>
              <a:ea typeface="微软雅黑" panose="020B0503020204020204" pitchFamily="34" charset="-122"/>
            </a:endParaRPr>
          </a:p>
          <a:p>
            <a:r>
              <a:rPr lang="zh-CN" altLang="zh-CN" sz="2000" b="1" dirty="0">
                <a:solidFill>
                  <a:srgbClr val="00B0F0"/>
                </a:solidFill>
                <a:latin typeface="微软雅黑" panose="020B0503020204020204" pitchFamily="34" charset="-122"/>
                <a:ea typeface="微软雅黑" panose="020B0503020204020204" pitchFamily="34" charset="-122"/>
              </a:rPr>
              <a:t>民俗文化节庆类</a:t>
            </a:r>
            <a:endParaRPr lang="en-US" altLang="zh-CN" sz="2000" b="1" dirty="0">
              <a:solidFill>
                <a:srgbClr val="00B0F0"/>
              </a:solidFill>
              <a:latin typeface="微软雅黑" panose="020B0503020204020204" pitchFamily="34" charset="-122"/>
              <a:ea typeface="微软雅黑" panose="020B0503020204020204" pitchFamily="34" charset="-122"/>
            </a:endParaRPr>
          </a:p>
          <a:p>
            <a:r>
              <a:rPr lang="zh-CN" altLang="zh-CN" sz="2000" dirty="0">
                <a:latin typeface="微软雅黑" panose="020B0503020204020204" pitchFamily="34" charset="-122"/>
                <a:ea typeface="微软雅黑" panose="020B0503020204020204" pitchFamily="34" charset="-122"/>
              </a:rPr>
              <a:t>指诸如县级以上政府相关部门主办的傣族泼水节、渔民迎接龙王等当地传统节日活动，或具有长期规划的民俗文化村、特色小镇项目等；</a:t>
            </a:r>
            <a:endParaRPr lang="en-US" altLang="zh-CN" sz="2000" dirty="0">
              <a:latin typeface="微软雅黑" panose="020B0503020204020204" pitchFamily="34" charset="-122"/>
              <a:ea typeface="微软雅黑" panose="020B0503020204020204" pitchFamily="34" charset="-122"/>
            </a:endParaRPr>
          </a:p>
          <a:p>
            <a:r>
              <a:rPr lang="zh-CN" altLang="zh-CN" sz="2000" b="1" dirty="0">
                <a:solidFill>
                  <a:srgbClr val="00B0F0"/>
                </a:solidFill>
                <a:latin typeface="微软雅黑" panose="020B0503020204020204" pitchFamily="34" charset="-122"/>
                <a:ea typeface="微软雅黑" panose="020B0503020204020204" pitchFamily="34" charset="-122"/>
              </a:rPr>
              <a:t>传统手工技艺类</a:t>
            </a:r>
            <a:endParaRPr lang="en-US" altLang="zh-CN" sz="2000" dirty="0">
              <a:solidFill>
                <a:srgbClr val="00B0F0"/>
              </a:solidFill>
              <a:latin typeface="微软雅黑" panose="020B0503020204020204" pitchFamily="34" charset="-122"/>
              <a:ea typeface="微软雅黑" panose="020B0503020204020204" pitchFamily="34" charset="-122"/>
            </a:endParaRPr>
          </a:p>
          <a:p>
            <a:r>
              <a:rPr lang="zh-CN" altLang="zh-CN" sz="2000" dirty="0">
                <a:latin typeface="微软雅黑" panose="020B0503020204020204" pitchFamily="34" charset="-122"/>
                <a:ea typeface="微软雅黑" panose="020B0503020204020204" pitchFamily="34" charset="-122"/>
              </a:rPr>
              <a:t>指诸如陶艺、刺绣、剪纸、蜡染、手工造纸、民族服饰等传统精湛的生产工艺展示和体验项目；</a:t>
            </a:r>
            <a:endParaRPr lang="zh-CN" altLang="zh-CN" sz="2000" dirty="0">
              <a:latin typeface="微软雅黑" panose="020B0503020204020204" pitchFamily="34" charset="-122"/>
              <a:ea typeface="微软雅黑" panose="020B0503020204020204" pitchFamily="34" charset="-122"/>
            </a:endParaRPr>
          </a:p>
          <a:p>
            <a:r>
              <a:rPr lang="zh-CN" altLang="zh-CN" sz="2000" b="1" dirty="0">
                <a:solidFill>
                  <a:srgbClr val="00B0F0"/>
                </a:solidFill>
                <a:latin typeface="微软雅黑" panose="020B0503020204020204" pitchFamily="34" charset="-122"/>
                <a:ea typeface="微软雅黑" panose="020B0503020204020204" pitchFamily="34" charset="-122"/>
              </a:rPr>
              <a:t>特色艺术表演类</a:t>
            </a:r>
            <a:endParaRPr lang="en-US" altLang="zh-CN" sz="2000" b="1" dirty="0">
              <a:solidFill>
                <a:srgbClr val="00B0F0"/>
              </a:solidFill>
              <a:latin typeface="微软雅黑" panose="020B0503020204020204" pitchFamily="34" charset="-122"/>
              <a:ea typeface="微软雅黑" panose="020B0503020204020204" pitchFamily="34" charset="-122"/>
            </a:endParaRPr>
          </a:p>
          <a:p>
            <a:r>
              <a:rPr lang="zh-CN" altLang="zh-CN" sz="2000" dirty="0">
                <a:latin typeface="微软雅黑" panose="020B0503020204020204" pitchFamily="34" charset="-122"/>
                <a:ea typeface="微软雅黑" panose="020B0503020204020204" pitchFamily="34" charset="-122"/>
              </a:rPr>
              <a:t>诸如地方戏剧曲艺、山歌民舞、田园夜景灯光、“印象”系列等大型实景演项目；</a:t>
            </a:r>
            <a:endParaRPr lang="en-US" altLang="zh-CN" sz="2000" dirty="0">
              <a:latin typeface="微软雅黑" panose="020B0503020204020204" pitchFamily="34" charset="-122"/>
              <a:ea typeface="微软雅黑" panose="020B0503020204020204" pitchFamily="34" charset="-122"/>
            </a:endParaRPr>
          </a:p>
          <a:p>
            <a:r>
              <a:rPr lang="zh-CN" altLang="zh-CN" sz="2000" b="1" dirty="0">
                <a:solidFill>
                  <a:srgbClr val="00B0F0"/>
                </a:solidFill>
                <a:latin typeface="微软雅黑" panose="020B0503020204020204" pitchFamily="34" charset="-122"/>
                <a:ea typeface="微软雅黑" panose="020B0503020204020204" pitchFamily="34" charset="-122"/>
              </a:rPr>
              <a:t>地方历史文化重现类</a:t>
            </a:r>
            <a:endParaRPr lang="en-US" altLang="zh-CN" sz="2000" b="1" dirty="0">
              <a:solidFill>
                <a:srgbClr val="00B0F0"/>
              </a:solidFill>
              <a:latin typeface="微软雅黑" panose="020B0503020204020204" pitchFamily="34" charset="-122"/>
              <a:ea typeface="微软雅黑" panose="020B0503020204020204" pitchFamily="34" charset="-122"/>
            </a:endParaRPr>
          </a:p>
          <a:p>
            <a:r>
              <a:rPr lang="zh-CN" altLang="zh-CN" sz="2000" dirty="0">
                <a:latin typeface="微软雅黑" panose="020B0503020204020204" pitchFamily="34" charset="-122"/>
                <a:ea typeface="微软雅黑" panose="020B0503020204020204" pitchFamily="34" charset="-122"/>
              </a:rPr>
              <a:t>指基于地方现存的古建筑、传统村落、传统园林、古墓等历史遗迹和在当地发生的重大历史文化事件以及近代红色文化资源而开发场景重现、历史文化情景剧等休闲体验项目。</a:t>
            </a:r>
            <a:endParaRPr lang="en-US" altLang="zh-CN" sz="2000" dirty="0">
              <a:solidFill>
                <a:srgbClr val="C00000"/>
              </a:solidFill>
              <a:latin typeface="微软雅黑" panose="020B0503020204020204" pitchFamily="34" charset="-122"/>
              <a:ea typeface="微软雅黑" panose="020B0503020204020204" pitchFamily="34" charset="-122"/>
            </a:endParaRPr>
          </a:p>
          <a:p>
            <a:pPr algn="just"/>
            <a:endParaRPr lang="zh-CN" altLang="zh-CN" sz="2000" b="1" dirty="0">
              <a:solidFill>
                <a:srgbClr val="C00000"/>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2214122" y="5665860"/>
            <a:ext cx="1048760" cy="710589"/>
            <a:chOff x="2690648" y="2406869"/>
            <a:chExt cx="2039007" cy="1757765"/>
          </a:xfrm>
        </p:grpSpPr>
        <p:sp>
          <p:nvSpPr>
            <p:cNvPr id="39" name="等腰三角形 27"/>
            <p:cNvSpPr/>
            <p:nvPr/>
          </p:nvSpPr>
          <p:spPr>
            <a:xfrm>
              <a:off x="2690648" y="2406869"/>
              <a:ext cx="2039007" cy="1757765"/>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65000"/>
                  </a:schemeClr>
                </a:solidFill>
              </a:endParaRPr>
            </a:p>
          </p:txBody>
        </p:sp>
        <p:sp>
          <p:nvSpPr>
            <p:cNvPr id="40" name="直角三角形 39"/>
            <p:cNvSpPr/>
            <p:nvPr/>
          </p:nvSpPr>
          <p:spPr>
            <a:xfrm>
              <a:off x="3720661" y="2417379"/>
              <a:ext cx="1008993" cy="1744718"/>
            </a:xfrm>
            <a:prstGeom prst="r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65000"/>
                  </a:schemeClr>
                </a:solidFill>
              </a:endParaRPr>
            </a:p>
          </p:txBody>
        </p:sp>
      </p:grpSp>
      <p:grpSp>
        <p:nvGrpSpPr>
          <p:cNvPr id="41" name="组合 40"/>
          <p:cNvGrpSpPr/>
          <p:nvPr/>
        </p:nvGrpSpPr>
        <p:grpSpPr>
          <a:xfrm>
            <a:off x="1383901" y="5245216"/>
            <a:ext cx="1273704" cy="1128960"/>
            <a:chOff x="2690648" y="2388446"/>
            <a:chExt cx="2039007" cy="1773651"/>
          </a:xfrm>
        </p:grpSpPr>
        <p:sp>
          <p:nvSpPr>
            <p:cNvPr id="42" name="等腰三角形 30"/>
            <p:cNvSpPr/>
            <p:nvPr/>
          </p:nvSpPr>
          <p:spPr>
            <a:xfrm>
              <a:off x="2690648" y="2388446"/>
              <a:ext cx="2039007" cy="1757765"/>
            </a:xfrm>
            <a:prstGeom prst="triangle">
              <a:avLst/>
            </a:prstGeom>
            <a:solidFill>
              <a:srgbClr val="FFA4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65000"/>
                  </a:schemeClr>
                </a:solidFill>
              </a:endParaRPr>
            </a:p>
          </p:txBody>
        </p:sp>
        <p:sp>
          <p:nvSpPr>
            <p:cNvPr id="43" name="直角三角形 42"/>
            <p:cNvSpPr/>
            <p:nvPr/>
          </p:nvSpPr>
          <p:spPr>
            <a:xfrm>
              <a:off x="3720661" y="2417379"/>
              <a:ext cx="1008993" cy="1744718"/>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65000"/>
                  </a:schemeClr>
                </a:solidFill>
              </a:endParaRPr>
            </a:p>
          </p:txBody>
        </p:sp>
      </p:grpSp>
      <p:sp>
        <p:nvSpPr>
          <p:cNvPr id="45" name="矩形 44"/>
          <p:cNvSpPr/>
          <p:nvPr/>
        </p:nvSpPr>
        <p:spPr>
          <a:xfrm>
            <a:off x="123670" y="1411554"/>
            <a:ext cx="3415100" cy="1938020"/>
          </a:xfrm>
          <a:prstGeom prst="rect">
            <a:avLst/>
          </a:prstGeom>
        </p:spPr>
        <p:txBody>
          <a:bodyPr wrap="square">
            <a:spAutoFit/>
          </a:bodyPr>
          <a:lstStyle/>
          <a:p>
            <a:pPr algn="just">
              <a:lnSpc>
                <a:spcPct val="150000"/>
              </a:lnSpc>
            </a:pPr>
            <a:r>
              <a:rPr lang="zh-CN" altLang="zh-CN" sz="2000" b="1" dirty="0">
                <a:solidFill>
                  <a:srgbClr val="C00000"/>
                </a:solidFill>
                <a:latin typeface="微软雅黑" panose="020B0503020204020204" pitchFamily="34" charset="-122"/>
                <a:ea typeface="微软雅黑" panose="020B0503020204020204" pitchFamily="34" charset="-122"/>
              </a:rPr>
              <a:t>乡村休闲文化体验项目</a:t>
            </a:r>
            <a:endParaRPr lang="zh-CN" altLang="zh-CN" sz="2000" b="1" dirty="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zh-CN" altLang="zh-CN" sz="2000" dirty="0">
                <a:latin typeface="微软雅黑" panose="020B0503020204020204" pitchFamily="34" charset="-122"/>
                <a:ea typeface="微软雅黑" panose="020B0503020204020204" pitchFamily="34" charset="-122"/>
              </a:rPr>
              <a:t>指各地依托特色农业农村资源和农业文化遗产，形成的乡村休闲文化体验项目</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8"/>
          <p:cNvSpPr txBox="1"/>
          <p:nvPr/>
        </p:nvSpPr>
        <p:spPr>
          <a:xfrm>
            <a:off x="574675" y="1209040"/>
            <a:ext cx="11153775" cy="2861310"/>
          </a:xfrm>
          <a:prstGeom prst="rect">
            <a:avLst/>
          </a:prstGeom>
          <a:noFill/>
          <a:ln>
            <a:noFill/>
          </a:ln>
        </p:spPr>
        <p:txBody>
          <a:bodyPr wrap="square" rtlCol="0">
            <a:spAutoFit/>
          </a:bodyPr>
          <a:lstStyle/>
          <a:p>
            <a:pPr algn="just">
              <a:lnSpc>
                <a:spcPct val="150000"/>
              </a:lnSpc>
            </a:pPr>
            <a:r>
              <a:rPr lang="zh-CN" altLang="en-US" sz="2000" b="1" dirty="0">
                <a:solidFill>
                  <a:srgbClr val="FF0000"/>
                </a:solidFill>
                <a:latin typeface="微软雅黑" panose="020B0503020204020204" pitchFamily="34" charset="-122"/>
                <a:ea typeface="微软雅黑" panose="020B0503020204020204" pitchFamily="34" charset="-122"/>
              </a:rPr>
              <a:t>九是体现产业机制创新的指标</a:t>
            </a:r>
            <a:endParaRPr lang="zh-CN" altLang="en-US" sz="2000" b="1" dirty="0">
              <a:solidFill>
                <a:srgbClr val="FF0000"/>
              </a:solidFill>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sz="2000" dirty="0">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p:txBody>
      </p:sp>
      <p:sp>
        <p:nvSpPr>
          <p:cNvPr id="17" name="等腰三角形 16"/>
          <p:cNvSpPr/>
          <p:nvPr/>
        </p:nvSpPr>
        <p:spPr>
          <a:xfrm rot="5400000">
            <a:off x="298893" y="110332"/>
            <a:ext cx="213492" cy="18404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2" name="组合 21"/>
          <p:cNvGrpSpPr/>
          <p:nvPr/>
        </p:nvGrpSpPr>
        <p:grpSpPr>
          <a:xfrm>
            <a:off x="4169" y="-6745"/>
            <a:ext cx="12194259" cy="1215725"/>
            <a:chOff x="0" y="0"/>
            <a:chExt cx="12190413" cy="408214"/>
          </a:xfrm>
        </p:grpSpPr>
        <p:sp>
          <p:nvSpPr>
            <p:cNvPr id="23" name="矩形 22"/>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TextBox 46"/>
            <p:cNvSpPr txBox="1"/>
            <p:nvPr/>
          </p:nvSpPr>
          <p:spPr>
            <a:xfrm>
              <a:off x="330096" y="36247"/>
              <a:ext cx="4075414" cy="278677"/>
            </a:xfrm>
            <a:prstGeom prst="rect">
              <a:avLst/>
            </a:prstGeom>
            <a:noFill/>
            <a:ln>
              <a:noFill/>
            </a:ln>
          </p:spPr>
          <p:txBody>
            <a:bodyPr wrap="square" rtlCol="0">
              <a:spAutoFit/>
            </a:bodyPr>
            <a:lstStyle/>
            <a:p>
              <a:pPr algn="ctr">
                <a:lnSpc>
                  <a:spcPct val="150000"/>
                </a:lnSpc>
              </a:pPr>
              <a:r>
                <a:rPr lang="zh-CN" altLang="en-US" sz="3200" dirty="0">
                  <a:solidFill>
                    <a:schemeClr val="bg1"/>
                  </a:solidFill>
                  <a:latin typeface="微软雅黑" panose="020B0503020204020204" pitchFamily="34" charset="-122"/>
                  <a:ea typeface="微软雅黑" panose="020B0503020204020204" pitchFamily="34" charset="-122"/>
                </a:rPr>
                <a:t>三、指标含义</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grpSp>
      <p:graphicFrame>
        <p:nvGraphicFramePr>
          <p:cNvPr id="4" name="表格 3"/>
          <p:cNvGraphicFramePr/>
          <p:nvPr>
            <p:custDataLst>
              <p:tags r:id="rId1"/>
            </p:custDataLst>
          </p:nvPr>
        </p:nvGraphicFramePr>
        <p:xfrm>
          <a:off x="702310" y="2254885"/>
          <a:ext cx="10269855" cy="3348990"/>
        </p:xfrm>
        <a:graphic>
          <a:graphicData uri="http://schemas.openxmlformats.org/drawingml/2006/table">
            <a:tbl>
              <a:tblPr firstRow="1" bandRow="1">
                <a:tableStyleId>{5940675A-B579-460E-94D1-54222C63F5DA}</a:tableStyleId>
              </a:tblPr>
              <a:tblGrid>
                <a:gridCol w="3035935"/>
                <a:gridCol w="1696085"/>
                <a:gridCol w="3411855"/>
                <a:gridCol w="2125980"/>
              </a:tblGrid>
              <a:tr h="1674495">
                <a:tc>
                  <a:txBody>
                    <a:bodyPr/>
                    <a:p>
                      <a:pPr indent="0">
                        <a:buNone/>
                      </a:pPr>
                      <a:r>
                        <a:rPr lang="en-US" sz="1600" b="1">
                          <a:latin typeface="宋体" panose="02010600030101010101" pitchFamily="2" charset="-122"/>
                          <a:ea typeface="宋体" panose="02010600030101010101" pitchFamily="2" charset="-122"/>
                          <a:cs typeface="宋体" panose="02010600030101010101" pitchFamily="2" charset="-122"/>
                          <a:sym typeface="+mn-ea"/>
                        </a:rPr>
                        <a:t>全县（市、区）休闲农业培训覆盖率（%）</a:t>
                      </a:r>
                      <a:endParaRPr lang="en-US" altLang="en-US" sz="1600" b="1">
                        <a:latin typeface="宋体" panose="02010600030101010101" pitchFamily="2" charset="-122"/>
                        <a:ea typeface="宋体" panose="02010600030101010101" pitchFamily="2" charset="-122"/>
                        <a:cs typeface="宋体" panose="02010600030101010101" pitchFamily="2" charset="-122"/>
                      </a:endParaRPr>
                    </a:p>
                    <a:p>
                      <a:pPr indent="0">
                        <a:buNone/>
                      </a:pP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1">
                          <a:latin typeface="Times New Roman" panose="02020603050405020304" charset="0"/>
                          <a:cs typeface="Times New Roman" panose="02020603050405020304" charset="0"/>
                        </a:rPr>
                        <a:t> </a:t>
                      </a:r>
                      <a:endParaRPr lang="en-US" sz="1600" b="1">
                        <a:latin typeface="Times New Roman" panose="02020603050405020304" charset="0"/>
                        <a:cs typeface="Times New Roman" panose="02020603050405020304" charset="0"/>
                      </a:endParaRPr>
                    </a:p>
                    <a:p>
                      <a:pPr indent="0">
                        <a:buNone/>
                      </a:pPr>
                      <a:endParaRPr lang="en-US" altLang="en-US" sz="1600" b="1">
                        <a:solidFill>
                          <a:srgbClr val="FF0000"/>
                        </a:solidFill>
                        <a:latin typeface="Times New Roman" panose="02020603050405020304" charset="0"/>
                        <a:cs typeface="Times New Roman" panose="02020603050405020304" charset="0"/>
                        <a:sym typeface="+mn-ea"/>
                      </a:endParaRPr>
                    </a:p>
                    <a:p>
                      <a:pPr algn="l">
                        <a:buClrTx/>
                        <a:buSzTx/>
                        <a:buNone/>
                      </a:pPr>
                      <a:r>
                        <a:rPr lang="zh-CN" altLang="en-US" sz="1600" b="1">
                          <a:solidFill>
                            <a:srgbClr val="FF0000"/>
                          </a:solidFill>
                          <a:sym typeface="+mn-ea"/>
                        </a:rPr>
                        <a:t>每年参加休闲农业相关培训的从业人员数量/休闲农业从业人员总数×100%。</a:t>
                      </a:r>
                      <a:endParaRPr lang="zh-CN" altLang="en-US" sz="1600" b="1">
                        <a:solidFill>
                          <a:srgbClr val="FF0000"/>
                        </a:solidFill>
                      </a:endParaRPr>
                    </a:p>
                    <a:p>
                      <a:pPr indent="0">
                        <a:buNone/>
                      </a:pPr>
                      <a:endParaRPr lang="en-US" altLang="en-US" sz="1600" b="1">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1">
                          <a:latin typeface="宋体" panose="02010600030101010101" pitchFamily="2" charset="-122"/>
                          <a:ea typeface="宋体" panose="02010600030101010101" pitchFamily="2" charset="-122"/>
                          <a:cs typeface="宋体" panose="02010600030101010101" pitchFamily="2" charset="-122"/>
                          <a:sym typeface="+mn-ea"/>
                        </a:rPr>
                        <a:t>全县（市、区）休闲农业贷款余额（万元）</a:t>
                      </a:r>
                      <a:endParaRPr lang="en-US" altLang="en-US" sz="1600" b="1">
                        <a:latin typeface="宋体" panose="02010600030101010101" pitchFamily="2" charset="-122"/>
                        <a:ea typeface="宋体" panose="02010600030101010101" pitchFamily="2" charset="-122"/>
                        <a:cs typeface="宋体" panose="02010600030101010101" pitchFamily="2" charset="-122"/>
                      </a:endParaRPr>
                    </a:p>
                    <a:p>
                      <a:pPr indent="0">
                        <a:buNone/>
                      </a:pP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0">
                          <a:latin typeface="Times New Roman" panose="02020603050405020304" charset="0"/>
                          <a:cs typeface="Times New Roman" panose="02020603050405020304" charset="0"/>
                        </a:rPr>
                        <a:t> </a:t>
                      </a:r>
                      <a:r>
                        <a:rPr lang="en-US" sz="1600" b="1">
                          <a:solidFill>
                            <a:schemeClr val="tx1"/>
                          </a:solidFill>
                          <a:latin typeface="Times New Roman" panose="02020603050405020304" charset="0"/>
                          <a:cs typeface="Times New Roman" panose="02020603050405020304" charset="0"/>
                        </a:rPr>
                        <a:t>指截止上年末休闲农业相关贷款余额总数。</a:t>
                      </a:r>
                      <a:endParaRPr lang="en-US" sz="1600" b="1">
                        <a:solidFill>
                          <a:schemeClr val="tx1"/>
                        </a:solidFill>
                        <a:latin typeface="Times New Roman" panose="02020603050405020304" charset="0"/>
                        <a:cs typeface="Times New Roman" panose="02020603050405020304" charset="0"/>
                      </a:endParaRPr>
                    </a:p>
                    <a:p>
                      <a:pPr indent="0">
                        <a:buNone/>
                      </a:pPr>
                      <a:endParaRPr lang="en-US" sz="1600" b="1">
                        <a:solidFill>
                          <a:schemeClr val="tx1"/>
                        </a:solidFill>
                        <a:sym typeface="+mn-ea"/>
                      </a:endParaRPr>
                    </a:p>
                    <a:p>
                      <a:pPr indent="0">
                        <a:buNone/>
                      </a:pPr>
                      <a:r>
                        <a:rPr lang="en-US" sz="1600" b="1">
                          <a:solidFill>
                            <a:srgbClr val="FF0000"/>
                          </a:solidFill>
                          <a:sym typeface="+mn-ea"/>
                        </a:rPr>
                        <a:t>各县人民银行或休闲农业企业调查</a:t>
                      </a:r>
                      <a:r>
                        <a:rPr lang="zh-CN" altLang="en-US" sz="1600" b="1">
                          <a:solidFill>
                            <a:srgbClr val="FF0000"/>
                          </a:solidFill>
                          <a:sym typeface="+mn-ea"/>
                        </a:rPr>
                        <a:t>。</a:t>
                      </a:r>
                      <a:endParaRPr lang="en-US" sz="1600" b="1">
                        <a:solidFill>
                          <a:srgbClr val="FF0000"/>
                        </a:solidFill>
                      </a:endParaRPr>
                    </a:p>
                    <a:p>
                      <a:pPr indent="0">
                        <a:buNone/>
                      </a:pPr>
                      <a:r>
                        <a:rPr lang="en-US" sz="1600" b="1">
                          <a:solidFill>
                            <a:srgbClr val="FF0000"/>
                          </a:solidFill>
                          <a:latin typeface="Times New Roman" panose="02020603050405020304" charset="0"/>
                          <a:cs typeface="Times New Roman" panose="02020603050405020304" charset="0"/>
                        </a:rPr>
                        <a:t>不要填0，填0要提供情况说明。</a:t>
                      </a:r>
                      <a:endParaRPr lang="en-US" sz="1600" b="1">
                        <a:solidFill>
                          <a:srgbClr val="FF0000"/>
                        </a:solidFill>
                        <a:latin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74495">
                <a:tc>
                  <a:txBody>
                    <a:bodyPr/>
                    <a:p>
                      <a:pPr indent="0">
                        <a:buNone/>
                      </a:pPr>
                      <a:r>
                        <a:rPr lang="en-US" sz="1600" b="1">
                          <a:latin typeface="宋体" panose="02010600030101010101" pitchFamily="2" charset="-122"/>
                          <a:ea typeface="宋体" panose="02010600030101010101" pitchFamily="2" charset="-122"/>
                          <a:cs typeface="宋体" panose="02010600030101010101" pitchFamily="2" charset="-122"/>
                          <a:sym typeface="+mn-ea"/>
                        </a:rPr>
                        <a:t>新编县域国土空间规划全县（市、区）用于休闲农业的建设用地指标比例（%）</a:t>
                      </a:r>
                      <a:endParaRPr lang="en-US" altLang="en-US" sz="1600" b="1">
                        <a:latin typeface="宋体" panose="02010600030101010101" pitchFamily="2" charset="-122"/>
                        <a:ea typeface="宋体" panose="02010600030101010101" pitchFamily="2" charset="-122"/>
                        <a:cs typeface="宋体" panose="02010600030101010101" pitchFamily="2" charset="-122"/>
                      </a:endParaRPr>
                    </a:p>
                    <a:p>
                      <a:pPr indent="0">
                        <a:buNone/>
                      </a:pP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600" b="1">
                          <a:latin typeface="Times New Roman" panose="02020603050405020304" charset="0"/>
                          <a:cs typeface="Times New Roman" panose="02020603050405020304" charset="0"/>
                        </a:rPr>
                        <a:t> </a:t>
                      </a:r>
                      <a:r>
                        <a:rPr lang="zh-CN" altLang="en-US" sz="1600" b="1">
                          <a:solidFill>
                            <a:srgbClr val="FF0000"/>
                          </a:solidFill>
                          <a:sym typeface="+mn-ea"/>
                        </a:rPr>
                        <a:t>县自然资源部门</a:t>
                      </a:r>
                      <a:endParaRPr lang="zh-CN" altLang="en-US" sz="1600" b="1">
                        <a:solidFill>
                          <a:srgbClr val="FF0000"/>
                        </a:solidFill>
                      </a:endParaRPr>
                    </a:p>
                    <a:p>
                      <a:pPr indent="0">
                        <a:buNone/>
                      </a:pPr>
                      <a:r>
                        <a:rPr lang="en-US" altLang="en-US" sz="1600" b="1">
                          <a:solidFill>
                            <a:srgbClr val="FF0000"/>
                          </a:solidFill>
                          <a:latin typeface="Times New Roman" panose="02020603050405020304" charset="0"/>
                          <a:ea typeface="Times New Roman" panose="02020603050405020304" charset="0"/>
                          <a:cs typeface="Times New Roman" panose="02020603050405020304" charset="0"/>
                        </a:rPr>
                        <a:t>不要填0，填0要提供情况说明。</a:t>
                      </a:r>
                      <a:endParaRPr lang="en-US" altLang="en-US" sz="1600" b="1">
                        <a:solidFill>
                          <a:srgbClr val="FF0000"/>
                        </a:solidFill>
                        <a:latin typeface="Times New Roman" panose="02020603050405020304" charset="0"/>
                        <a:ea typeface="Times New Roman" panose="02020603050405020304" charset="0"/>
                        <a:cs typeface="Times New Roman" panose="02020603050405020304"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600" b="0">
                        <a:latin typeface="Times New Roman" panose="02020603050405020304" charset="0"/>
                        <a:ea typeface="Times New Roman" panose="02020603050405020304" charset="0"/>
                        <a:cs typeface="Times New Roman" panose="020206030504050203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8"/>
          <p:cNvSpPr txBox="1"/>
          <p:nvPr/>
        </p:nvSpPr>
        <p:spPr>
          <a:xfrm>
            <a:off x="756912" y="1570479"/>
            <a:ext cx="11013969" cy="4707890"/>
          </a:xfrm>
          <a:prstGeom prst="rect">
            <a:avLst/>
          </a:prstGeom>
          <a:noFill/>
          <a:ln>
            <a:noFill/>
          </a:ln>
        </p:spPr>
        <p:txBody>
          <a:bodyPr wrap="square" rtlCol="0">
            <a:spAutoFit/>
          </a:bodyPr>
          <a:lstStyle/>
          <a:p>
            <a:pPr algn="just">
              <a:lnSpc>
                <a:spcPct val="150000"/>
              </a:lnSpc>
            </a:pPr>
            <a:endParaRPr lang="en-US" sz="2000" b="1">
              <a:sym typeface="+mn-ea"/>
            </a:endParaRPr>
          </a:p>
          <a:p>
            <a:pPr algn="just">
              <a:lnSpc>
                <a:spcPct val="150000"/>
              </a:lnSpc>
            </a:pPr>
            <a:r>
              <a:rPr sz="2000" b="1" dirty="0">
                <a:latin typeface="微软雅黑" panose="020B0503020204020204" pitchFamily="34" charset="-122"/>
                <a:ea typeface="微软雅黑" panose="020B0503020204020204" pitchFamily="34" charset="-122"/>
              </a:rPr>
              <a:t>休闲农业培训覆盖率（%）：</a:t>
            </a:r>
            <a:r>
              <a:rPr sz="2000" dirty="0">
                <a:latin typeface="微软雅黑" panose="020B0503020204020204" pitchFamily="34" charset="-122"/>
                <a:ea typeface="微软雅黑" panose="020B0503020204020204" pitchFamily="34" charset="-122"/>
              </a:rPr>
              <a:t>指每年参加休闲农业相关培训的从业人员占比。休闲农业培训是指对企业和经营主体进行的科学、系统、有组织的围绕提升农民综合素质、生产技能和经营管理能力的培训。</a:t>
            </a:r>
            <a:endParaRPr sz="2000" dirty="0">
              <a:latin typeface="微软雅黑" panose="020B0503020204020204" pitchFamily="34" charset="-122"/>
              <a:ea typeface="微软雅黑" panose="020B0503020204020204" pitchFamily="34" charset="-122"/>
            </a:endParaRPr>
          </a:p>
          <a:p>
            <a:pPr algn="just">
              <a:lnSpc>
                <a:spcPct val="150000"/>
              </a:lnSpc>
            </a:pPr>
            <a:r>
              <a:rPr sz="2000" b="1" dirty="0">
                <a:latin typeface="微软雅黑" panose="020B0503020204020204" pitchFamily="34" charset="-122"/>
                <a:ea typeface="微软雅黑" panose="020B0503020204020204" pitchFamily="34" charset="-122"/>
              </a:rPr>
              <a:t>计算公式：</a:t>
            </a:r>
            <a:r>
              <a:rPr sz="2000" dirty="0">
                <a:solidFill>
                  <a:srgbClr val="FF0000"/>
                </a:solidFill>
                <a:latin typeface="微软雅黑" panose="020B0503020204020204" pitchFamily="34" charset="-122"/>
                <a:ea typeface="微软雅黑" panose="020B0503020204020204" pitchFamily="34" charset="-122"/>
              </a:rPr>
              <a:t>休闲农业培训覆盖率=每年参加休闲农业相关培训的从业人员数量/休闲农业从业人员总数×100%。</a:t>
            </a:r>
            <a:endParaRPr sz="2000" dirty="0">
              <a:latin typeface="微软雅黑" panose="020B0503020204020204" pitchFamily="34" charset="-122"/>
              <a:ea typeface="微软雅黑" panose="020B0503020204020204" pitchFamily="34" charset="-122"/>
            </a:endParaRPr>
          </a:p>
          <a:p>
            <a:pPr algn="just">
              <a:lnSpc>
                <a:spcPct val="150000"/>
              </a:lnSpc>
            </a:pPr>
            <a:endParaRPr sz="2000" dirty="0">
              <a:latin typeface="微软雅黑" panose="020B0503020204020204" pitchFamily="34" charset="-122"/>
              <a:ea typeface="微软雅黑" panose="020B0503020204020204" pitchFamily="34" charset="-122"/>
            </a:endParaRPr>
          </a:p>
          <a:p>
            <a:pPr algn="just">
              <a:lnSpc>
                <a:spcPct val="150000"/>
              </a:lnSpc>
            </a:pPr>
            <a:r>
              <a:rPr lang="en-US" altLang="zh-CN" sz="2000" b="1" dirty="0">
                <a:latin typeface="微软雅黑" panose="020B0503020204020204" pitchFamily="34" charset="-122"/>
                <a:ea typeface="微软雅黑" panose="020B0503020204020204" pitchFamily="34" charset="-122"/>
                <a:sym typeface="+mn-ea"/>
              </a:rPr>
              <a:t>新编县域国土空间规划用于休闲农业的建设用地指标比例（%）</a:t>
            </a:r>
            <a:r>
              <a:rPr lang="en-US" altLang="zh-CN" sz="2000" dirty="0">
                <a:latin typeface="微软雅黑" panose="020B0503020204020204" pitchFamily="34" charset="-122"/>
                <a:ea typeface="微软雅黑" panose="020B0503020204020204" pitchFamily="34" charset="-122"/>
                <a:sym typeface="+mn-ea"/>
              </a:rPr>
              <a:t>：是指在最新编制的县域国土空间规划中，安排用于休闲农业的建设用地占全县建设用地的比例。</a:t>
            </a:r>
            <a:endParaRPr lang="en-US" altLang="zh-CN" sz="2000" dirty="0">
              <a:latin typeface="微软雅黑" panose="020B0503020204020204" pitchFamily="34" charset="-122"/>
              <a:ea typeface="微软雅黑" panose="020B0503020204020204" pitchFamily="34" charset="-122"/>
              <a:sym typeface="+mn-ea"/>
            </a:endParaRPr>
          </a:p>
          <a:p>
            <a:pPr algn="just">
              <a:lnSpc>
                <a:spcPct val="150000"/>
              </a:lnSpc>
            </a:pPr>
            <a:endParaRPr sz="2000" dirty="0">
              <a:latin typeface="微软雅黑" panose="020B0503020204020204" pitchFamily="34" charset="-122"/>
              <a:ea typeface="微软雅黑" panose="020B0503020204020204" pitchFamily="34" charset="-122"/>
            </a:endParaRPr>
          </a:p>
        </p:txBody>
      </p:sp>
      <p:sp>
        <p:nvSpPr>
          <p:cNvPr id="17" name="等腰三角形 16"/>
          <p:cNvSpPr/>
          <p:nvPr/>
        </p:nvSpPr>
        <p:spPr>
          <a:xfrm rot="5400000">
            <a:off x="298893" y="110332"/>
            <a:ext cx="213492" cy="18404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2" name="组合 21"/>
          <p:cNvGrpSpPr/>
          <p:nvPr/>
        </p:nvGrpSpPr>
        <p:grpSpPr>
          <a:xfrm>
            <a:off x="4169" y="-6745"/>
            <a:ext cx="12194259" cy="1215725"/>
            <a:chOff x="0" y="0"/>
            <a:chExt cx="12190413" cy="408214"/>
          </a:xfrm>
        </p:grpSpPr>
        <p:sp>
          <p:nvSpPr>
            <p:cNvPr id="23" name="矩形 22"/>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TextBox 46"/>
            <p:cNvSpPr txBox="1"/>
            <p:nvPr/>
          </p:nvSpPr>
          <p:spPr>
            <a:xfrm>
              <a:off x="329838" y="36198"/>
              <a:ext cx="3066500" cy="278677"/>
            </a:xfrm>
            <a:prstGeom prst="rect">
              <a:avLst/>
            </a:prstGeom>
            <a:noFill/>
            <a:ln>
              <a:noFill/>
            </a:ln>
          </p:spPr>
          <p:txBody>
            <a:bodyPr wrap="square" rtlCol="0">
              <a:spAutoFit/>
            </a:bodyPr>
            <a:lstStyle/>
            <a:p>
              <a:pPr algn="ctr">
                <a:lnSpc>
                  <a:spcPct val="150000"/>
                </a:lnSpc>
              </a:pPr>
              <a:r>
                <a:rPr lang="zh-CN" altLang="en-US" sz="3200" dirty="0">
                  <a:solidFill>
                    <a:schemeClr val="bg1"/>
                  </a:solidFill>
                  <a:latin typeface="微软雅黑" panose="020B0503020204020204" pitchFamily="34" charset="-122"/>
                  <a:ea typeface="微软雅黑" panose="020B0503020204020204" pitchFamily="34" charset="-122"/>
                </a:rPr>
                <a:t>三、指标含义</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22605" y="1393825"/>
            <a:ext cx="11306175" cy="5332730"/>
          </a:xfrm>
        </p:spPr>
        <p:txBody>
          <a:bodyPr>
            <a:normAutofit fontScale="80000"/>
          </a:bodyPr>
          <a:lstStyle/>
          <a:p>
            <a:pPr marL="0" indent="0">
              <a:buNone/>
            </a:pPr>
            <a:r>
              <a:rPr lang="zh-CN" altLang="en-US" sz="2400" b="1" dirty="0">
                <a:latin typeface="微软雅黑" panose="020B0503020204020204" pitchFamily="34" charset="-122"/>
                <a:ea typeface="微软雅黑" panose="020B0503020204020204" pitchFamily="34" charset="-122"/>
              </a:rPr>
              <a:t>全县（市、区）休闲农业建设基本情况概述</a:t>
            </a:r>
            <a:endParaRPr lang="en-US" altLang="zh-CN" sz="2400" b="1" dirty="0">
              <a:latin typeface="微软雅黑" panose="020B0503020204020204" pitchFamily="34" charset="-122"/>
              <a:ea typeface="微软雅黑" panose="020B0503020204020204" pitchFamily="34" charset="-122"/>
            </a:endParaRPr>
          </a:p>
          <a:p>
            <a:pPr>
              <a:lnSpc>
                <a:spcPct val="150000"/>
              </a:lnSpc>
            </a:pPr>
            <a:r>
              <a:rPr lang="zh-CN" altLang="en-US" sz="2400" dirty="0">
                <a:solidFill>
                  <a:srgbClr val="FF0000"/>
                </a:solidFill>
                <a:latin typeface="微软雅黑" panose="020B0503020204020204" pitchFamily="34" charset="-122"/>
                <a:ea typeface="微软雅黑" panose="020B0503020204020204" pitchFamily="34" charset="-122"/>
              </a:rPr>
              <a:t>资源优势、设施条件、建设思路、规划布局、重点任务、具体措施、建设现状、功能拓展、联农带农机制。</a:t>
            </a:r>
            <a:endParaRPr lang="zh-CN" altLang="en-US" sz="2400" dirty="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2400" dirty="0">
                <a:solidFill>
                  <a:srgbClr val="FF0000"/>
                </a:solidFill>
                <a:latin typeface="微软雅黑" panose="020B0503020204020204" pitchFamily="34" charset="-122"/>
                <a:ea typeface="微软雅黑" panose="020B0503020204020204" pitchFamily="34" charset="-122"/>
              </a:rPr>
              <a:t>在用地保障、财政投资、金融支持、人才培引等方面的政策创设、建立健全组织管理机制等情况。</a:t>
            </a:r>
            <a:endParaRPr lang="zh-CN" altLang="en-US" sz="2400" dirty="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2400" dirty="0">
                <a:solidFill>
                  <a:srgbClr val="FF0000"/>
                </a:solidFill>
                <a:latin typeface="微软雅黑" panose="020B0503020204020204" pitchFamily="34" charset="-122"/>
                <a:ea typeface="微软雅黑" panose="020B0503020204020204" pitchFamily="34" charset="-122"/>
              </a:rPr>
              <a:t>休闲农业与农业主导产业联动发展情况。本县充分发挥休闲农业基于一产，接二连三的独特功能，围绕农业主导产业延链拓链，促进联动融通发展，实现互利共赢的典型经验和做法。</a:t>
            </a:r>
            <a:endParaRPr lang="zh-CN" altLang="en-US" sz="2400" dirty="0">
              <a:solidFill>
                <a:srgbClr val="FF0000"/>
              </a:solidFill>
              <a:latin typeface="微软雅黑" panose="020B0503020204020204" pitchFamily="34" charset="-122"/>
              <a:ea typeface="微软雅黑" panose="020B0503020204020204" pitchFamily="34" charset="-122"/>
            </a:endParaRPr>
          </a:p>
          <a:p>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建议按照内容分条阐述。</a:t>
            </a:r>
            <a:endParaRPr lang="zh-CN" altLang="en-US" sz="2400" dirty="0">
              <a:latin typeface="微软雅黑" panose="020B0503020204020204" pitchFamily="34" charset="-122"/>
              <a:ea typeface="微软雅黑" panose="020B0503020204020204" pitchFamily="34" charset="-122"/>
            </a:endParaRPr>
          </a:p>
          <a:p>
            <a:endParaRPr lang="en-US" altLang="zh-CN"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字数在</a:t>
            </a:r>
            <a:r>
              <a:rPr lang="en-US" altLang="zh-CN" sz="2400" dirty="0">
                <a:solidFill>
                  <a:srgbClr val="FF0000"/>
                </a:solidFill>
                <a:latin typeface="微软雅黑" panose="020B0503020204020204" pitchFamily="34" charset="-122"/>
                <a:ea typeface="微软雅黑" panose="020B0503020204020204" pitchFamily="34" charset="-122"/>
              </a:rPr>
              <a:t>5000</a:t>
            </a:r>
            <a:r>
              <a:rPr lang="zh-CN" altLang="en-US" sz="2400" dirty="0">
                <a:solidFill>
                  <a:srgbClr val="FF0000"/>
                </a:solidFill>
                <a:latin typeface="微软雅黑" panose="020B0503020204020204" pitchFamily="34" charset="-122"/>
                <a:ea typeface="微软雅黑" panose="020B0503020204020204" pitchFamily="34" charset="-122"/>
              </a:rPr>
              <a:t>字以</a:t>
            </a:r>
            <a:r>
              <a:rPr lang="en-US" altLang="zh-CN" sz="2400" dirty="0">
                <a:solidFill>
                  <a:srgbClr val="FF0000"/>
                </a:solidFill>
                <a:latin typeface="微软雅黑" panose="020B0503020204020204" pitchFamily="34" charset="-122"/>
                <a:ea typeface="微软雅黑" panose="020B0503020204020204" pitchFamily="34" charset="-122"/>
              </a:rPr>
              <a:t>内，可附页。</a:t>
            </a:r>
            <a:r>
              <a:rPr lang="zh-CN" altLang="en-US" sz="2400" dirty="0">
                <a:solidFill>
                  <a:srgbClr val="FF0000"/>
                </a:solidFill>
                <a:latin typeface="微软雅黑" panose="020B0503020204020204" pitchFamily="34" charset="-122"/>
                <a:ea typeface="微软雅黑" panose="020B0503020204020204" pitchFamily="34" charset="-122"/>
              </a:rPr>
              <a:t>形成一个</a:t>
            </a:r>
            <a:r>
              <a:rPr lang="zh-CN" altLang="en-US" sz="2400" dirty="0">
                <a:solidFill>
                  <a:srgbClr val="FF0000"/>
                </a:solidFill>
                <a:latin typeface="微软雅黑" panose="020B0503020204020204" pitchFamily="34" charset="-122"/>
                <a:ea typeface="微软雅黑" panose="020B0503020204020204" pitchFamily="34" charset="-122"/>
                <a:sym typeface="+mn-ea"/>
              </a:rPr>
              <a:t>单独的</a:t>
            </a:r>
            <a:r>
              <a:rPr lang="en-US" altLang="zh-CN" sz="2400" dirty="0">
                <a:solidFill>
                  <a:srgbClr val="FF0000"/>
                </a:solidFill>
                <a:latin typeface="微软雅黑" panose="020B0503020204020204" pitchFamily="34" charset="-122"/>
                <a:ea typeface="微软雅黑" panose="020B0503020204020204" pitchFamily="34" charset="-122"/>
              </a:rPr>
              <a:t>word</a:t>
            </a:r>
            <a:r>
              <a:rPr lang="zh-CN" altLang="en-US" sz="2400" dirty="0">
                <a:solidFill>
                  <a:srgbClr val="FF0000"/>
                </a:solidFill>
                <a:latin typeface="微软雅黑" panose="020B0503020204020204" pitchFamily="34" charset="-122"/>
                <a:ea typeface="微软雅黑" panose="020B0503020204020204" pitchFamily="34" charset="-122"/>
              </a:rPr>
              <a:t>文档</a:t>
            </a:r>
            <a:r>
              <a:rPr lang="zh-CN" altLang="en-US" sz="2400" dirty="0">
                <a:solidFill>
                  <a:srgbClr val="FF0000"/>
                </a:solidFill>
                <a:latin typeface="微软雅黑" panose="020B0503020204020204" pitchFamily="34" charset="-122"/>
                <a:ea typeface="微软雅黑" panose="020B0503020204020204" pitchFamily="34" charset="-122"/>
              </a:rPr>
              <a:t>材料。</a:t>
            </a:r>
            <a:endParaRPr lang="zh-CN" altLang="en-US" sz="2400" dirty="0">
              <a:solidFill>
                <a:srgbClr val="FF0000"/>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2382" y="4"/>
            <a:ext cx="12190413" cy="1215341"/>
            <a:chOff x="0" y="0"/>
            <a:chExt cx="12190413" cy="408214"/>
          </a:xfrm>
        </p:grpSpPr>
        <p:sp>
          <p:nvSpPr>
            <p:cNvPr id="6" name="矩形 5"/>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 name="TextBox 46"/>
            <p:cNvSpPr txBox="1"/>
            <p:nvPr/>
          </p:nvSpPr>
          <p:spPr>
            <a:xfrm>
              <a:off x="520065" y="40098"/>
              <a:ext cx="9474200" cy="278766"/>
            </a:xfrm>
            <a:prstGeom prst="rect">
              <a:avLst/>
            </a:prstGeom>
            <a:noFill/>
            <a:ln>
              <a:noFill/>
            </a:ln>
          </p:spPr>
          <p:txBody>
            <a:bodyPr wrap="square" rtlCol="0">
              <a:spAutoFit/>
            </a:bodyPr>
            <a:lstStyle/>
            <a:p>
              <a:pPr algn="l">
                <a:lnSpc>
                  <a:spcPct val="150000"/>
                </a:lnSpc>
              </a:pPr>
              <a:r>
                <a:rPr lang="zh-CN" altLang="en-US" sz="3200" dirty="0">
                  <a:solidFill>
                    <a:schemeClr val="bg1"/>
                  </a:solidFill>
                  <a:latin typeface="微软雅黑" panose="020B0503020204020204" pitchFamily="34" charset="-122"/>
                  <a:ea typeface="微软雅黑" panose="020B0503020204020204" pitchFamily="34" charset="-122"/>
                </a:rPr>
                <a:t>申报表中定性描述（</a:t>
              </a:r>
              <a:r>
                <a:rPr lang="zh-CN" altLang="en-US" sz="3200" dirty="0">
                  <a:solidFill>
                    <a:srgbClr val="FF0000"/>
                  </a:solidFill>
                  <a:latin typeface="微软雅黑" panose="020B0503020204020204" pitchFamily="34" charset="-122"/>
                  <a:ea typeface="微软雅黑" panose="020B0503020204020204" pitchFamily="34" charset="-122"/>
                </a:rPr>
                <a:t>弥补定量指标体现不足之处</a:t>
              </a:r>
              <a:r>
                <a:rPr lang="zh-CN" altLang="en-US" sz="3200" dirty="0">
                  <a:solidFill>
                    <a:schemeClr val="bg1"/>
                  </a:solidFill>
                  <a:latin typeface="微软雅黑" panose="020B0503020204020204" pitchFamily="34" charset="-122"/>
                  <a:ea typeface="微软雅黑" panose="020B0503020204020204" pitchFamily="34" charset="-122"/>
                </a:rPr>
                <a:t>）</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8" name="等腰三角形 7"/>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07670" y="1285875"/>
            <a:ext cx="11787505" cy="5573395"/>
          </a:xfrm>
        </p:spPr>
        <p:txBody>
          <a:bodyPr>
            <a:normAutofit fontScale="90000"/>
          </a:bodyPr>
          <a:lstStyle/>
          <a:p>
            <a:pPr>
              <a:lnSpc>
                <a:spcPct val="140000"/>
              </a:lnSpc>
            </a:pPr>
            <a:r>
              <a:rPr lang="en-US" altLang="zh-CN" sz="2400" b="1" dirty="0">
                <a:solidFill>
                  <a:srgbClr val="FF0000"/>
                </a:solidFill>
                <a:latin typeface="微软雅黑" panose="020B0503020204020204" pitchFamily="34" charset="-122"/>
                <a:ea typeface="微软雅黑" panose="020B0503020204020204" pitchFamily="34" charset="-122"/>
              </a:rPr>
              <a:t>休闲农业重点县建设情况总结论述中需要注意以下几个方面。</a:t>
            </a:r>
            <a:endParaRPr lang="en-US" altLang="zh-CN" sz="2400" dirty="0">
              <a:solidFill>
                <a:srgbClr val="FF0000"/>
              </a:solidFill>
              <a:latin typeface="微软雅黑" panose="020B0503020204020204" pitchFamily="34" charset="-122"/>
              <a:ea typeface="微软雅黑" panose="020B0503020204020204" pitchFamily="34" charset="-122"/>
            </a:endParaRPr>
          </a:p>
          <a:p>
            <a:pPr>
              <a:lnSpc>
                <a:spcPct val="140000"/>
              </a:lnSpc>
            </a:pPr>
            <a:r>
              <a:rPr lang="en-US" altLang="zh-CN" sz="2400" dirty="0">
                <a:solidFill>
                  <a:srgbClr val="FF0000"/>
                </a:solidFill>
                <a:latin typeface="微软雅黑" panose="020B0503020204020204" pitchFamily="34" charset="-122"/>
                <a:ea typeface="微软雅黑" panose="020B0503020204020204" pitchFamily="34" charset="-122"/>
              </a:rPr>
              <a:t> 功能拓展方面要重点阐述：</a:t>
            </a:r>
            <a:r>
              <a:rPr lang="en-US" altLang="zh-CN" sz="2400" dirty="0">
                <a:solidFill>
                  <a:schemeClr val="tx1"/>
                </a:solidFill>
                <a:latin typeface="微软雅黑" panose="020B0503020204020204" pitchFamily="34" charset="-122"/>
                <a:ea typeface="微软雅黑" panose="020B0503020204020204" pitchFamily="34" charset="-122"/>
              </a:rPr>
              <a:t>本县依托农业农村特色资源和农业文化遗产，形成乡村休闲文化体验项目，实现乡村优秀传统文化的活化传承</a:t>
            </a:r>
            <a:r>
              <a:rPr lang="zh-CN" altLang="en-US" sz="2400" dirty="0">
                <a:solidFill>
                  <a:schemeClr val="tx1"/>
                </a:solidFill>
                <a:latin typeface="微软雅黑" panose="020B0503020204020204" pitchFamily="34" charset="-122"/>
                <a:ea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rPr>
              <a:t>依托山水林田湖草沙等生态资源优势，结合农业资源保护利用、农村生态文明建设，形成的生态休闲体验项目，实现生态资源价值的转化；依托农业高新科技示范、特色农业生产环节等，形成农业科普、亲子教育等实现科普教育功能的项目。</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140000"/>
              </a:lnSpc>
            </a:pPr>
            <a:r>
              <a:rPr lang="en-US" altLang="zh-CN" sz="2400" dirty="0">
                <a:solidFill>
                  <a:srgbClr val="FF0000"/>
                </a:solidFill>
                <a:latin typeface="微软雅黑" panose="020B0503020204020204" pitchFamily="34" charset="-122"/>
                <a:ea typeface="微软雅黑" panose="020B0503020204020204" pitchFamily="34" charset="-122"/>
              </a:rPr>
              <a:t>机制创新方面要重点阐述：</a:t>
            </a:r>
            <a:r>
              <a:rPr lang="en-US" altLang="zh-CN" sz="2400" dirty="0">
                <a:solidFill>
                  <a:schemeClr val="tx1"/>
                </a:solidFill>
                <a:latin typeface="微软雅黑" panose="020B0503020204020204" pitchFamily="34" charset="-122"/>
                <a:ea typeface="微软雅黑" panose="020B0503020204020204" pitchFamily="34" charset="-122"/>
              </a:rPr>
              <a:t>本县是否成立县级主要领导任组长，相关部门负责人任成员的休闲农业重点县建设领导小组，且领导小组机制在休闲农业发展决策中发挥了突出的领导作用；是否形成相关部门定期参加研究解决休闲农业发展问题的休闲农业发展联席会议制度；是否形成联农带农机制，农民分享二三产业增值收益有保障；是否建立多种经营主体协同发展的行业组织或沟通联系机制。</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2382" y="4"/>
            <a:ext cx="12190413" cy="1215341"/>
            <a:chOff x="0" y="0"/>
            <a:chExt cx="12190413" cy="408214"/>
          </a:xfrm>
        </p:grpSpPr>
        <p:sp>
          <p:nvSpPr>
            <p:cNvPr id="6" name="矩形 5"/>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 name="TextBox 46"/>
            <p:cNvSpPr txBox="1"/>
            <p:nvPr/>
          </p:nvSpPr>
          <p:spPr>
            <a:xfrm>
              <a:off x="520065" y="40098"/>
              <a:ext cx="9474200" cy="278766"/>
            </a:xfrm>
            <a:prstGeom prst="rect">
              <a:avLst/>
            </a:prstGeom>
            <a:noFill/>
            <a:ln>
              <a:noFill/>
            </a:ln>
          </p:spPr>
          <p:txBody>
            <a:bodyPr wrap="square" rtlCol="0">
              <a:spAutoFit/>
            </a:bodyPr>
            <a:lstStyle/>
            <a:p>
              <a:pPr algn="l">
                <a:lnSpc>
                  <a:spcPct val="150000"/>
                </a:lnSpc>
              </a:pPr>
              <a:r>
                <a:rPr lang="zh-CN" altLang="en-US" sz="3200" dirty="0">
                  <a:solidFill>
                    <a:schemeClr val="bg1"/>
                  </a:solidFill>
                  <a:latin typeface="微软雅黑" panose="020B0503020204020204" pitchFamily="34" charset="-122"/>
                  <a:ea typeface="微软雅黑" panose="020B0503020204020204" pitchFamily="34" charset="-122"/>
                </a:rPr>
                <a:t>申报表中定性描述（</a:t>
              </a:r>
              <a:r>
                <a:rPr lang="zh-CN" altLang="en-US" sz="3200" dirty="0">
                  <a:solidFill>
                    <a:srgbClr val="FF0000"/>
                  </a:solidFill>
                  <a:latin typeface="微软雅黑" panose="020B0503020204020204" pitchFamily="34" charset="-122"/>
                  <a:ea typeface="微软雅黑" panose="020B0503020204020204" pitchFamily="34" charset="-122"/>
                </a:rPr>
                <a:t>弥补定量指标体现不足之处</a:t>
              </a:r>
              <a:r>
                <a:rPr lang="zh-CN" altLang="en-US" sz="3200" dirty="0">
                  <a:solidFill>
                    <a:schemeClr val="bg1"/>
                  </a:solidFill>
                  <a:latin typeface="微软雅黑" panose="020B0503020204020204" pitchFamily="34" charset="-122"/>
                  <a:ea typeface="微软雅黑" panose="020B0503020204020204" pitchFamily="34" charset="-122"/>
                </a:rPr>
                <a:t>）</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8" name="等腰三角形 7"/>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73405" y="1473835"/>
            <a:ext cx="11083925" cy="4653915"/>
          </a:xfrm>
        </p:spPr>
        <p:txBody>
          <a:bodyPr>
            <a:normAutofit lnSpcReduction="10000"/>
          </a:bodyPr>
          <a:lstStyle/>
          <a:p>
            <a:pPr>
              <a:lnSpc>
                <a:spcPct val="200000"/>
              </a:lnSpc>
            </a:pPr>
            <a:r>
              <a:rPr lang="en-US" altLang="zh-CN" sz="2400" dirty="0">
                <a:solidFill>
                  <a:srgbClr val="FF0000"/>
                </a:solidFill>
                <a:latin typeface="微软雅黑" panose="020B0503020204020204" pitchFamily="34" charset="-122"/>
                <a:ea typeface="微软雅黑" panose="020B0503020204020204" pitchFamily="34" charset="-122"/>
              </a:rPr>
              <a:t>政策创设方面要重点阐述</a:t>
            </a:r>
            <a:r>
              <a:rPr lang="en-US" altLang="zh-CN" sz="2400" dirty="0">
                <a:solidFill>
                  <a:schemeClr val="tx1"/>
                </a:solidFill>
                <a:latin typeface="微软雅黑" panose="020B0503020204020204" pitchFamily="34" charset="-122"/>
                <a:ea typeface="微软雅黑" panose="020B0503020204020204" pitchFamily="34" charset="-122"/>
              </a:rPr>
              <a:t>：出台休闲农业和乡村旅游人才引进和培训、支持休闲农业发展用地政策、资金支持政策或提供便利融资方式等情况。</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200000"/>
              </a:lnSpc>
            </a:pP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200000"/>
              </a:lnSpc>
            </a:pPr>
            <a:r>
              <a:rPr lang="zh-CN" altLang="en-US" sz="2400" dirty="0">
                <a:solidFill>
                  <a:srgbClr val="FF0000"/>
                </a:solidFill>
                <a:latin typeface="微软雅黑" panose="020B0503020204020204" pitchFamily="34" charset="-122"/>
                <a:ea typeface="微软雅黑" panose="020B0503020204020204" pitchFamily="34" charset="-122"/>
                <a:sym typeface="+mn-ea"/>
              </a:rPr>
              <a:t>出台相关政策性文件以附件形式一并提供。</a:t>
            </a:r>
            <a:endParaRPr lang="zh-CN" altLang="en-US" sz="2400" dirty="0">
              <a:solidFill>
                <a:srgbClr val="FF0000"/>
              </a:solidFill>
              <a:latin typeface="微软雅黑" panose="020B0503020204020204" pitchFamily="34" charset="-122"/>
              <a:ea typeface="微软雅黑" panose="020B0503020204020204" pitchFamily="34" charset="-122"/>
            </a:endParaRPr>
          </a:p>
          <a:p>
            <a:pPr>
              <a:lnSpc>
                <a:spcPct val="200000"/>
              </a:lnSpc>
            </a:pP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2382" y="4"/>
            <a:ext cx="12190413" cy="1215341"/>
            <a:chOff x="0" y="0"/>
            <a:chExt cx="12190413" cy="408214"/>
          </a:xfrm>
        </p:grpSpPr>
        <p:sp>
          <p:nvSpPr>
            <p:cNvPr id="6" name="矩形 5"/>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 name="TextBox 46"/>
            <p:cNvSpPr txBox="1"/>
            <p:nvPr/>
          </p:nvSpPr>
          <p:spPr>
            <a:xfrm>
              <a:off x="520065" y="40098"/>
              <a:ext cx="9474200" cy="278766"/>
            </a:xfrm>
            <a:prstGeom prst="rect">
              <a:avLst/>
            </a:prstGeom>
            <a:noFill/>
            <a:ln>
              <a:noFill/>
            </a:ln>
          </p:spPr>
          <p:txBody>
            <a:bodyPr wrap="square" rtlCol="0">
              <a:spAutoFit/>
            </a:bodyPr>
            <a:lstStyle/>
            <a:p>
              <a:pPr algn="l">
                <a:lnSpc>
                  <a:spcPct val="150000"/>
                </a:lnSpc>
              </a:pPr>
              <a:r>
                <a:rPr lang="zh-CN" altLang="en-US" sz="3200" dirty="0">
                  <a:solidFill>
                    <a:schemeClr val="bg1"/>
                  </a:solidFill>
                  <a:latin typeface="微软雅黑" panose="020B0503020204020204" pitchFamily="34" charset="-122"/>
                  <a:ea typeface="微软雅黑" panose="020B0503020204020204" pitchFamily="34" charset="-122"/>
                </a:rPr>
                <a:t>申报表中定性描述（</a:t>
              </a:r>
              <a:r>
                <a:rPr lang="zh-CN" altLang="en-US" sz="3200" dirty="0">
                  <a:solidFill>
                    <a:srgbClr val="FF0000"/>
                  </a:solidFill>
                  <a:latin typeface="微软雅黑" panose="020B0503020204020204" pitchFamily="34" charset="-122"/>
                  <a:ea typeface="微软雅黑" panose="020B0503020204020204" pitchFamily="34" charset="-122"/>
                </a:rPr>
                <a:t>弥补定量指标体现不足之处</a:t>
              </a:r>
              <a:r>
                <a:rPr lang="zh-CN" altLang="en-US" sz="3200" dirty="0">
                  <a:solidFill>
                    <a:schemeClr val="bg1"/>
                  </a:solidFill>
                  <a:latin typeface="微软雅黑" panose="020B0503020204020204" pitchFamily="34" charset="-122"/>
                  <a:ea typeface="微软雅黑" panose="020B0503020204020204" pitchFamily="34" charset="-122"/>
                </a:rPr>
                <a:t>）</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8" name="等腰三角形 7"/>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8"/>
          <p:cNvSpPr txBox="1"/>
          <p:nvPr/>
        </p:nvSpPr>
        <p:spPr>
          <a:xfrm>
            <a:off x="574675" y="1209040"/>
            <a:ext cx="11200130" cy="4993005"/>
          </a:xfrm>
          <a:prstGeom prst="rect">
            <a:avLst/>
          </a:prstGeom>
          <a:noFill/>
          <a:ln>
            <a:noFill/>
          </a:ln>
        </p:spPr>
        <p:txBody>
          <a:bodyPr wrap="square" rtlCol="0">
            <a:noAutofit/>
          </a:bodyPr>
          <a:lstStyle/>
          <a:p>
            <a:pPr algn="just">
              <a:lnSpc>
                <a:spcPct val="150000"/>
              </a:lnSpc>
            </a:pPr>
            <a:r>
              <a:rPr lang="en-US" altLang="zh-CN" sz="2000" b="1" dirty="0">
                <a:latin typeface="微软雅黑" panose="020B0503020204020204" pitchFamily="34" charset="-122"/>
                <a:ea typeface="微软雅黑" panose="020B0503020204020204" pitchFamily="34" charset="-122"/>
              </a:rPr>
              <a:t>1.</a:t>
            </a:r>
            <a:r>
              <a:rPr lang="zh-CN" sz="2000" b="1" dirty="0">
                <a:latin typeface="微软雅黑" panose="020B0503020204020204" pitchFamily="34" charset="-122"/>
                <a:ea typeface="微软雅黑" panose="020B0503020204020204" pitchFamily="34" charset="-122"/>
              </a:rPr>
              <a:t>申报主体要求：</a:t>
            </a:r>
            <a:r>
              <a:rPr sz="2000" dirty="0">
                <a:latin typeface="微软雅黑" panose="020B0503020204020204" pitchFamily="34" charset="-122"/>
                <a:ea typeface="微软雅黑" panose="020B0503020204020204" pitchFamily="34" charset="-122"/>
              </a:rPr>
              <a:t>参加休闲农业重点县申报的县（市、区）必须是</a:t>
            </a:r>
            <a:r>
              <a:rPr sz="2000" dirty="0">
                <a:solidFill>
                  <a:srgbClr val="FF0000"/>
                </a:solidFill>
                <a:latin typeface="微软雅黑" panose="020B0503020204020204" pitchFamily="34" charset="-122"/>
                <a:ea typeface="微软雅黑" panose="020B0503020204020204" pitchFamily="34" charset="-122"/>
              </a:rPr>
              <a:t>县级行政区划人民政府，具有县域用地、财税等职权，县级开发区、特区等不在申报范围内</a:t>
            </a:r>
            <a:r>
              <a:rPr sz="2000" dirty="0">
                <a:latin typeface="微软雅黑" panose="020B0503020204020204" pitchFamily="34" charset="-122"/>
                <a:ea typeface="微软雅黑" panose="020B0503020204020204" pitchFamily="34" charset="-122"/>
              </a:rPr>
              <a:t>。</a:t>
            </a:r>
            <a:endParaRPr sz="2000" dirty="0">
              <a:latin typeface="微软雅黑" panose="020B0503020204020204" pitchFamily="34" charset="-122"/>
              <a:ea typeface="微软雅黑" panose="020B0503020204020204" pitchFamily="34" charset="-122"/>
            </a:endParaRPr>
          </a:p>
          <a:p>
            <a:pPr algn="just">
              <a:lnSpc>
                <a:spcPct val="150000"/>
              </a:lnSpc>
            </a:pPr>
            <a:r>
              <a:rPr lang="en-US" altLang="zh-CN" sz="2000" b="1" dirty="0">
                <a:latin typeface="微软雅黑" panose="020B0503020204020204" pitchFamily="34" charset="-122"/>
                <a:ea typeface="微软雅黑" panose="020B0503020204020204" pitchFamily="34" charset="-122"/>
              </a:rPr>
              <a:t>2.</a:t>
            </a:r>
            <a:r>
              <a:rPr lang="zh-CN" sz="2000" b="1" dirty="0">
                <a:latin typeface="微软雅黑" panose="020B0503020204020204" pitchFamily="34" charset="-122"/>
                <a:ea typeface="微软雅黑" panose="020B0503020204020204" pitchFamily="34" charset="-122"/>
              </a:rPr>
              <a:t>申报确定流程：</a:t>
            </a:r>
            <a:r>
              <a:rPr lang="zh-CN" sz="2000" dirty="0">
                <a:latin typeface="微软雅黑" panose="020B0503020204020204" pitchFamily="34" charset="-122"/>
                <a:ea typeface="微软雅黑" panose="020B0503020204020204" pitchFamily="34" charset="-122"/>
              </a:rPr>
              <a:t>县级申请</a:t>
            </a:r>
            <a:r>
              <a:rPr lang="en-US" altLang="zh-CN" sz="2000" dirty="0">
                <a:latin typeface="微软雅黑" panose="020B0503020204020204" pitchFamily="34" charset="-122"/>
                <a:ea typeface="微软雅黑" panose="020B0503020204020204" pitchFamily="34" charset="-122"/>
              </a:rPr>
              <a:t>——</a:t>
            </a:r>
            <a:r>
              <a:rPr lang="zh-CN" sz="2000" dirty="0">
                <a:latin typeface="微软雅黑" panose="020B0503020204020204" pitchFamily="34" charset="-122"/>
                <a:ea typeface="微软雅黑" panose="020B0503020204020204" pitchFamily="34" charset="-122"/>
              </a:rPr>
              <a:t>省级遴选</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部级</a:t>
            </a:r>
            <a:r>
              <a:rPr lang="zh-CN" altLang="en-US" sz="2000" dirty="0">
                <a:latin typeface="微软雅黑" panose="020B0503020204020204" pitchFamily="34" charset="-122"/>
                <a:ea typeface="微软雅黑" panose="020B0503020204020204" pitchFamily="34" charset="-122"/>
              </a:rPr>
              <a:t>确定</a:t>
            </a:r>
            <a:endParaRPr lang="zh-CN" altLang="en-US" sz="2000" dirty="0">
              <a:latin typeface="微软雅黑" panose="020B0503020204020204" pitchFamily="34" charset="-122"/>
              <a:ea typeface="微软雅黑" panose="020B0503020204020204" pitchFamily="34" charset="-122"/>
            </a:endParaRPr>
          </a:p>
          <a:p>
            <a:pPr algn="just">
              <a:lnSpc>
                <a:spcPct val="150000"/>
              </a:lnSpc>
            </a:pPr>
            <a:r>
              <a:rPr lang="en-US" altLang="zh-CN" sz="2000" b="1" dirty="0">
                <a:latin typeface="微软雅黑" panose="020B0503020204020204" pitchFamily="34" charset="-122"/>
                <a:ea typeface="微软雅黑" panose="020B0503020204020204" pitchFamily="34" charset="-122"/>
              </a:rPr>
              <a:t>   </a:t>
            </a:r>
            <a:r>
              <a:rPr lang="zh-CN" sz="2000" b="1" dirty="0">
                <a:latin typeface="微软雅黑" panose="020B0503020204020204" pitchFamily="34" charset="-122"/>
                <a:ea typeface="微软雅黑" panose="020B0503020204020204" pitchFamily="34" charset="-122"/>
              </a:rPr>
              <a:t>县级申报材料：</a:t>
            </a:r>
            <a:r>
              <a:rPr lang="zh-CN" sz="2000" b="1" dirty="0">
                <a:solidFill>
                  <a:srgbClr val="FF0000"/>
                </a:solidFill>
                <a:latin typeface="微软雅黑" panose="020B0503020204020204" pitchFamily="34" charset="-122"/>
                <a:ea typeface="微软雅黑" panose="020B0503020204020204" pitchFamily="34" charset="-122"/>
              </a:rPr>
              <a:t>申报表</a:t>
            </a:r>
            <a:r>
              <a:rPr lang="zh-CN" sz="2000" b="1" dirty="0">
                <a:solidFill>
                  <a:srgbClr val="FF0000"/>
                </a:solidFill>
                <a:latin typeface="微软雅黑" panose="020B0503020204020204" pitchFamily="34" charset="-122"/>
                <a:ea typeface="微软雅黑" panose="020B0503020204020204" pitchFamily="34" charset="-122"/>
              </a:rPr>
              <a:t>、休闲农业发展规划、重点县建设实施方案</a:t>
            </a:r>
            <a:r>
              <a:rPr lang="zh-CN" sz="2000" b="1" dirty="0">
                <a:latin typeface="微软雅黑" panose="020B0503020204020204" pitchFamily="34" charset="-122"/>
                <a:ea typeface="微软雅黑" panose="020B0503020204020204" pitchFamily="34" charset="-122"/>
              </a:rPr>
              <a:t>等。</a:t>
            </a:r>
            <a:r>
              <a:rPr lang="zh-CN" sz="2000" dirty="0">
                <a:solidFill>
                  <a:srgbClr val="FF0000"/>
                </a:solidFill>
                <a:latin typeface="微软雅黑" panose="020B0503020204020204" pitchFamily="34" charset="-122"/>
                <a:ea typeface="微软雅黑" panose="020B0503020204020204" pitchFamily="34" charset="-122"/>
              </a:rPr>
              <a:t>如有出台相关政策性文件以附件形式一并提供。</a:t>
            </a:r>
            <a:endParaRPr lang="zh-CN" sz="2000" dirty="0">
              <a:solidFill>
                <a:srgbClr val="FF0000"/>
              </a:solidFill>
              <a:latin typeface="微软雅黑" panose="020B0503020204020204" pitchFamily="34" charset="-122"/>
              <a:ea typeface="微软雅黑" panose="020B0503020204020204" pitchFamily="34" charset="-122"/>
            </a:endParaRPr>
          </a:p>
          <a:p>
            <a:pPr algn="just">
              <a:lnSpc>
                <a:spcPct val="150000"/>
              </a:lnSpc>
            </a:pPr>
            <a:r>
              <a:rPr lang="en-US" altLang="zh-CN" sz="2000" b="1" dirty="0">
                <a:latin typeface="微软雅黑" panose="020B0503020204020204" pitchFamily="34" charset="-122"/>
                <a:ea typeface="微软雅黑" panose="020B0503020204020204" pitchFamily="34" charset="-122"/>
              </a:rPr>
              <a:t>   </a:t>
            </a:r>
            <a:r>
              <a:rPr lang="zh-CN" altLang="en-US" sz="2000" b="1" dirty="0">
                <a:latin typeface="微软雅黑" panose="020B0503020204020204" pitchFamily="34" charset="-122"/>
                <a:ea typeface="微软雅黑" panose="020B0503020204020204" pitchFamily="34" charset="-122"/>
              </a:rPr>
              <a:t>省级遴选：</a:t>
            </a:r>
            <a:r>
              <a:rPr lang="zh-CN" altLang="en-US" sz="2000" dirty="0">
                <a:latin typeface="微软雅黑" panose="020B0503020204020204" pitchFamily="34" charset="-122"/>
                <a:ea typeface="微软雅黑" panose="020B0503020204020204" pitchFamily="34" charset="-122"/>
              </a:rPr>
              <a:t>省级农业农村部门按照《申报名额分配表》数量对本省申报的重点县择优遴选。</a:t>
            </a:r>
            <a:r>
              <a:rPr lang="zh-CN" altLang="en-US" sz="2000" dirty="0">
                <a:solidFill>
                  <a:srgbClr val="FF0000"/>
                </a:solidFill>
                <a:latin typeface="微软雅黑" panose="020B0503020204020204" pitchFamily="34" charset="-122"/>
                <a:ea typeface="微软雅黑" panose="020B0503020204020204" pitchFamily="34" charset="-122"/>
              </a:rPr>
              <a:t>不要超额报。</a:t>
            </a:r>
            <a:r>
              <a:rPr lang="zh-CN" altLang="en-US" sz="2000" dirty="0">
                <a:latin typeface="微软雅黑" panose="020B0503020204020204" pitchFamily="34" charset="-122"/>
                <a:ea typeface="微软雅黑" panose="020B0503020204020204" pitchFamily="34" charset="-122"/>
              </a:rPr>
              <a:t>在名额内同等条件下可</a:t>
            </a:r>
            <a:r>
              <a:rPr lang="zh-CN" altLang="en-US" sz="2000" dirty="0">
                <a:solidFill>
                  <a:srgbClr val="FF0000"/>
                </a:solidFill>
                <a:latin typeface="微软雅黑" panose="020B0503020204020204" pitchFamily="34" charset="-122"/>
                <a:ea typeface="微软雅黑" panose="020B0503020204020204" pitchFamily="34" charset="-122"/>
              </a:rPr>
              <a:t>优先推荐国家乡村振兴重点帮扶县。</a:t>
            </a:r>
            <a:r>
              <a:rPr lang="zh-CN" altLang="en-US" sz="2000" dirty="0">
                <a:latin typeface="微软雅黑" panose="020B0503020204020204" pitchFamily="34" charset="-122"/>
                <a:ea typeface="微软雅黑" panose="020B0503020204020204" pitchFamily="34" charset="-122"/>
              </a:rPr>
              <a:t>对推荐的县（市、区）</a:t>
            </a:r>
            <a:r>
              <a:rPr lang="zh-CN" altLang="en-US" sz="2000" dirty="0">
                <a:solidFill>
                  <a:srgbClr val="FF0000"/>
                </a:solidFill>
                <a:latin typeface="微软雅黑" panose="020B0503020204020204" pitchFamily="34" charset="-122"/>
                <a:ea typeface="微软雅黑" panose="020B0503020204020204" pitchFamily="34" charset="-122"/>
              </a:rPr>
              <a:t>进行排序</a:t>
            </a:r>
            <a:r>
              <a:rPr lang="zh-CN" altLang="en-US" sz="2000" dirty="0">
                <a:latin typeface="微软雅黑" panose="020B0503020204020204" pitchFamily="34" charset="-122"/>
                <a:ea typeface="微软雅黑" panose="020B0503020204020204" pitchFamily="34" charset="-122"/>
              </a:rPr>
              <a:t>，以省级农业农村部门名义</a:t>
            </a:r>
            <a:r>
              <a:rPr lang="zh-CN" altLang="en-US" sz="2000" dirty="0">
                <a:solidFill>
                  <a:srgbClr val="FF0000"/>
                </a:solidFill>
                <a:latin typeface="微软雅黑" panose="020B0503020204020204" pitchFamily="34" charset="-122"/>
                <a:ea typeface="微软雅黑" panose="020B0503020204020204" pitchFamily="34" charset="-122"/>
              </a:rPr>
              <a:t>正式行文上报</a:t>
            </a:r>
            <a:r>
              <a:rPr lang="zh-CN" altLang="en-US" sz="2000" dirty="0">
                <a:latin typeface="微软雅黑" panose="020B0503020204020204" pitchFamily="34" charset="-122"/>
                <a:ea typeface="微软雅黑" panose="020B0503020204020204" pitchFamily="34" charset="-122"/>
              </a:rPr>
              <a:t>农业农村部。</a:t>
            </a:r>
            <a:endParaRPr lang="zh-CN" altLang="en-US" sz="2000" dirty="0">
              <a:latin typeface="微软雅黑" panose="020B0503020204020204" pitchFamily="34" charset="-122"/>
              <a:ea typeface="微软雅黑" panose="020B0503020204020204" pitchFamily="34" charset="-122"/>
            </a:endParaRPr>
          </a:p>
          <a:p>
            <a:pPr algn="just">
              <a:lnSpc>
                <a:spcPct val="150000"/>
              </a:lnSpc>
            </a:pPr>
            <a:r>
              <a:rPr lang="zh-CN" altLang="en-US" sz="2000" dirty="0">
                <a:latin typeface="微软雅黑" panose="020B0503020204020204" pitchFamily="34" charset="-122"/>
                <a:ea typeface="微软雅黑" panose="020B0503020204020204" pitchFamily="34" charset="-122"/>
              </a:rPr>
              <a:t>特别提请省级注意：</a:t>
            </a:r>
            <a:r>
              <a:rPr lang="zh-CN" altLang="en-US" sz="2000" b="1" dirty="0">
                <a:solidFill>
                  <a:srgbClr val="FF0000"/>
                </a:solidFill>
                <a:latin typeface="微软雅黑" panose="020B0503020204020204" pitchFamily="34" charset="-122"/>
                <a:ea typeface="微软雅黑" panose="020B0503020204020204" pitchFamily="34" charset="-122"/>
              </a:rPr>
              <a:t>超报会整体退回，可能导致今年的全国休闲农业重点县申报名额全部取消。</a:t>
            </a:r>
            <a:endParaRPr lang="zh-CN" altLang="en-US" sz="2000" b="1" dirty="0">
              <a:solidFill>
                <a:srgbClr val="FF0000"/>
              </a:solidFill>
              <a:latin typeface="微软雅黑" panose="020B0503020204020204" pitchFamily="34" charset="-122"/>
              <a:ea typeface="微软雅黑" panose="020B0503020204020204" pitchFamily="34" charset="-122"/>
            </a:endParaRPr>
          </a:p>
          <a:p>
            <a:pPr algn="just">
              <a:lnSpc>
                <a:spcPct val="150000"/>
              </a:lnSpc>
            </a:pPr>
            <a:r>
              <a:rPr lang="zh-CN" altLang="en-US" sz="2000" b="1" dirty="0">
                <a:latin typeface="微软雅黑" panose="020B0503020204020204" pitchFamily="34" charset="-122"/>
                <a:ea typeface="微软雅黑" panose="020B0503020204020204" pitchFamily="34" charset="-122"/>
              </a:rPr>
              <a:t>  部级确定：</a:t>
            </a:r>
            <a:r>
              <a:rPr lang="zh-CN" altLang="en-US" sz="2000" dirty="0">
                <a:latin typeface="微软雅黑" panose="020B0503020204020204" pitchFamily="34" charset="-122"/>
                <a:ea typeface="微软雅黑" panose="020B0503020204020204" pitchFamily="34" charset="-122"/>
              </a:rPr>
              <a:t>农业农村部将组织专家评审，提出建议名单，复核公示，无异议后，发文确定。</a:t>
            </a:r>
            <a:endParaRPr lang="zh-CN" altLang="en-US" sz="2000" b="1" dirty="0">
              <a:latin typeface="微软雅黑" panose="020B0503020204020204" pitchFamily="34" charset="-122"/>
              <a:ea typeface="微软雅黑" panose="020B0503020204020204" pitchFamily="34" charset="-122"/>
            </a:endParaRPr>
          </a:p>
        </p:txBody>
      </p:sp>
      <p:sp>
        <p:nvSpPr>
          <p:cNvPr id="17" name="等腰三角形 16"/>
          <p:cNvSpPr/>
          <p:nvPr/>
        </p:nvSpPr>
        <p:spPr>
          <a:xfrm rot="5400000">
            <a:off x="298893" y="110332"/>
            <a:ext cx="213492" cy="18404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2" name="组合 21"/>
          <p:cNvGrpSpPr/>
          <p:nvPr/>
        </p:nvGrpSpPr>
        <p:grpSpPr>
          <a:xfrm>
            <a:off x="4169" y="-6745"/>
            <a:ext cx="12194259" cy="1215725"/>
            <a:chOff x="0" y="0"/>
            <a:chExt cx="12190413" cy="408214"/>
          </a:xfrm>
        </p:grpSpPr>
        <p:sp>
          <p:nvSpPr>
            <p:cNvPr id="23" name="矩形 22"/>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TextBox 46"/>
            <p:cNvSpPr txBox="1"/>
            <p:nvPr/>
          </p:nvSpPr>
          <p:spPr>
            <a:xfrm>
              <a:off x="329838" y="36198"/>
              <a:ext cx="3066500" cy="278677"/>
            </a:xfrm>
            <a:prstGeom prst="rect">
              <a:avLst/>
            </a:prstGeom>
            <a:noFill/>
            <a:ln>
              <a:noFill/>
            </a:ln>
          </p:spPr>
          <p:txBody>
            <a:bodyPr wrap="square" rtlCol="0">
              <a:spAutoFit/>
            </a:bodyPr>
            <a:lstStyle/>
            <a:p>
              <a:pPr algn="ctr">
                <a:lnSpc>
                  <a:spcPct val="150000"/>
                </a:lnSpc>
              </a:pPr>
              <a:r>
                <a:rPr lang="zh-CN" altLang="en-US" sz="3200" dirty="0">
                  <a:solidFill>
                    <a:schemeClr val="bg1"/>
                  </a:solidFill>
                  <a:latin typeface="微软雅黑" panose="020B0503020204020204" pitchFamily="34" charset="-122"/>
                  <a:ea typeface="微软雅黑" panose="020B0503020204020204" pitchFamily="34" charset="-122"/>
                </a:rPr>
                <a:t>一、申报说明</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73405" y="1473835"/>
            <a:ext cx="11083925" cy="4653915"/>
          </a:xfrm>
        </p:spPr>
        <p:txBody>
          <a:bodyPr>
            <a:normAutofit lnSpcReduction="10000"/>
          </a:bodyPr>
          <a:lstStyle/>
          <a:p>
            <a:pPr>
              <a:lnSpc>
                <a:spcPct val="200000"/>
              </a:lnSpc>
            </a:pPr>
            <a:r>
              <a:rPr lang="zh-CN" altLang="en-US" sz="2400" dirty="0">
                <a:solidFill>
                  <a:srgbClr val="FF0000"/>
                </a:solidFill>
                <a:latin typeface="微软雅黑" panose="020B0503020204020204" pitchFamily="34" charset="-122"/>
                <a:ea typeface="微软雅黑" panose="020B0503020204020204" pitchFamily="34" charset="-122"/>
              </a:rPr>
              <a:t>请注意：</a:t>
            </a:r>
            <a:r>
              <a:rPr lang="en-US" altLang="zh-CN" sz="2400" dirty="0">
                <a:solidFill>
                  <a:srgbClr val="FF0000"/>
                </a:solidFill>
                <a:latin typeface="微软雅黑" panose="020B0503020204020204" pitchFamily="34" charset="-122"/>
                <a:ea typeface="微软雅黑" panose="020B0503020204020204" pitchFamily="34" charset="-122"/>
              </a:rPr>
              <a:t>省级农业农村部门</a:t>
            </a:r>
            <a:r>
              <a:rPr lang="en-US" altLang="zh-CN" sz="2400" dirty="0">
                <a:latin typeface="微软雅黑" panose="020B0503020204020204" pitchFamily="34" charset="-122"/>
                <a:ea typeface="微软雅黑" panose="020B0503020204020204" pitchFamily="34" charset="-122"/>
              </a:rPr>
              <a:t>可根据申报县基本情况择优推荐1个休闲农业和农产品加工前伸后延、一二三产业融合发展的重点县典型案例，主要包括重点县在休闲农业和农产品加工业业态融合、机制联动、模式创新、协同发展等方面的做法成效，篇幅2000字左右，</a:t>
            </a:r>
            <a:r>
              <a:rPr lang="zh-CN" altLang="en-US" sz="2400" dirty="0">
                <a:latin typeface="微软雅黑" panose="020B0503020204020204" pitchFamily="34" charset="-122"/>
                <a:ea typeface="微软雅黑" panose="020B0503020204020204" pitchFamily="34" charset="-122"/>
              </a:rPr>
              <a:t>农业农村</a:t>
            </a:r>
            <a:r>
              <a:rPr lang="en-US" altLang="zh-CN" sz="2400" dirty="0">
                <a:latin typeface="微软雅黑" panose="020B0503020204020204" pitchFamily="34" charset="-122"/>
                <a:ea typeface="微软雅黑" panose="020B0503020204020204" pitchFamily="34" charset="-122"/>
              </a:rPr>
              <a:t>部将组织遴选，适时予以宣传</a:t>
            </a:r>
            <a:r>
              <a:rPr lang="zh-CN" altLang="en-US" sz="24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a:p>
            <a:pPr>
              <a:lnSpc>
                <a:spcPct val="200000"/>
              </a:lnSpc>
            </a:pPr>
            <a:r>
              <a:rPr lang="zh-CN" altLang="en-US" sz="2400" dirty="0">
                <a:solidFill>
                  <a:srgbClr val="FF0000"/>
                </a:solidFill>
                <a:latin typeface="微软雅黑" panose="020B0503020204020204" pitchFamily="34" charset="-122"/>
                <a:ea typeface="微软雅黑" panose="020B0503020204020204" pitchFamily="34" charset="-122"/>
              </a:rPr>
              <a:t>建议形成</a:t>
            </a:r>
            <a:r>
              <a:rPr lang="zh-CN" altLang="en-US" sz="2400" dirty="0">
                <a:solidFill>
                  <a:srgbClr val="FF0000"/>
                </a:solidFill>
                <a:latin typeface="微软雅黑" panose="020B0503020204020204" pitchFamily="34" charset="-122"/>
                <a:ea typeface="微软雅黑" panose="020B0503020204020204" pitchFamily="34" charset="-122"/>
                <a:sym typeface="+mn-ea"/>
              </a:rPr>
              <a:t>一个</a:t>
            </a:r>
            <a:r>
              <a:rPr lang="zh-CN" altLang="en-US" sz="2400" dirty="0">
                <a:solidFill>
                  <a:srgbClr val="FF0000"/>
                </a:solidFill>
                <a:latin typeface="微软雅黑" panose="020B0503020204020204" pitchFamily="34" charset="-122"/>
                <a:ea typeface="微软雅黑" panose="020B0503020204020204" pitchFamily="34" charset="-122"/>
              </a:rPr>
              <a:t>单独的</a:t>
            </a:r>
            <a:r>
              <a:rPr lang="en-US" altLang="zh-CN" sz="2400" dirty="0">
                <a:solidFill>
                  <a:srgbClr val="FF0000"/>
                </a:solidFill>
                <a:latin typeface="微软雅黑" panose="020B0503020204020204" pitchFamily="34" charset="-122"/>
                <a:ea typeface="微软雅黑" panose="020B0503020204020204" pitchFamily="34" charset="-122"/>
              </a:rPr>
              <a:t>word</a:t>
            </a:r>
            <a:r>
              <a:rPr lang="zh-CN" altLang="en-US" sz="2400" dirty="0">
                <a:solidFill>
                  <a:srgbClr val="FF0000"/>
                </a:solidFill>
                <a:latin typeface="微软雅黑" panose="020B0503020204020204" pitchFamily="34" charset="-122"/>
                <a:ea typeface="微软雅黑" panose="020B0503020204020204" pitchFamily="34" charset="-122"/>
              </a:rPr>
              <a:t>文档材料。</a:t>
            </a:r>
            <a:endParaRPr lang="zh-CN" altLang="en-US" sz="2400" dirty="0">
              <a:solidFill>
                <a:srgbClr val="FF0000"/>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2382" y="4"/>
            <a:ext cx="12190413" cy="1215341"/>
            <a:chOff x="0" y="0"/>
            <a:chExt cx="12190413" cy="408214"/>
          </a:xfrm>
        </p:grpSpPr>
        <p:sp>
          <p:nvSpPr>
            <p:cNvPr id="6" name="矩形 5"/>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 name="TextBox 46"/>
            <p:cNvSpPr txBox="1"/>
            <p:nvPr/>
          </p:nvSpPr>
          <p:spPr>
            <a:xfrm>
              <a:off x="520065" y="40098"/>
              <a:ext cx="9474200" cy="278766"/>
            </a:xfrm>
            <a:prstGeom prst="rect">
              <a:avLst/>
            </a:prstGeom>
            <a:noFill/>
            <a:ln>
              <a:noFill/>
            </a:ln>
          </p:spPr>
          <p:txBody>
            <a:bodyPr wrap="square" rtlCol="0">
              <a:spAutoFit/>
            </a:bodyPr>
            <a:lstStyle/>
            <a:p>
              <a:pPr algn="l">
                <a:lnSpc>
                  <a:spcPct val="150000"/>
                </a:lnSpc>
              </a:pPr>
              <a:r>
                <a:rPr lang="zh-CN" altLang="en-US" sz="3200" dirty="0">
                  <a:solidFill>
                    <a:schemeClr val="bg1"/>
                  </a:solidFill>
                  <a:latin typeface="微软雅黑" panose="020B0503020204020204" pitchFamily="34" charset="-122"/>
                  <a:ea typeface="微软雅黑" panose="020B0503020204020204" pitchFamily="34" charset="-122"/>
                </a:rPr>
                <a:t>推荐典型案例</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8" name="等腰三角形 7"/>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62585" y="1296035"/>
            <a:ext cx="11353165" cy="5498465"/>
          </a:xfrm>
        </p:spPr>
        <p:txBody>
          <a:bodyPr>
            <a:normAutofit fontScale="90000"/>
          </a:bodyPr>
          <a:lstStyle/>
          <a:p>
            <a:pPr marL="0" indent="0">
              <a:lnSpc>
                <a:spcPct val="130000"/>
              </a:lnSpc>
              <a:buNone/>
            </a:pPr>
            <a:r>
              <a:rPr lang="en-US" altLang="zh-CN" sz="2200" b="1" dirty="0">
                <a:latin typeface="微软雅黑" panose="020B0503020204020204" pitchFamily="34" charset="-122"/>
                <a:ea typeface="微软雅黑" panose="020B0503020204020204" pitchFamily="34" charset="-122"/>
              </a:rPr>
              <a:t>1.</a:t>
            </a:r>
            <a:r>
              <a:rPr lang="zh-CN" altLang="en-US" sz="2200" b="1" dirty="0">
                <a:latin typeface="微软雅黑" panose="020B0503020204020204" pitchFamily="34" charset="-122"/>
                <a:ea typeface="微软雅黑" panose="020B0503020204020204" pitchFamily="34" charset="-122"/>
              </a:rPr>
              <a:t>县级注意</a:t>
            </a:r>
            <a:endParaRPr lang="zh-CN" altLang="en-US" sz="2200" b="1" dirty="0">
              <a:latin typeface="微软雅黑" panose="020B0503020204020204" pitchFamily="34" charset="-122"/>
              <a:ea typeface="微软雅黑" panose="020B0503020204020204" pitchFamily="34" charset="-122"/>
            </a:endParaRPr>
          </a:p>
          <a:p>
            <a:pPr marL="0" indent="0">
              <a:lnSpc>
                <a:spcPct val="130000"/>
              </a:lnSpc>
              <a:buNone/>
            </a:pPr>
            <a:r>
              <a:rPr lang="zh-CN" altLang="en-US" sz="2200" dirty="0">
                <a:latin typeface="微软雅黑" panose="020B0503020204020204" pitchFamily="34" charset="-122"/>
                <a:ea typeface="微软雅黑" panose="020B0503020204020204" pitchFamily="34" charset="-122"/>
              </a:rPr>
              <a:t> </a:t>
            </a:r>
            <a:r>
              <a:rPr lang="en-US" altLang="zh-CN" sz="2200" dirty="0">
                <a:latin typeface="微软雅黑" panose="020B0503020204020204" pitchFamily="34" charset="-122"/>
                <a:ea typeface="微软雅黑" panose="020B0503020204020204" pitchFamily="34" charset="-122"/>
              </a:rPr>
              <a:t>  </a:t>
            </a:r>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1</a:t>
            </a:r>
            <a:r>
              <a:rPr lang="zh-CN" altLang="en-US" sz="2200" dirty="0">
                <a:latin typeface="微软雅黑" panose="020B0503020204020204" pitchFamily="34" charset="-122"/>
                <a:ea typeface="微软雅黑" panose="020B0503020204020204" pitchFamily="34" charset="-122"/>
              </a:rPr>
              <a:t>）填报规范，数据真实。</a:t>
            </a:r>
            <a:endParaRPr lang="zh-CN" altLang="en-US" sz="2200" dirty="0">
              <a:latin typeface="微软雅黑" panose="020B0503020204020204" pitchFamily="34" charset="-122"/>
              <a:ea typeface="微软雅黑" panose="020B0503020204020204" pitchFamily="34" charset="-122"/>
            </a:endParaRPr>
          </a:p>
          <a:p>
            <a:pPr marL="0" indent="0">
              <a:lnSpc>
                <a:spcPct val="130000"/>
              </a:lnSpc>
              <a:buNone/>
            </a:pPr>
            <a:r>
              <a:rPr lang="zh-CN" altLang="en-US" sz="2200" dirty="0">
                <a:latin typeface="微软雅黑" panose="020B0503020204020204" pitchFamily="34" charset="-122"/>
                <a:ea typeface="微软雅黑" panose="020B0503020204020204" pitchFamily="34" charset="-122"/>
              </a:rPr>
              <a:t> </a:t>
            </a:r>
            <a:r>
              <a:rPr lang="en-US" altLang="zh-CN" sz="2200" dirty="0">
                <a:latin typeface="微软雅黑" panose="020B0503020204020204" pitchFamily="34" charset="-122"/>
                <a:ea typeface="微软雅黑" panose="020B0503020204020204" pitchFamily="34" charset="-122"/>
              </a:rPr>
              <a:t>        </a:t>
            </a:r>
            <a:r>
              <a:rPr lang="zh-CN" altLang="en-US" sz="2200" b="1" dirty="0">
                <a:solidFill>
                  <a:srgbClr val="FF0000"/>
                </a:solidFill>
                <a:latin typeface="微软雅黑" panose="020B0503020204020204" pitchFamily="34" charset="-122"/>
                <a:ea typeface="微软雅黑" panose="020B0503020204020204" pitchFamily="34" charset="-122"/>
                <a:sym typeface="+mn-ea"/>
              </a:rPr>
              <a:t>三年增速类指标，请附</a:t>
            </a:r>
            <a:r>
              <a:rPr lang="en-US" altLang="zh-CN" sz="2200" b="1" dirty="0">
                <a:solidFill>
                  <a:srgbClr val="FF0000"/>
                </a:solidFill>
                <a:latin typeface="微软雅黑" panose="020B0503020204020204" pitchFamily="34" charset="-122"/>
                <a:ea typeface="微软雅黑" panose="020B0503020204020204" pitchFamily="34" charset="-122"/>
                <a:sym typeface="+mn-ea"/>
              </a:rPr>
              <a:t>2020-2023</a:t>
            </a:r>
            <a:r>
              <a:rPr lang="zh-CN" altLang="en-US" sz="2200" b="1" dirty="0">
                <a:solidFill>
                  <a:srgbClr val="FF0000"/>
                </a:solidFill>
                <a:latin typeface="微软雅黑" panose="020B0503020204020204" pitchFamily="34" charset="-122"/>
                <a:ea typeface="微软雅黑" panose="020B0503020204020204" pitchFamily="34" charset="-122"/>
                <a:sym typeface="+mn-ea"/>
              </a:rPr>
              <a:t>年数据，便于核对。</a:t>
            </a:r>
            <a:endParaRPr lang="zh-CN" altLang="en-US" sz="2200" dirty="0">
              <a:latin typeface="微软雅黑" panose="020B0503020204020204" pitchFamily="34" charset="-122"/>
              <a:ea typeface="微软雅黑" panose="020B0503020204020204" pitchFamily="34" charset="-122"/>
            </a:endParaRPr>
          </a:p>
          <a:p>
            <a:pPr marL="0" indent="0">
              <a:lnSpc>
                <a:spcPct val="130000"/>
              </a:lnSpc>
              <a:buNone/>
            </a:pPr>
            <a:r>
              <a:rPr lang="en-US" altLang="zh-CN" sz="2200" b="1" dirty="0">
                <a:solidFill>
                  <a:srgbClr val="FF0000"/>
                </a:solidFill>
                <a:latin typeface="微软雅黑" panose="020B0503020204020204" pitchFamily="34" charset="-122"/>
                <a:ea typeface="微软雅黑" panose="020B0503020204020204" pitchFamily="34" charset="-122"/>
                <a:sym typeface="+mn-ea"/>
              </a:rPr>
              <a:t>         </a:t>
            </a:r>
            <a:r>
              <a:rPr lang="zh-CN" altLang="en-US" sz="2200" b="1" dirty="0">
                <a:solidFill>
                  <a:srgbClr val="FF0000"/>
                </a:solidFill>
                <a:latin typeface="微软雅黑" panose="020B0503020204020204" pitchFamily="34" charset="-122"/>
                <a:ea typeface="微软雅黑" panose="020B0503020204020204" pitchFamily="34" charset="-122"/>
                <a:sym typeface="+mn-ea"/>
              </a:rPr>
              <a:t>如有明显异常数据，请附情况说明。</a:t>
            </a:r>
            <a:endParaRPr lang="zh-CN" altLang="en-US" sz="2200" b="1" dirty="0">
              <a:solidFill>
                <a:srgbClr val="FF0000"/>
              </a:solidFill>
              <a:latin typeface="微软雅黑" panose="020B0503020204020204" pitchFamily="34" charset="-122"/>
              <a:ea typeface="微软雅黑" panose="020B0503020204020204" pitchFamily="34" charset="-122"/>
              <a:sym typeface="+mn-ea"/>
            </a:endParaRPr>
          </a:p>
          <a:p>
            <a:pPr marL="0" indent="0">
              <a:lnSpc>
                <a:spcPct val="130000"/>
              </a:lnSpc>
              <a:buNone/>
            </a:pPr>
            <a:r>
              <a:rPr lang="en-US" altLang="zh-CN" sz="2200" b="1" dirty="0">
                <a:solidFill>
                  <a:srgbClr val="FF0000"/>
                </a:solidFill>
                <a:latin typeface="微软雅黑" panose="020B0503020204020204" pitchFamily="34" charset="-122"/>
                <a:ea typeface="微软雅黑" panose="020B0503020204020204" pitchFamily="34" charset="-122"/>
              </a:rPr>
              <a:t>         </a:t>
            </a:r>
            <a:r>
              <a:rPr lang="zh-CN" altLang="en-US" sz="2200" b="1" dirty="0">
                <a:solidFill>
                  <a:srgbClr val="FF0000"/>
                </a:solidFill>
                <a:latin typeface="微软雅黑" panose="020B0503020204020204" pitchFamily="34" charset="-122"/>
                <a:ea typeface="微软雅黑" panose="020B0503020204020204" pitchFamily="34" charset="-122"/>
              </a:rPr>
              <a:t>注意指标单位万元、元，万人和人。</a:t>
            </a:r>
            <a:endParaRPr lang="zh-CN" altLang="en-US" sz="2200" b="1" dirty="0">
              <a:solidFill>
                <a:srgbClr val="FF0000"/>
              </a:solidFill>
              <a:latin typeface="微软雅黑" panose="020B0503020204020204" pitchFamily="34" charset="-122"/>
              <a:ea typeface="微软雅黑" panose="020B0503020204020204" pitchFamily="34" charset="-122"/>
            </a:endParaRPr>
          </a:p>
          <a:p>
            <a:pPr marL="0" indent="0">
              <a:lnSpc>
                <a:spcPct val="130000"/>
              </a:lnSpc>
              <a:buNone/>
            </a:pPr>
            <a:r>
              <a:rPr lang="zh-CN" altLang="en-US" sz="2200" b="1" dirty="0">
                <a:solidFill>
                  <a:srgbClr val="FF0000"/>
                </a:solidFill>
                <a:latin typeface="微软雅黑" panose="020B0503020204020204" pitchFamily="34" charset="-122"/>
                <a:ea typeface="微软雅黑" panose="020B0503020204020204" pitchFamily="34" charset="-122"/>
              </a:rPr>
              <a:t> </a:t>
            </a:r>
            <a:r>
              <a:rPr lang="en-US" altLang="zh-CN" sz="2200" b="1" dirty="0">
                <a:solidFill>
                  <a:srgbClr val="FF0000"/>
                </a:solidFill>
                <a:latin typeface="微软雅黑" panose="020B0503020204020204" pitchFamily="34" charset="-122"/>
                <a:ea typeface="微软雅黑" panose="020B0503020204020204" pitchFamily="34" charset="-122"/>
              </a:rPr>
              <a:t> </a:t>
            </a:r>
            <a:r>
              <a:rPr lang="zh-CN" altLang="en-US" sz="2200" dirty="0">
                <a:latin typeface="微软雅黑" panose="020B0503020204020204" pitchFamily="34" charset="-122"/>
                <a:ea typeface="微软雅黑" panose="020B0503020204020204" pitchFamily="34" charset="-122"/>
                <a:sym typeface="+mn-ea"/>
              </a:rPr>
              <a:t>（</a:t>
            </a:r>
            <a:r>
              <a:rPr lang="en-US" altLang="zh-CN" sz="2200" dirty="0">
                <a:latin typeface="微软雅黑" panose="020B0503020204020204" pitchFamily="34" charset="-122"/>
                <a:ea typeface="微软雅黑" panose="020B0503020204020204" pitchFamily="34" charset="-122"/>
                <a:sym typeface="+mn-ea"/>
              </a:rPr>
              <a:t>2</a:t>
            </a:r>
            <a:r>
              <a:rPr lang="zh-CN" altLang="en-US" sz="2200" dirty="0">
                <a:latin typeface="微软雅黑" panose="020B0503020204020204" pitchFamily="34" charset="-122"/>
                <a:ea typeface="微软雅黑" panose="020B0503020204020204" pitchFamily="34" charset="-122"/>
                <a:sym typeface="+mn-ea"/>
              </a:rPr>
              <a:t>）</a:t>
            </a:r>
            <a:r>
              <a:rPr lang="zh-CN" altLang="en-US" sz="2200" b="1" dirty="0">
                <a:solidFill>
                  <a:srgbClr val="FF0000"/>
                </a:solidFill>
                <a:latin typeface="微软雅黑" panose="020B0503020204020204" pitchFamily="34" charset="-122"/>
                <a:ea typeface="微软雅黑" panose="020B0503020204020204" pitchFamily="34" charset="-122"/>
                <a:sym typeface="+mn-ea"/>
              </a:rPr>
              <a:t>“发展休闲农业优势资源及比较优势”</a:t>
            </a:r>
            <a:r>
              <a:rPr lang="zh-CN" altLang="en-US" sz="2200" dirty="0">
                <a:latin typeface="微软雅黑" panose="020B0503020204020204" pitchFamily="34" charset="-122"/>
                <a:ea typeface="微软雅黑" panose="020B0503020204020204" pitchFamily="34" charset="-122"/>
                <a:sym typeface="+mn-ea"/>
              </a:rPr>
              <a:t>需要另外附说明材料上报。</a:t>
            </a:r>
            <a:r>
              <a:rPr lang="en-US" altLang="zh-CN" sz="2200" dirty="0">
                <a:latin typeface="微软雅黑" panose="020B0503020204020204" pitchFamily="34" charset="-122"/>
                <a:ea typeface="微软雅黑" panose="020B0503020204020204" pitchFamily="34" charset="-122"/>
              </a:rPr>
              <a:t> </a:t>
            </a:r>
            <a:endParaRPr lang="en-US" altLang="zh-CN" sz="2200" dirty="0">
              <a:latin typeface="微软雅黑" panose="020B0503020204020204" pitchFamily="34" charset="-122"/>
              <a:ea typeface="微软雅黑" panose="020B0503020204020204" pitchFamily="34" charset="-122"/>
            </a:endParaRPr>
          </a:p>
          <a:p>
            <a:pPr marL="0" indent="0">
              <a:lnSpc>
                <a:spcPct val="130000"/>
              </a:lnSpc>
              <a:buNone/>
            </a:pPr>
            <a:r>
              <a:rPr lang="en-US" altLang="zh-CN" sz="2200" dirty="0">
                <a:latin typeface="微软雅黑" panose="020B0503020204020204" pitchFamily="34" charset="-122"/>
                <a:ea typeface="微软雅黑" panose="020B0503020204020204" pitchFamily="34" charset="-122"/>
              </a:rPr>
              <a:t>  </a:t>
            </a:r>
            <a:r>
              <a:rPr lang="zh-CN" altLang="en-US" sz="2200" dirty="0">
                <a:latin typeface="微软雅黑" panose="020B0503020204020204" pitchFamily="34" charset="-122"/>
                <a:ea typeface="微软雅黑" panose="020B0503020204020204" pitchFamily="34" charset="-122"/>
                <a:sym typeface="+mn-ea"/>
              </a:rPr>
              <a:t>（</a:t>
            </a:r>
            <a:r>
              <a:rPr lang="en-US" altLang="zh-CN" sz="2200" dirty="0">
                <a:latin typeface="微软雅黑" panose="020B0503020204020204" pitchFamily="34" charset="-122"/>
                <a:ea typeface="微软雅黑" panose="020B0503020204020204" pitchFamily="34" charset="-122"/>
                <a:sym typeface="+mn-ea"/>
              </a:rPr>
              <a:t>3</a:t>
            </a:r>
            <a:r>
              <a:rPr lang="zh-CN" altLang="en-US" sz="2200" dirty="0">
                <a:latin typeface="微软雅黑" panose="020B0503020204020204" pitchFamily="34" charset="-122"/>
                <a:ea typeface="微软雅黑" panose="020B0503020204020204" pitchFamily="34" charset="-122"/>
                <a:sym typeface="+mn-ea"/>
              </a:rPr>
              <a:t>）</a:t>
            </a:r>
            <a:r>
              <a:rPr lang="zh-CN" altLang="en-US" sz="2200" b="1" dirty="0">
                <a:solidFill>
                  <a:srgbClr val="FF0000"/>
                </a:solidFill>
                <a:latin typeface="微软雅黑" panose="020B0503020204020204" pitchFamily="34" charset="-122"/>
                <a:ea typeface="微软雅黑" panose="020B0503020204020204" pitchFamily="34" charset="-122"/>
                <a:sym typeface="+mn-ea"/>
              </a:rPr>
              <a:t>休闲农业发展规划、重点县建设实施方案</a:t>
            </a:r>
            <a:r>
              <a:rPr lang="zh-CN" altLang="en-US" sz="2200" dirty="0">
                <a:latin typeface="微软雅黑" panose="020B0503020204020204" pitchFamily="34" charset="-122"/>
                <a:ea typeface="微软雅黑" panose="020B0503020204020204" pitchFamily="34" charset="-122"/>
                <a:sym typeface="+mn-ea"/>
              </a:rPr>
              <a:t>是文件要求的必备的支撑材料。</a:t>
            </a:r>
            <a:endParaRPr lang="zh-CN" altLang="en-US" sz="2200" dirty="0">
              <a:latin typeface="微软雅黑" panose="020B0503020204020204" pitchFamily="34" charset="-122"/>
              <a:ea typeface="微软雅黑" panose="020B0503020204020204" pitchFamily="34" charset="-122"/>
              <a:sym typeface="+mn-ea"/>
            </a:endParaRPr>
          </a:p>
          <a:p>
            <a:pPr marL="0" indent="0">
              <a:lnSpc>
                <a:spcPct val="130000"/>
              </a:lnSpc>
              <a:buNone/>
            </a:pPr>
            <a:r>
              <a:rPr lang="en-US" altLang="zh-CN" sz="2200" dirty="0">
                <a:latin typeface="微软雅黑" panose="020B0503020204020204" pitchFamily="34" charset="-122"/>
                <a:ea typeface="微软雅黑" panose="020B0503020204020204" pitchFamily="34" charset="-122"/>
                <a:sym typeface="+mn-ea"/>
              </a:rPr>
              <a:t>  </a:t>
            </a:r>
            <a:r>
              <a:rPr lang="zh-CN" altLang="en-US" sz="2200" dirty="0">
                <a:latin typeface="微软雅黑" panose="020B0503020204020204" pitchFamily="34" charset="-122"/>
                <a:ea typeface="微软雅黑" panose="020B0503020204020204" pitchFamily="34" charset="-122"/>
                <a:sym typeface="+mn-ea"/>
              </a:rPr>
              <a:t>（</a:t>
            </a:r>
            <a:r>
              <a:rPr lang="en-US" altLang="zh-CN" sz="2200" dirty="0">
                <a:latin typeface="微软雅黑" panose="020B0503020204020204" pitchFamily="34" charset="-122"/>
                <a:ea typeface="微软雅黑" panose="020B0503020204020204" pitchFamily="34" charset="-122"/>
                <a:sym typeface="+mn-ea"/>
              </a:rPr>
              <a:t>4</a:t>
            </a:r>
            <a:r>
              <a:rPr lang="zh-CN" altLang="en-US" sz="2200" dirty="0">
                <a:latin typeface="微软雅黑" panose="020B0503020204020204" pitchFamily="34" charset="-122"/>
                <a:ea typeface="微软雅黑" panose="020B0503020204020204" pitchFamily="34" charset="-122"/>
                <a:sym typeface="+mn-ea"/>
              </a:rPr>
              <a:t>）</a:t>
            </a:r>
            <a:r>
              <a:rPr lang="zh-CN" altLang="en-US" sz="2200" dirty="0">
                <a:latin typeface="微软雅黑" panose="020B0503020204020204" pitchFamily="34" charset="-122"/>
                <a:ea typeface="微软雅黑" panose="020B0503020204020204" pitchFamily="34" charset="-122"/>
                <a:sym typeface="+mn-ea"/>
              </a:rPr>
              <a:t>体现功能拓展的生态休闲体验和乡村文化体验项目可提供项目</a:t>
            </a:r>
            <a:r>
              <a:rPr lang="zh-CN" altLang="en-US" sz="2200" b="1" dirty="0">
                <a:solidFill>
                  <a:srgbClr val="FF0000"/>
                </a:solidFill>
                <a:latin typeface="微软雅黑" panose="020B0503020204020204" pitchFamily="34" charset="-122"/>
                <a:ea typeface="微软雅黑" panose="020B0503020204020204" pitchFamily="34" charset="-122"/>
                <a:sym typeface="+mn-ea"/>
              </a:rPr>
              <a:t>年营业收入、接待人数、活动照片、视频、公开报道等证明材料。</a:t>
            </a:r>
            <a:endParaRPr lang="zh-CN" altLang="en-US" sz="2200" b="1" dirty="0">
              <a:solidFill>
                <a:srgbClr val="FF0000"/>
              </a:solidFill>
              <a:latin typeface="微软雅黑" panose="020B0503020204020204" pitchFamily="34" charset="-122"/>
              <a:ea typeface="微软雅黑" panose="020B0503020204020204" pitchFamily="34" charset="-122"/>
            </a:endParaRPr>
          </a:p>
          <a:p>
            <a:pPr marL="0" indent="0">
              <a:lnSpc>
                <a:spcPct val="130000"/>
              </a:lnSpc>
              <a:buNone/>
            </a:pPr>
            <a:r>
              <a:rPr lang="en-US" altLang="zh-CN" sz="2200" dirty="0">
                <a:latin typeface="微软雅黑" panose="020B0503020204020204" pitchFamily="34" charset="-122"/>
                <a:ea typeface="微软雅黑" panose="020B0503020204020204" pitchFamily="34" charset="-122"/>
                <a:sym typeface="+mn-ea"/>
              </a:rPr>
              <a:t>  </a:t>
            </a:r>
            <a:r>
              <a:rPr lang="zh-CN" altLang="en-US" sz="2200" dirty="0">
                <a:latin typeface="微软雅黑" panose="020B0503020204020204" pitchFamily="34" charset="-122"/>
                <a:ea typeface="微软雅黑" panose="020B0503020204020204" pitchFamily="34" charset="-122"/>
                <a:sym typeface="+mn-ea"/>
              </a:rPr>
              <a:t>（</a:t>
            </a:r>
            <a:r>
              <a:rPr lang="en-US" altLang="zh-CN" sz="2200" dirty="0">
                <a:latin typeface="微软雅黑" panose="020B0503020204020204" pitchFamily="34" charset="-122"/>
                <a:ea typeface="微软雅黑" panose="020B0503020204020204" pitchFamily="34" charset="-122"/>
                <a:sym typeface="+mn-ea"/>
              </a:rPr>
              <a:t>5</a:t>
            </a:r>
            <a:r>
              <a:rPr lang="zh-CN" altLang="en-US" sz="2200" dirty="0">
                <a:latin typeface="微软雅黑" panose="020B0503020204020204" pitchFamily="34" charset="-122"/>
                <a:ea typeface="微软雅黑" panose="020B0503020204020204" pitchFamily="34" charset="-122"/>
                <a:sym typeface="+mn-ea"/>
              </a:rPr>
              <a:t>）</a:t>
            </a:r>
            <a:r>
              <a:rPr lang="zh-CN" altLang="en-US" sz="2200" dirty="0">
                <a:latin typeface="微软雅黑" panose="020B0503020204020204" pitchFamily="34" charset="-122"/>
                <a:ea typeface="微软雅黑" panose="020B0503020204020204" pitchFamily="34" charset="-122"/>
              </a:rPr>
              <a:t>关于支持休闲农业发展的</a:t>
            </a:r>
            <a:r>
              <a:rPr lang="zh-CN" altLang="en-US" sz="2200" b="1" dirty="0">
                <a:solidFill>
                  <a:srgbClr val="FF0000"/>
                </a:solidFill>
                <a:latin typeface="微软雅黑" panose="020B0503020204020204" pitchFamily="34" charset="-122"/>
                <a:ea typeface="微软雅黑" panose="020B0503020204020204" pitchFamily="34" charset="-122"/>
              </a:rPr>
              <a:t>专项政策文件</a:t>
            </a:r>
            <a:r>
              <a:rPr lang="zh-CN" altLang="en-US" sz="2200" dirty="0">
                <a:latin typeface="微软雅黑" panose="020B0503020204020204" pitchFamily="34" charset="-122"/>
                <a:ea typeface="微软雅黑" panose="020B0503020204020204" pitchFamily="34" charset="-122"/>
              </a:rPr>
              <a:t>可作为附件上报。</a:t>
            </a:r>
            <a:endParaRPr lang="zh-CN" altLang="en-US" sz="2200" dirty="0">
              <a:latin typeface="微软雅黑" panose="020B0503020204020204" pitchFamily="34" charset="-122"/>
              <a:ea typeface="微软雅黑" panose="020B0503020204020204" pitchFamily="34" charset="-122"/>
            </a:endParaRPr>
          </a:p>
          <a:p>
            <a:pPr marL="0" indent="0">
              <a:lnSpc>
                <a:spcPct val="130000"/>
              </a:lnSpc>
              <a:buNone/>
            </a:pPr>
            <a:r>
              <a:rPr lang="en-US" altLang="zh-CN" sz="2200" dirty="0">
                <a:latin typeface="微软雅黑" panose="020B0503020204020204" pitchFamily="34" charset="-122"/>
                <a:ea typeface="微软雅黑" panose="020B0503020204020204" pitchFamily="34" charset="-122"/>
              </a:rPr>
              <a:t>  </a:t>
            </a:r>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6</a:t>
            </a:r>
            <a:r>
              <a:rPr lang="zh-CN" altLang="en-US" sz="2200" dirty="0">
                <a:latin typeface="微软雅黑" panose="020B0503020204020204" pitchFamily="34" charset="-122"/>
                <a:ea typeface="微软雅黑" panose="020B0503020204020204" pitchFamily="34" charset="-122"/>
              </a:rPr>
              <a:t>）建议将所有申报及证明支撑材料装订成册。</a:t>
            </a:r>
            <a:endParaRPr lang="en-US" altLang="zh-CN" sz="2200" b="1" dirty="0">
              <a:latin typeface="微软雅黑" panose="020B0503020204020204" pitchFamily="34" charset="-122"/>
              <a:ea typeface="微软雅黑" panose="020B0503020204020204" pitchFamily="34" charset="-122"/>
            </a:endParaRPr>
          </a:p>
          <a:p>
            <a:pPr marL="0" indent="0">
              <a:buNone/>
            </a:pPr>
            <a:r>
              <a:rPr lang="en-US" altLang="zh-CN" sz="2400" b="1" smtClean="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30000"/>
              </a:lnSpc>
              <a:buNone/>
            </a:pPr>
            <a:endParaRPr lang="zh-CN" altLang="en-US" sz="2400" b="1"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256920" y="80649"/>
            <a:ext cx="12496070" cy="1215341"/>
            <a:chOff x="-305657" y="0"/>
            <a:chExt cx="12496070" cy="408214"/>
          </a:xfrm>
        </p:grpSpPr>
        <p:sp>
          <p:nvSpPr>
            <p:cNvPr id="6" name="矩形 5"/>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 name="TextBox 46"/>
            <p:cNvSpPr txBox="1"/>
            <p:nvPr/>
          </p:nvSpPr>
          <p:spPr>
            <a:xfrm>
              <a:off x="-305657" y="28142"/>
              <a:ext cx="5105453" cy="278766"/>
            </a:xfrm>
            <a:prstGeom prst="rect">
              <a:avLst/>
            </a:prstGeom>
            <a:noFill/>
            <a:ln>
              <a:noFill/>
            </a:ln>
          </p:spPr>
          <p:txBody>
            <a:bodyPr wrap="square" rtlCol="0">
              <a:spAutoFit/>
            </a:bodyPr>
            <a:lstStyle/>
            <a:p>
              <a:pPr algn="ctr">
                <a:lnSpc>
                  <a:spcPct val="150000"/>
                </a:lnSpc>
              </a:pPr>
              <a:r>
                <a:rPr lang="zh-CN" altLang="en-US" sz="3200" dirty="0">
                  <a:solidFill>
                    <a:schemeClr val="bg1"/>
                  </a:solidFill>
                  <a:latin typeface="微软雅黑" panose="020B0503020204020204" pitchFamily="34" charset="-122"/>
                  <a:ea typeface="微软雅黑" panose="020B0503020204020204" pitchFamily="34" charset="-122"/>
                </a:rPr>
                <a:t>四、注意事项</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8" name="等腰三角形 7"/>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995" y="1348740"/>
            <a:ext cx="10912475" cy="5266690"/>
          </a:xfrm>
        </p:spPr>
        <p:txBody>
          <a:bodyPr>
            <a:normAutofit fontScale="80000"/>
          </a:bodyPr>
          <a:lstStyle/>
          <a:p>
            <a:pPr marL="0" indent="0">
              <a:buNone/>
            </a:pPr>
            <a:r>
              <a:rPr lang="en-US" altLang="zh-CN" sz="2400" b="1" dirty="0">
                <a:latin typeface="微软雅黑" panose="020B0503020204020204" pitchFamily="34" charset="-122"/>
                <a:ea typeface="微软雅黑" panose="020B0503020204020204" pitchFamily="34" charset="-122"/>
              </a:rPr>
              <a:t>2.</a:t>
            </a:r>
            <a:r>
              <a:rPr lang="zh-CN" altLang="en-US" sz="2400" b="1" dirty="0">
                <a:latin typeface="微软雅黑" panose="020B0503020204020204" pitchFamily="34" charset="-122"/>
                <a:ea typeface="微软雅黑" panose="020B0503020204020204" pitchFamily="34" charset="-122"/>
              </a:rPr>
              <a:t>省级注意：</a:t>
            </a:r>
            <a:endParaRPr lang="zh-CN" altLang="en-US" sz="2400" b="1" dirty="0">
              <a:latin typeface="微软雅黑" panose="020B0503020204020204" pitchFamily="34" charset="-122"/>
              <a:ea typeface="微软雅黑" panose="020B0503020204020204" pitchFamily="34" charset="-122"/>
            </a:endParaRPr>
          </a:p>
          <a:p>
            <a:pPr marL="0" indent="0">
              <a:lnSpc>
                <a:spcPct val="130000"/>
              </a:lnSpc>
              <a:buNone/>
            </a:pPr>
            <a:r>
              <a:rPr lang="en-US" altLang="zh-CN" sz="2400" dirty="0">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rPr>
              <a:t> </a:t>
            </a:r>
            <a:r>
              <a:rPr lang="zh-CN" altLang="en-US" sz="2400" b="1" dirty="0">
                <a:solidFill>
                  <a:srgbClr val="FF0000"/>
                </a:solidFill>
                <a:latin typeface="微软雅黑" panose="020B0503020204020204" pitchFamily="34" charset="-122"/>
                <a:ea typeface="微软雅黑" panose="020B0503020204020204" pitchFamily="34" charset="-122"/>
              </a:rPr>
              <a:t>严格审核，</a:t>
            </a:r>
            <a:r>
              <a:rPr lang="zh-CN" altLang="en-US" sz="2400" b="1" dirty="0">
                <a:solidFill>
                  <a:srgbClr val="FF0000"/>
                </a:solidFill>
                <a:latin typeface="微软雅黑" panose="020B0503020204020204" pitchFamily="34" charset="-122"/>
                <a:ea typeface="微软雅黑" panose="020B0503020204020204" pitchFamily="34" charset="-122"/>
                <a:sym typeface="+mn-ea"/>
              </a:rPr>
              <a:t>形成省级推荐意见</a:t>
            </a:r>
            <a:r>
              <a:rPr lang="zh-CN" altLang="en-US" sz="2400" dirty="0">
                <a:latin typeface="微软雅黑" panose="020B0503020204020204" pitchFamily="34" charset="-122"/>
                <a:ea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rPr>
              <a:t>确定申报县名额和排序，不要超报。对于数据不实、材料不全或滞后报送的将不纳入本次建设范围，名额超报的将退回。</a:t>
            </a:r>
            <a:endParaRPr lang="zh-CN" altLang="en-US" sz="2400" dirty="0">
              <a:latin typeface="微软雅黑" panose="020B0503020204020204" pitchFamily="34" charset="-122"/>
              <a:ea typeface="微软雅黑" panose="020B0503020204020204" pitchFamily="34" charset="-122"/>
            </a:endParaRPr>
          </a:p>
          <a:p>
            <a:pPr marL="0" indent="0">
              <a:lnSpc>
                <a:spcPct val="130000"/>
              </a:lnSpc>
              <a:buNone/>
            </a:pPr>
            <a:r>
              <a:rPr lang="en-US" altLang="zh-CN" sz="2400" dirty="0">
                <a:solidFill>
                  <a:srgbClr val="FF0000"/>
                </a:solidFill>
                <a:latin typeface="微软雅黑" panose="020B0503020204020204" pitchFamily="34" charset="-122"/>
                <a:ea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sym typeface="+mn-ea"/>
              </a:rPr>
              <a:t>（2）根据申报县基本情况</a:t>
            </a:r>
            <a:r>
              <a:rPr lang="zh-CN" altLang="en-US" sz="2400" b="1" dirty="0">
                <a:solidFill>
                  <a:srgbClr val="FF0000"/>
                </a:solidFill>
                <a:latin typeface="微软雅黑" panose="020B0503020204020204" pitchFamily="34" charset="-122"/>
                <a:ea typeface="微软雅黑" panose="020B0503020204020204" pitchFamily="34" charset="-122"/>
                <a:sym typeface="+mn-ea"/>
              </a:rPr>
              <a:t>择优推荐1个</a:t>
            </a:r>
            <a:r>
              <a:rPr lang="en-US" altLang="zh-CN" sz="2400" dirty="0">
                <a:latin typeface="微软雅黑" panose="020B0503020204020204" pitchFamily="34" charset="-122"/>
                <a:ea typeface="微软雅黑" panose="020B0503020204020204" pitchFamily="34" charset="-122"/>
                <a:sym typeface="+mn-ea"/>
              </a:rPr>
              <a:t>休闲农业和农产品加工前伸后延、一二三产业融合发展的</a:t>
            </a:r>
            <a:r>
              <a:rPr lang="zh-CN" altLang="en-US" sz="2400" b="1" dirty="0">
                <a:solidFill>
                  <a:srgbClr val="FF0000"/>
                </a:solidFill>
                <a:latin typeface="微软雅黑" panose="020B0503020204020204" pitchFamily="34" charset="-122"/>
                <a:ea typeface="微软雅黑" panose="020B0503020204020204" pitchFamily="34" charset="-122"/>
                <a:sym typeface="+mn-ea"/>
              </a:rPr>
              <a:t>重点县典型案例</a:t>
            </a:r>
            <a:r>
              <a:rPr lang="zh-CN" altLang="en-US" sz="2400" dirty="0">
                <a:latin typeface="微软雅黑" panose="020B0503020204020204" pitchFamily="34" charset="-122"/>
                <a:ea typeface="微软雅黑" panose="020B0503020204020204" pitchFamily="34" charset="-122"/>
                <a:sym typeface="+mn-ea"/>
              </a:rPr>
              <a:t>。</a:t>
            </a:r>
            <a:endParaRPr lang="zh-CN" altLang="en-US" sz="2400" dirty="0">
              <a:latin typeface="微软雅黑" panose="020B0503020204020204" pitchFamily="34" charset="-122"/>
              <a:ea typeface="微软雅黑" panose="020B0503020204020204" pitchFamily="34" charset="-122"/>
              <a:sym typeface="+mn-ea"/>
            </a:endParaRPr>
          </a:p>
          <a:p>
            <a:pPr marL="0" indent="0">
              <a:lnSpc>
                <a:spcPct val="130000"/>
              </a:lnSpc>
              <a:buNone/>
            </a:pPr>
            <a:r>
              <a:rPr lang="zh-CN" altLang="en-US" sz="2400"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sym typeface="+mn-ea"/>
              </a:rPr>
              <a:t>3</a:t>
            </a:r>
            <a:r>
              <a:rPr lang="zh-CN" altLang="en-US" sz="2400" dirty="0">
                <a:latin typeface="微软雅黑" panose="020B0503020204020204" pitchFamily="34" charset="-122"/>
                <a:ea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rPr>
              <a:t>各省级农业农村管理部门务必按时</a:t>
            </a:r>
            <a:r>
              <a:rPr lang="zh-CN" altLang="en-US" sz="2400" b="1" dirty="0">
                <a:solidFill>
                  <a:srgbClr val="FF0000"/>
                </a:solidFill>
                <a:latin typeface="微软雅黑" panose="020B0503020204020204" pitchFamily="34" charset="-122"/>
                <a:ea typeface="微软雅黑" panose="020B0503020204020204" pitchFamily="34" charset="-122"/>
              </a:rPr>
              <a:t>将申报材料纸质版（一套）于202</a:t>
            </a:r>
            <a:r>
              <a:rPr lang="en-US" altLang="zh-CN" sz="2400" b="1" dirty="0">
                <a:solidFill>
                  <a:srgbClr val="FF0000"/>
                </a:solidFill>
                <a:latin typeface="微软雅黑" panose="020B0503020204020204" pitchFamily="34" charset="-122"/>
                <a:ea typeface="微软雅黑" panose="020B0503020204020204" pitchFamily="34" charset="-122"/>
              </a:rPr>
              <a:t>4</a:t>
            </a:r>
            <a:r>
              <a:rPr lang="zh-CN" altLang="en-US" sz="2400" b="1" dirty="0">
                <a:solidFill>
                  <a:srgbClr val="FF0000"/>
                </a:solidFill>
                <a:latin typeface="微软雅黑" panose="020B0503020204020204" pitchFamily="34" charset="-122"/>
                <a:ea typeface="微软雅黑" panose="020B0503020204020204" pitchFamily="34" charset="-122"/>
              </a:rPr>
              <a:t>年</a:t>
            </a:r>
            <a:r>
              <a:rPr lang="en-US" altLang="zh-CN" sz="2400" b="1" dirty="0">
                <a:solidFill>
                  <a:srgbClr val="FF0000"/>
                </a:solidFill>
                <a:latin typeface="微软雅黑" panose="020B0503020204020204" pitchFamily="34" charset="-122"/>
                <a:ea typeface="微软雅黑" panose="020B0503020204020204" pitchFamily="34" charset="-122"/>
              </a:rPr>
              <a:t>6</a:t>
            </a:r>
            <a:r>
              <a:rPr lang="zh-CN" altLang="en-US" sz="2400" b="1" dirty="0">
                <a:solidFill>
                  <a:srgbClr val="FF0000"/>
                </a:solidFill>
                <a:latin typeface="微软雅黑" panose="020B0503020204020204" pitchFamily="34" charset="-122"/>
                <a:ea typeface="微软雅黑" panose="020B0503020204020204" pitchFamily="34" charset="-122"/>
              </a:rPr>
              <a:t>月</a:t>
            </a:r>
            <a:r>
              <a:rPr lang="en-US" altLang="zh-CN" sz="2400" b="1" dirty="0">
                <a:solidFill>
                  <a:srgbClr val="FF0000"/>
                </a:solidFill>
                <a:latin typeface="微软雅黑" panose="020B0503020204020204" pitchFamily="34" charset="-122"/>
                <a:ea typeface="微软雅黑" panose="020B0503020204020204" pitchFamily="34" charset="-122"/>
              </a:rPr>
              <a:t>17</a:t>
            </a:r>
            <a:r>
              <a:rPr lang="zh-CN" altLang="en-US" sz="2400" b="1" dirty="0">
                <a:solidFill>
                  <a:srgbClr val="FF0000"/>
                </a:solidFill>
                <a:latin typeface="微软雅黑" panose="020B0503020204020204" pitchFamily="34" charset="-122"/>
                <a:ea typeface="微软雅黑" panose="020B0503020204020204" pitchFamily="34" charset="-122"/>
              </a:rPr>
              <a:t>日前</a:t>
            </a:r>
            <a:r>
              <a:rPr lang="zh-CN" altLang="en-US" sz="2400" b="1" dirty="0">
                <a:latin typeface="微软雅黑" panose="020B0503020204020204" pitchFamily="34" charset="-122"/>
                <a:ea typeface="微软雅黑" panose="020B0503020204020204" pitchFamily="34" charset="-122"/>
              </a:rPr>
              <a:t>邮寄到农业农村部乡村产业发展司（农产品加工指导司），</a:t>
            </a:r>
            <a:r>
              <a:rPr lang="zh-CN" sz="2400" b="1" dirty="0" smtClean="0">
                <a:latin typeface="微软雅黑" panose="020B0503020204020204" pitchFamily="34" charset="-122"/>
                <a:ea typeface="微软雅黑" panose="020B0503020204020204" pitchFamily="34" charset="-122"/>
                <a:sym typeface="+mn-ea"/>
              </a:rPr>
              <a:t>同时完成线上填报。</a:t>
            </a:r>
            <a:endParaRPr lang="zh-CN" altLang="en-US" sz="2400" b="1" dirty="0">
              <a:latin typeface="微软雅黑" panose="020B0503020204020204" pitchFamily="34" charset="-122"/>
              <a:ea typeface="微软雅黑" panose="020B0503020204020204" pitchFamily="34" charset="-122"/>
            </a:endParaRPr>
          </a:p>
          <a:p>
            <a:pPr marL="0" indent="0">
              <a:lnSpc>
                <a:spcPct val="130000"/>
              </a:lnSpc>
              <a:buNone/>
            </a:pPr>
            <a:r>
              <a:rPr lang="zh-CN" altLang="en-US" sz="2400" b="1" dirty="0">
                <a:latin typeface="微软雅黑" panose="020B0503020204020204" pitchFamily="34" charset="-122"/>
                <a:ea typeface="微软雅黑" panose="020B0503020204020204" pitchFamily="34" charset="-122"/>
              </a:rPr>
              <a:t>联系人：孟德豪，</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电话：010－59191649</a:t>
            </a:r>
            <a:endParaRPr lang="zh-CN" altLang="en-US" sz="2400" b="1" dirty="0">
              <a:highlight>
                <a:srgbClr val="FFFF00"/>
              </a:highlight>
              <a:latin typeface="微软雅黑" panose="020B0503020204020204" pitchFamily="34" charset="-122"/>
              <a:ea typeface="微软雅黑" panose="020B0503020204020204" pitchFamily="34" charset="-122"/>
            </a:endParaRPr>
          </a:p>
          <a:p>
            <a:pPr marL="0" indent="0">
              <a:lnSpc>
                <a:spcPct val="130000"/>
              </a:lnSpc>
              <a:buNone/>
            </a:pPr>
            <a:r>
              <a:rPr lang="zh-CN" altLang="en-US" sz="2400" b="1" dirty="0">
                <a:latin typeface="微软雅黑" panose="020B0503020204020204" pitchFamily="34" charset="-122"/>
                <a:ea typeface="微软雅黑" panose="020B0503020204020204" pitchFamily="34" charset="-122"/>
                <a:sym typeface="+mn-ea"/>
              </a:rPr>
              <a:t>地址：北京市朝阳区农展馆南里11号，邮编：100125</a:t>
            </a:r>
            <a:endParaRPr lang="zh-CN" altLang="en-US" sz="2400" b="1" dirty="0">
              <a:latin typeface="微软雅黑" panose="020B0503020204020204" pitchFamily="34" charset="-122"/>
              <a:ea typeface="微软雅黑" panose="020B0503020204020204" pitchFamily="34" charset="-122"/>
              <a:sym typeface="+mn-ea"/>
            </a:endParaRPr>
          </a:p>
          <a:p>
            <a:pPr marL="0" indent="0">
              <a:lnSpc>
                <a:spcPct val="130000"/>
              </a:lnSpc>
              <a:buNone/>
            </a:pPr>
            <a:endParaRPr lang="zh-CN" altLang="en-US" sz="2400" b="1" dirty="0">
              <a:latin typeface="微软雅黑" panose="020B0503020204020204" pitchFamily="34" charset="-122"/>
              <a:ea typeface="微软雅黑" panose="020B0503020204020204" pitchFamily="34" charset="-122"/>
            </a:endParaRPr>
          </a:p>
          <a:p>
            <a:pPr marL="0" indent="0">
              <a:lnSpc>
                <a:spcPct val="130000"/>
              </a:lnSpc>
              <a:buNone/>
            </a:pPr>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指标及材料答疑</a:t>
            </a:r>
            <a:r>
              <a:rPr lang="zh-CN" altLang="en-US" sz="2400" b="1" smtClean="0">
                <a:solidFill>
                  <a:schemeClr val="tx2">
                    <a:lumMod val="60000"/>
                    <a:lumOff val="4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人：谭光万</a:t>
            </a:r>
            <a:r>
              <a:rPr lang="en-US" altLang="zh-CN" sz="2400" b="1" smtClean="0">
                <a:solidFill>
                  <a:schemeClr val="tx2">
                    <a:lumMod val="60000"/>
                    <a:lumOff val="4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b="1" smtClean="0">
                <a:solidFill>
                  <a:schemeClr val="tx2">
                    <a:lumMod val="60000"/>
                    <a:lumOff val="4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电话：</a:t>
            </a:r>
            <a:r>
              <a:rPr lang="en-US" altLang="zh-CN" sz="2400" b="1" smtClean="0">
                <a:solidFill>
                  <a:schemeClr val="tx2">
                    <a:lumMod val="60000"/>
                    <a:lumOff val="4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010-82105676      </a:t>
            </a:r>
            <a:r>
              <a:rPr lang="zh-CN" altLang="zh-CN" sz="2400" b="1" dirty="0" smtClean="0">
                <a:solidFill>
                  <a:schemeClr val="tx2">
                    <a:lumMod val="60000"/>
                    <a:lumOff val="4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微信号：</a:t>
            </a:r>
            <a:r>
              <a:rPr lang="en-US" altLang="zh-CN" sz="2400" b="1" dirty="0" smtClean="0">
                <a:solidFill>
                  <a:schemeClr val="tx2">
                    <a:lumMod val="60000"/>
                    <a:lumOff val="4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Tanguangwan999</a:t>
            </a:r>
            <a:r>
              <a:rPr lang="en-US" altLang="zh-CN" sz="2400" b="1" smtClean="0">
                <a:solidFill>
                  <a:schemeClr val="tx2">
                    <a:lumMod val="60000"/>
                    <a:lumOff val="4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2400" b="1" smtClean="0">
              <a:solidFill>
                <a:schemeClr val="tx2">
                  <a:lumMod val="60000"/>
                  <a:lumOff val="4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0">
              <a:lnSpc>
                <a:spcPct val="130000"/>
              </a:lnSpc>
              <a:buNone/>
            </a:pPr>
            <a:r>
              <a:rPr lang="zh-CN" altLang="en-US" sz="2400" b="1" dirty="0" smtClean="0">
                <a:solidFill>
                  <a:schemeClr val="tx2">
                    <a:lumMod val="60000"/>
                    <a:lumOff val="40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系统操作等技术支持联系人：李俊超 电话：010-59195811，QQ：1660860152    </a:t>
            </a:r>
            <a:r>
              <a:rPr lang="en-US" altLang="zh-CN" sz="2400" b="1" smtClean="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0" indent="0">
              <a:lnSpc>
                <a:spcPct val="130000"/>
              </a:lnSpc>
              <a:buNone/>
            </a:pPr>
            <a:endParaRPr lang="zh-CN" altLang="en-US" sz="2400" b="1"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303275" y="4"/>
            <a:ext cx="12496070" cy="1215341"/>
            <a:chOff x="-305657" y="0"/>
            <a:chExt cx="12496070" cy="408214"/>
          </a:xfrm>
        </p:grpSpPr>
        <p:sp>
          <p:nvSpPr>
            <p:cNvPr id="6" name="矩形 5"/>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 name="TextBox 46"/>
            <p:cNvSpPr txBox="1"/>
            <p:nvPr/>
          </p:nvSpPr>
          <p:spPr>
            <a:xfrm>
              <a:off x="-305657" y="28142"/>
              <a:ext cx="5105453" cy="278766"/>
            </a:xfrm>
            <a:prstGeom prst="rect">
              <a:avLst/>
            </a:prstGeom>
            <a:noFill/>
            <a:ln>
              <a:noFill/>
            </a:ln>
          </p:spPr>
          <p:txBody>
            <a:bodyPr wrap="square" rtlCol="0">
              <a:spAutoFit/>
            </a:bodyPr>
            <a:lstStyle/>
            <a:p>
              <a:pPr algn="ctr">
                <a:lnSpc>
                  <a:spcPct val="150000"/>
                </a:lnSpc>
              </a:pPr>
              <a:r>
                <a:rPr lang="zh-CN" altLang="en-US" sz="3200" dirty="0">
                  <a:solidFill>
                    <a:schemeClr val="bg1"/>
                  </a:solidFill>
                  <a:latin typeface="微软雅黑" panose="020B0503020204020204" pitchFamily="34" charset="-122"/>
                  <a:ea typeface="微软雅黑" panose="020B0503020204020204" pitchFamily="34" charset="-122"/>
                </a:rPr>
                <a:t>四、注意事项</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8" name="等腰三角形 7"/>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10800000">
            <a:off x="2376" y="3238388"/>
            <a:ext cx="12190413" cy="3621198"/>
          </a:xfrm>
          <a:prstGeom prst="rect">
            <a:avLst/>
          </a:prstGeom>
          <a:solidFill>
            <a:schemeClr val="bg1">
              <a:lumMod val="8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902512" y="2397501"/>
            <a:ext cx="4689041" cy="923330"/>
          </a:xfrm>
          <a:prstGeom prst="rect">
            <a:avLst/>
          </a:prstGeom>
          <a:noFill/>
          <a:effectLst>
            <a:outerShdw sx="1000" sy="1000" algn="ctr" rotWithShape="0">
              <a:srgbClr val="000000"/>
            </a:outerShdw>
          </a:effectLst>
        </p:spPr>
        <p:txBody>
          <a:bodyPr wrap="square" rtlCol="0">
            <a:spAutoFit/>
          </a:bodyPr>
          <a:lstStyle/>
          <a:p>
            <a:pPr algn="ctr">
              <a:lnSpc>
                <a:spcPct val="90000"/>
              </a:lnSpc>
            </a:pPr>
            <a:r>
              <a:rPr kumimoji="1" lang="en-US" altLang="zh-CN" sz="6000" b="1" dirty="0">
                <a:solidFill>
                  <a:srgbClr val="229B9E"/>
                </a:solidFill>
              </a:rPr>
              <a:t>THANK</a:t>
            </a:r>
            <a:r>
              <a:rPr kumimoji="1" lang="zh-CN" altLang="en-US" sz="6000" b="1" dirty="0">
                <a:solidFill>
                  <a:srgbClr val="229B9E"/>
                </a:solidFill>
              </a:rPr>
              <a:t> </a:t>
            </a:r>
            <a:r>
              <a:rPr kumimoji="1" lang="en-US" altLang="zh-CN" sz="6000" b="1" dirty="0">
                <a:solidFill>
                  <a:srgbClr val="229B9E"/>
                </a:solidFill>
              </a:rPr>
              <a:t>YOU!</a:t>
            </a:r>
            <a:endParaRPr kumimoji="1" lang="zh-CN" altLang="en-US" sz="6000" b="1" dirty="0">
              <a:solidFill>
                <a:srgbClr val="229B9E"/>
              </a:solidFill>
            </a:endParaRPr>
          </a:p>
        </p:txBody>
      </p:sp>
      <p:sp>
        <p:nvSpPr>
          <p:cNvPr id="4" name="文本框 3"/>
          <p:cNvSpPr txBox="1"/>
          <p:nvPr/>
        </p:nvSpPr>
        <p:spPr>
          <a:xfrm>
            <a:off x="5235807" y="3267606"/>
            <a:ext cx="1723549" cy="461665"/>
          </a:xfrm>
          <a:prstGeom prst="rect">
            <a:avLst/>
          </a:prstGeom>
          <a:noFill/>
        </p:spPr>
        <p:txBody>
          <a:bodyPr wrap="none" rtlCol="0">
            <a:spAutoFit/>
          </a:bodyPr>
          <a:lstStyle/>
          <a:p>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感谢聆听！</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椭圆 4"/>
          <p:cNvSpPr/>
          <p:nvPr/>
        </p:nvSpPr>
        <p:spPr>
          <a:xfrm>
            <a:off x="5132758" y="4953524"/>
            <a:ext cx="1419226" cy="141922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005234" y="4176883"/>
            <a:ext cx="1590667" cy="1590667"/>
          </a:xfrm>
          <a:prstGeom prst="ellipse">
            <a:avLst/>
          </a:prstGeom>
          <a:solidFill>
            <a:srgbClr val="007C8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8031620" y="4798404"/>
            <a:ext cx="904874" cy="904874"/>
          </a:xfrm>
          <a:prstGeom prst="ellipse">
            <a:avLst/>
          </a:prstGeom>
          <a:solidFill>
            <a:srgbClr val="FFC000">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7597168" y="4952460"/>
            <a:ext cx="428624" cy="428624"/>
          </a:xfrm>
          <a:prstGeom prst="ellipse">
            <a:avLst/>
          </a:prstGeom>
          <a:solidFill>
            <a:schemeClr val="bg1">
              <a:alpha val="4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4436102" y="4405762"/>
            <a:ext cx="560412" cy="560412"/>
          </a:xfrm>
          <a:prstGeom prst="ellipse">
            <a:avLst/>
          </a:prstGeom>
          <a:solidFill>
            <a:srgbClr val="22C4C4">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765189" y="5489634"/>
            <a:ext cx="285749" cy="285749"/>
          </a:xfrm>
          <a:prstGeom prst="ellipse">
            <a:avLst/>
          </a:prstGeom>
          <a:solidFill>
            <a:srgbClr val="17CFCB">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1"/>
          <a:stretch>
            <a:fillRect/>
          </a:stretch>
        </p:blipFill>
        <p:spPr>
          <a:xfrm>
            <a:off x="8589544" y="2446187"/>
            <a:ext cx="345048" cy="339571"/>
          </a:xfrm>
          <a:prstGeom prst="rect">
            <a:avLst/>
          </a:prstGeom>
        </p:spPr>
      </p:pic>
      <p:cxnSp>
        <p:nvCxnSpPr>
          <p:cNvPr id="12" name="直接连接符 11"/>
          <p:cNvCxnSpPr/>
          <p:nvPr/>
        </p:nvCxnSpPr>
        <p:spPr>
          <a:xfrm>
            <a:off x="1060889" y="3238388"/>
            <a:ext cx="996315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rotWithShape="1">
          <a:blip r:embed="rId2">
            <a:grayscl/>
            <a:extLst>
              <a:ext uri="{28A0092B-C50C-407E-A947-70E740481C1C}">
                <a14:useLocalDpi xmlns:a14="http://schemas.microsoft.com/office/drawing/2010/main" val="0"/>
              </a:ext>
            </a:extLst>
          </a:blip>
          <a:srcRect t="47890"/>
          <a:stretch>
            <a:fillRect/>
          </a:stretch>
        </p:blipFill>
        <p:spPr>
          <a:xfrm>
            <a:off x="26580" y="1"/>
            <a:ext cx="12157967" cy="3249453"/>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8"/>
          <p:cNvSpPr txBox="1"/>
          <p:nvPr/>
        </p:nvSpPr>
        <p:spPr>
          <a:xfrm>
            <a:off x="574675" y="1209040"/>
            <a:ext cx="11153775" cy="8863330"/>
          </a:xfrm>
          <a:prstGeom prst="rect">
            <a:avLst/>
          </a:prstGeom>
          <a:noFill/>
          <a:ln>
            <a:noFill/>
          </a:ln>
        </p:spPr>
        <p:txBody>
          <a:bodyPr wrap="square" rtlCol="0">
            <a:spAutoFit/>
          </a:bodyPr>
          <a:lstStyle/>
          <a:p>
            <a:pPr algn="just">
              <a:lnSpc>
                <a:spcPct val="150000"/>
              </a:lnSpc>
            </a:pPr>
            <a:r>
              <a:rPr lang="en-US" altLang="zh-CN" sz="2000" b="1" dirty="0">
                <a:solidFill>
                  <a:srgbClr val="FF0000"/>
                </a:solidFill>
                <a:latin typeface="微软雅黑" panose="020B0503020204020204" pitchFamily="34" charset="-122"/>
                <a:ea typeface="微软雅黑" panose="020B0503020204020204" pitchFamily="34" charset="-122"/>
              </a:rPr>
              <a:t>3.</a:t>
            </a:r>
            <a:r>
              <a:rPr lang="zh-CN" altLang="en-US" sz="2000" b="1" dirty="0">
                <a:solidFill>
                  <a:srgbClr val="FF0000"/>
                </a:solidFill>
                <a:latin typeface="微软雅黑" panose="020B0503020204020204" pitchFamily="34" charset="-122"/>
                <a:ea typeface="微软雅黑" panose="020B0503020204020204" pitchFamily="34" charset="-122"/>
              </a:rPr>
              <a:t>硬性数量指标条件</a:t>
            </a:r>
            <a:endParaRPr lang="zh-CN" altLang="en-US" sz="2000" b="1" dirty="0">
              <a:solidFill>
                <a:srgbClr val="FF0000"/>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latin typeface="微软雅黑" panose="020B0503020204020204" pitchFamily="34" charset="-122"/>
                <a:ea typeface="微软雅黑" panose="020B0503020204020204" pitchFamily="34" charset="-122"/>
              </a:rPr>
              <a:t>（1）至少</a:t>
            </a:r>
            <a:r>
              <a:rPr lang="zh-CN" altLang="en-US" sz="2000" b="1" dirty="0">
                <a:solidFill>
                  <a:srgbClr val="FF0000"/>
                </a:solidFill>
                <a:latin typeface="微软雅黑" panose="020B0503020204020204" pitchFamily="34" charset="-122"/>
                <a:ea typeface="微软雅黑" panose="020B0503020204020204" pitchFamily="34" charset="-122"/>
              </a:rPr>
              <a:t>1项</a:t>
            </a:r>
            <a:r>
              <a:rPr lang="zh-CN" altLang="en-US" sz="2000" dirty="0">
                <a:latin typeface="微软雅黑" panose="020B0503020204020204" pitchFamily="34" charset="-122"/>
                <a:ea typeface="微软雅黑" panose="020B0503020204020204" pitchFamily="34" charset="-122"/>
              </a:rPr>
              <a:t>自然文化资源优势。</a:t>
            </a:r>
            <a:endParaRPr lang="zh-CN" altLang="en-US" sz="2000" dirty="0">
              <a:latin typeface="微软雅黑" panose="020B0503020204020204" pitchFamily="34" charset="-122"/>
              <a:ea typeface="微软雅黑" panose="020B0503020204020204" pitchFamily="34" charset="-122"/>
            </a:endParaRPr>
          </a:p>
          <a:p>
            <a:pPr algn="just">
              <a:lnSpc>
                <a:spcPct val="150000"/>
              </a:lnSpc>
            </a:pPr>
            <a:r>
              <a:rPr lang="zh-CN" altLang="en-US" sz="2000" dirty="0">
                <a:latin typeface="微软雅黑" panose="020B0503020204020204" pitchFamily="34" charset="-122"/>
                <a:ea typeface="微软雅黑" panose="020B0503020204020204" pitchFamily="34" charset="-122"/>
              </a:rPr>
              <a:t>（2）年接待量。东部地区</a:t>
            </a:r>
            <a:r>
              <a:rPr lang="zh-CN" altLang="en-US" sz="2000" b="1" dirty="0">
                <a:solidFill>
                  <a:srgbClr val="FF0000"/>
                </a:solidFill>
                <a:latin typeface="微软雅黑" panose="020B0503020204020204" pitchFamily="34" charset="-122"/>
                <a:ea typeface="微软雅黑" panose="020B0503020204020204" pitchFamily="34" charset="-122"/>
              </a:rPr>
              <a:t>200万人次</a:t>
            </a:r>
            <a:r>
              <a:rPr lang="zh-CN" altLang="en-US" sz="2000" dirty="0">
                <a:latin typeface="微软雅黑" panose="020B0503020204020204" pitchFamily="34" charset="-122"/>
                <a:ea typeface="微软雅黑" panose="020B0503020204020204" pitchFamily="34" charset="-122"/>
              </a:rPr>
              <a:t>以上，中部地区</a:t>
            </a:r>
            <a:r>
              <a:rPr lang="zh-CN" altLang="en-US" sz="2000" b="1" dirty="0">
                <a:solidFill>
                  <a:srgbClr val="FF0000"/>
                </a:solidFill>
                <a:latin typeface="微软雅黑" panose="020B0503020204020204" pitchFamily="34" charset="-122"/>
                <a:ea typeface="微软雅黑" panose="020B0503020204020204" pitchFamily="34" charset="-122"/>
              </a:rPr>
              <a:t>150万人次</a:t>
            </a:r>
            <a:r>
              <a:rPr lang="zh-CN" altLang="en-US" sz="2000" dirty="0">
                <a:latin typeface="微软雅黑" panose="020B0503020204020204" pitchFamily="34" charset="-122"/>
                <a:ea typeface="微软雅黑" panose="020B0503020204020204" pitchFamily="34" charset="-122"/>
              </a:rPr>
              <a:t>以上，西部地区</a:t>
            </a:r>
            <a:r>
              <a:rPr lang="zh-CN" altLang="en-US" sz="2000" b="1" dirty="0">
                <a:solidFill>
                  <a:srgbClr val="FF0000"/>
                </a:solidFill>
                <a:latin typeface="微软雅黑" panose="020B0503020204020204" pitchFamily="34" charset="-122"/>
                <a:ea typeface="微软雅黑" panose="020B0503020204020204" pitchFamily="34" charset="-122"/>
              </a:rPr>
              <a:t>100万人次</a:t>
            </a:r>
            <a:r>
              <a:rPr lang="zh-CN" altLang="en-US" sz="2000" dirty="0">
                <a:latin typeface="微软雅黑" panose="020B0503020204020204" pitchFamily="34" charset="-122"/>
                <a:ea typeface="微软雅黑" panose="020B0503020204020204" pitchFamily="34" charset="-122"/>
              </a:rPr>
              <a:t>以上。</a:t>
            </a:r>
            <a:endParaRPr lang="zh-CN" altLang="en-US" sz="2000" dirty="0">
              <a:latin typeface="微软雅黑" panose="020B0503020204020204" pitchFamily="34" charset="-122"/>
              <a:ea typeface="微软雅黑" panose="020B0503020204020204" pitchFamily="34" charset="-122"/>
            </a:endParaRPr>
          </a:p>
          <a:p>
            <a:pPr algn="just">
              <a:lnSpc>
                <a:spcPct val="150000"/>
              </a:lnSpc>
            </a:pPr>
            <a:r>
              <a:rPr lang="zh-CN" altLang="en-US" sz="2000" dirty="0">
                <a:latin typeface="微软雅黑" panose="020B0503020204020204" pitchFamily="34" charset="-122"/>
                <a:ea typeface="微软雅黑" panose="020B0503020204020204" pitchFamily="34" charset="-122"/>
              </a:rPr>
              <a:t>（3）业态类型数量及分布。农家乐、乡村民宿、休闲观光园区、休闲农庄、休闲乡村、康养和教育基地等业态类型丰富，至少具有</a:t>
            </a:r>
            <a:r>
              <a:rPr lang="zh-CN" altLang="en-US" sz="2000" b="1" dirty="0">
                <a:solidFill>
                  <a:srgbClr val="FF0000"/>
                </a:solidFill>
                <a:latin typeface="微软雅黑" panose="020B0503020204020204" pitchFamily="34" charset="-122"/>
                <a:ea typeface="微软雅黑" panose="020B0503020204020204" pitchFamily="34" charset="-122"/>
              </a:rPr>
              <a:t>5项</a:t>
            </a:r>
            <a:r>
              <a:rPr lang="zh-CN" altLang="en-US" sz="2000" dirty="0">
                <a:latin typeface="微软雅黑" panose="020B0503020204020204" pitchFamily="34" charset="-122"/>
                <a:ea typeface="微软雅黑" panose="020B0503020204020204" pitchFamily="34" charset="-122"/>
              </a:rPr>
              <a:t>上述类型，分布在</a:t>
            </a:r>
            <a:r>
              <a:rPr lang="zh-CN" altLang="en-US" sz="2000" b="1" dirty="0">
                <a:solidFill>
                  <a:srgbClr val="FF0000"/>
                </a:solidFill>
                <a:latin typeface="微软雅黑" panose="020B0503020204020204" pitchFamily="34" charset="-122"/>
                <a:ea typeface="微软雅黑" panose="020B0503020204020204" pitchFamily="34" charset="-122"/>
              </a:rPr>
              <a:t>县域1/3以上乡镇</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p>
            <a:pPr algn="just">
              <a:lnSpc>
                <a:spcPct val="150000"/>
              </a:lnSpc>
            </a:pPr>
            <a:r>
              <a:rPr lang="zh-CN" altLang="en-US" sz="2000" dirty="0">
                <a:latin typeface="微软雅黑" panose="020B0503020204020204" pitchFamily="34" charset="-122"/>
                <a:ea typeface="微软雅黑" panose="020B0503020204020204" pitchFamily="34" charset="-122"/>
              </a:rPr>
              <a:t>（4）在全国具有较高知名度的休闲农业和乡村旅游点</a:t>
            </a:r>
            <a:r>
              <a:rPr lang="zh-CN" altLang="en-US" sz="2000" b="1" dirty="0">
                <a:solidFill>
                  <a:srgbClr val="FF0000"/>
                </a:solidFill>
                <a:latin typeface="微软雅黑" panose="020B0503020204020204" pitchFamily="34" charset="-122"/>
                <a:ea typeface="微软雅黑" panose="020B0503020204020204" pitchFamily="34" charset="-122"/>
              </a:rPr>
              <a:t>5个</a:t>
            </a:r>
            <a:r>
              <a:rPr lang="zh-CN" altLang="en-US" sz="2000" dirty="0">
                <a:latin typeface="微软雅黑" panose="020B0503020204020204" pitchFamily="34" charset="-122"/>
                <a:ea typeface="微软雅黑" panose="020B0503020204020204" pitchFamily="34" charset="-122"/>
              </a:rPr>
              <a:t>以上，至少</a:t>
            </a:r>
            <a:r>
              <a:rPr lang="zh-CN" altLang="en-US" sz="2000" b="1" dirty="0">
                <a:solidFill>
                  <a:srgbClr val="FF0000"/>
                </a:solidFill>
                <a:latin typeface="微软雅黑" panose="020B0503020204020204" pitchFamily="34" charset="-122"/>
                <a:ea typeface="微软雅黑" panose="020B0503020204020204" pitchFamily="34" charset="-122"/>
              </a:rPr>
              <a:t>1个</a:t>
            </a:r>
            <a:r>
              <a:rPr lang="zh-CN" altLang="en-US" sz="2000" dirty="0">
                <a:latin typeface="微软雅黑" panose="020B0503020204020204" pitchFamily="34" charset="-122"/>
                <a:ea typeface="微软雅黑" panose="020B0503020204020204" pitchFamily="34" charset="-122"/>
              </a:rPr>
              <a:t>中国美丽休闲乡村。</a:t>
            </a:r>
            <a:endParaRPr lang="zh-CN" altLang="en-US" sz="2000" dirty="0">
              <a:latin typeface="微软雅黑" panose="020B0503020204020204" pitchFamily="34" charset="-122"/>
              <a:ea typeface="微软雅黑" panose="020B0503020204020204" pitchFamily="34" charset="-122"/>
            </a:endParaRPr>
          </a:p>
          <a:p>
            <a:pPr algn="just">
              <a:lnSpc>
                <a:spcPct val="150000"/>
              </a:lnSpc>
            </a:pPr>
            <a:r>
              <a:rPr lang="zh-CN" altLang="en-US" sz="2000" dirty="0">
                <a:latin typeface="微软雅黑" panose="020B0503020204020204" pitchFamily="34" charset="-122"/>
                <a:ea typeface="微软雅黑" panose="020B0503020204020204" pitchFamily="34" charset="-122"/>
              </a:rPr>
              <a:t>（5）乡村休闲旅游精品线路数量。在县域形成乡村休闲旅游精品线路数量</a:t>
            </a:r>
            <a:r>
              <a:rPr lang="zh-CN" altLang="en-US" sz="2000" b="1" dirty="0">
                <a:solidFill>
                  <a:srgbClr val="FF0000"/>
                </a:solidFill>
                <a:latin typeface="微软雅黑" panose="020B0503020204020204" pitchFamily="34" charset="-122"/>
                <a:ea typeface="微软雅黑" panose="020B0503020204020204" pitchFamily="34" charset="-122"/>
              </a:rPr>
              <a:t>1条以上</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p>
            <a:pPr algn="just">
              <a:lnSpc>
                <a:spcPct val="150000"/>
              </a:lnSpc>
            </a:pPr>
            <a:r>
              <a:rPr lang="zh-CN" altLang="en-US" sz="2000" dirty="0">
                <a:latin typeface="微软雅黑" panose="020B0503020204020204" pitchFamily="34" charset="-122"/>
                <a:ea typeface="微软雅黑" panose="020B0503020204020204" pitchFamily="34" charset="-122"/>
              </a:rPr>
              <a:t>（6）至少具有</a:t>
            </a:r>
            <a:r>
              <a:rPr lang="zh-CN" altLang="en-US" sz="2000" b="1" dirty="0">
                <a:solidFill>
                  <a:srgbClr val="FF0000"/>
                </a:solidFill>
                <a:latin typeface="微软雅黑" panose="020B0503020204020204" pitchFamily="34" charset="-122"/>
                <a:ea typeface="微软雅黑" panose="020B0503020204020204" pitchFamily="34" charset="-122"/>
              </a:rPr>
              <a:t>1项</a:t>
            </a:r>
            <a:r>
              <a:rPr lang="zh-CN" altLang="en-US" sz="2000" dirty="0">
                <a:latin typeface="微软雅黑" panose="020B0503020204020204" pitchFamily="34" charset="-122"/>
                <a:ea typeface="微软雅黑" panose="020B0503020204020204" pitchFamily="34" charset="-122"/>
              </a:rPr>
              <a:t>特色鲜明、效益良好的生态休闲体验、乡村文化体验和教育拓展体验项目。</a:t>
            </a:r>
            <a:endParaRPr lang="zh-CN" altLang="en-US" sz="2000" dirty="0">
              <a:latin typeface="微软雅黑" panose="020B0503020204020204" pitchFamily="34" charset="-122"/>
              <a:ea typeface="微软雅黑" panose="020B0503020204020204" pitchFamily="34" charset="-122"/>
            </a:endParaRPr>
          </a:p>
          <a:p>
            <a:pPr algn="just">
              <a:lnSpc>
                <a:spcPct val="150000"/>
              </a:lnSpc>
            </a:pPr>
            <a:r>
              <a:rPr lang="zh-CN" altLang="en-US" sz="2000" dirty="0">
                <a:latin typeface="微软雅黑" panose="020B0503020204020204" pitchFamily="34" charset="-122"/>
                <a:ea typeface="微软雅黑" panose="020B0503020204020204" pitchFamily="34" charset="-122"/>
              </a:rPr>
              <a:t>（7）农民就业比例。从业人员中农民就业比例</a:t>
            </a:r>
            <a:r>
              <a:rPr lang="zh-CN" altLang="en-US" sz="2000" b="1" dirty="0">
                <a:solidFill>
                  <a:srgbClr val="FF0000"/>
                </a:solidFill>
                <a:latin typeface="微软雅黑" panose="020B0503020204020204" pitchFamily="34" charset="-122"/>
                <a:ea typeface="微软雅黑" panose="020B0503020204020204" pitchFamily="34" charset="-122"/>
              </a:rPr>
              <a:t>达60%</a:t>
            </a:r>
            <a:r>
              <a:rPr lang="zh-CN" altLang="en-US" sz="2000" dirty="0">
                <a:latin typeface="微软雅黑" panose="020B0503020204020204" pitchFamily="34" charset="-122"/>
                <a:ea typeface="微软雅黑" panose="020B0503020204020204" pitchFamily="34" charset="-122"/>
              </a:rPr>
              <a:t>以上。</a:t>
            </a:r>
            <a:endParaRPr lang="zh-CN" altLang="en-US" sz="2000" dirty="0">
              <a:latin typeface="微软雅黑" panose="020B0503020204020204" pitchFamily="34" charset="-122"/>
              <a:ea typeface="微软雅黑" panose="020B0503020204020204" pitchFamily="34" charset="-122"/>
            </a:endParaRPr>
          </a:p>
          <a:p>
            <a:pPr algn="just">
              <a:lnSpc>
                <a:spcPct val="150000"/>
              </a:lnSpc>
            </a:pPr>
            <a:r>
              <a:rPr lang="zh-CN" altLang="en-US" sz="2000" dirty="0">
                <a:latin typeface="微软雅黑" panose="020B0503020204020204" pitchFamily="34" charset="-122"/>
                <a:ea typeface="微软雅黑" panose="020B0503020204020204" pitchFamily="34" charset="-122"/>
              </a:rPr>
              <a:t>（8）</a:t>
            </a:r>
            <a:r>
              <a:rPr lang="zh-CN" altLang="en-US" sz="2000" b="1" dirty="0">
                <a:solidFill>
                  <a:srgbClr val="FF0000"/>
                </a:solidFill>
                <a:latin typeface="微软雅黑" panose="020B0503020204020204" pitchFamily="34" charset="-122"/>
                <a:ea typeface="微软雅黑" panose="020B0503020204020204" pitchFamily="34" charset="-122"/>
              </a:rPr>
              <a:t>近3年</a:t>
            </a:r>
            <a:r>
              <a:rPr lang="zh-CN" altLang="en-US" sz="2000" dirty="0">
                <a:latin typeface="微软雅黑" panose="020B0503020204020204" pitchFamily="34" charset="-122"/>
                <a:ea typeface="微软雅黑" panose="020B0503020204020204" pitchFamily="34" charset="-122"/>
              </a:rPr>
              <a:t>无食品安全、生态环境、刑事案件、消防治安等违法违规事件发生。（近3年县域内没有食品安全、生态环境等违法违规事件被曝光、受到上级处分、通报批评、约谈等；</a:t>
            </a:r>
            <a:r>
              <a:rPr lang="zh-CN" altLang="en-US" sz="2000" dirty="0">
                <a:solidFill>
                  <a:srgbClr val="FF0000"/>
                </a:solidFill>
                <a:latin typeface="微软雅黑" panose="020B0503020204020204" pitchFamily="34" charset="-122"/>
                <a:ea typeface="微软雅黑" panose="020B0503020204020204" pitchFamily="34" charset="-122"/>
              </a:rPr>
              <a:t>若有违法违规行为与休闲农业发展无关、违法违规行为已责令整改完毕，则符合申报条件</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sz="2000" dirty="0">
              <a:latin typeface="微软雅黑" panose="020B0503020204020204" pitchFamily="34" charset="-122"/>
              <a:ea typeface="微软雅黑" panose="020B0503020204020204" pitchFamily="34" charset="-122"/>
            </a:endParaRPr>
          </a:p>
          <a:p>
            <a:pPr algn="just">
              <a:lnSpc>
                <a:spcPct val="150000"/>
              </a:lnSpc>
            </a:pPr>
            <a:endParaRPr lang="zh-CN" altLang="en-US" sz="2000" dirty="0">
              <a:latin typeface="微软雅黑" panose="020B0503020204020204" pitchFamily="34" charset="-122"/>
              <a:ea typeface="微软雅黑" panose="020B0503020204020204" pitchFamily="34" charset="-122"/>
            </a:endParaRPr>
          </a:p>
        </p:txBody>
      </p:sp>
      <p:sp>
        <p:nvSpPr>
          <p:cNvPr id="17" name="等腰三角形 16"/>
          <p:cNvSpPr/>
          <p:nvPr/>
        </p:nvSpPr>
        <p:spPr>
          <a:xfrm rot="5400000">
            <a:off x="298893" y="110332"/>
            <a:ext cx="213492" cy="18404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2" name="组合 21"/>
          <p:cNvGrpSpPr/>
          <p:nvPr/>
        </p:nvGrpSpPr>
        <p:grpSpPr>
          <a:xfrm>
            <a:off x="4169" y="-6745"/>
            <a:ext cx="12194259" cy="1215725"/>
            <a:chOff x="0" y="0"/>
            <a:chExt cx="12190413" cy="408214"/>
          </a:xfrm>
        </p:grpSpPr>
        <p:sp>
          <p:nvSpPr>
            <p:cNvPr id="23" name="矩形 22"/>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TextBox 46"/>
            <p:cNvSpPr txBox="1"/>
            <p:nvPr/>
          </p:nvSpPr>
          <p:spPr>
            <a:xfrm>
              <a:off x="330096" y="36247"/>
              <a:ext cx="4075414" cy="278677"/>
            </a:xfrm>
            <a:prstGeom prst="rect">
              <a:avLst/>
            </a:prstGeom>
            <a:noFill/>
            <a:ln>
              <a:noFill/>
            </a:ln>
          </p:spPr>
          <p:txBody>
            <a:bodyPr wrap="square" rtlCol="0">
              <a:spAutoFit/>
            </a:bodyPr>
            <a:lstStyle/>
            <a:p>
              <a:pPr algn="ctr">
                <a:lnSpc>
                  <a:spcPct val="150000"/>
                </a:lnSpc>
              </a:pPr>
              <a:r>
                <a:rPr lang="zh-CN" altLang="en-US" sz="3200" dirty="0">
                  <a:solidFill>
                    <a:schemeClr val="bg1"/>
                  </a:solidFill>
                  <a:latin typeface="微软雅黑" panose="020B0503020204020204" pitchFamily="34" charset="-122"/>
                  <a:ea typeface="微软雅黑" panose="020B0503020204020204" pitchFamily="34" charset="-122"/>
                </a:rPr>
                <a:t>一、</a:t>
              </a:r>
              <a:r>
                <a:rPr lang="zh-CN" altLang="en-US" sz="3200" dirty="0">
                  <a:solidFill>
                    <a:schemeClr val="bg1"/>
                  </a:solidFill>
                  <a:latin typeface="微软雅黑" panose="020B0503020204020204" pitchFamily="34" charset="-122"/>
                  <a:ea typeface="微软雅黑" panose="020B0503020204020204" pitchFamily="34" charset="-122"/>
                  <a:sym typeface="+mn-ea"/>
                </a:rPr>
                <a:t>申报说明</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8"/>
          <p:cNvSpPr txBox="1"/>
          <p:nvPr/>
        </p:nvSpPr>
        <p:spPr>
          <a:xfrm>
            <a:off x="461645" y="1209040"/>
            <a:ext cx="11271885" cy="7939405"/>
          </a:xfrm>
          <a:prstGeom prst="rect">
            <a:avLst/>
          </a:prstGeom>
          <a:noFill/>
          <a:ln>
            <a:noFill/>
          </a:ln>
        </p:spPr>
        <p:txBody>
          <a:bodyPr wrap="square" rtlCol="0">
            <a:spAutoFit/>
          </a:bodyPr>
          <a:lstStyle/>
          <a:p>
            <a:pPr algn="just">
              <a:lnSpc>
                <a:spcPct val="150000"/>
              </a:lnSpc>
            </a:pPr>
            <a:r>
              <a:rPr lang="zh-CN" altLang="en-US" sz="2000" b="1" dirty="0">
                <a:solidFill>
                  <a:srgbClr val="FF0000"/>
                </a:solidFill>
                <a:latin typeface="微软雅黑" panose="020B0503020204020204" pitchFamily="34" charset="-122"/>
                <a:ea typeface="微软雅黑" panose="020B0503020204020204" pitchFamily="34" charset="-122"/>
              </a:rPr>
              <a:t>东、中、西部地区划分</a:t>
            </a:r>
            <a:endParaRPr lang="zh-CN" altLang="en-US" sz="2000" b="1" dirty="0">
              <a:solidFill>
                <a:srgbClr val="FF0000"/>
              </a:solidFill>
              <a:latin typeface="微软雅黑" panose="020B0503020204020204" pitchFamily="34" charset="-122"/>
              <a:ea typeface="微软雅黑" panose="020B0503020204020204" pitchFamily="34" charset="-122"/>
            </a:endParaRPr>
          </a:p>
          <a:p>
            <a:pPr algn="just">
              <a:lnSpc>
                <a:spcPct val="150000"/>
              </a:lnSpc>
            </a:pPr>
            <a:r>
              <a:rPr lang="zh-CN" altLang="en-US" sz="2000" b="1" dirty="0">
                <a:latin typeface="微软雅黑" panose="020B0503020204020204" pitchFamily="34" charset="-122"/>
                <a:ea typeface="微软雅黑" panose="020B0503020204020204" pitchFamily="34" charset="-122"/>
              </a:rPr>
              <a:t>东部地区：</a:t>
            </a:r>
            <a:r>
              <a:rPr lang="zh-CN" altLang="en-US" sz="2000" b="1" dirty="0">
                <a:latin typeface="微软雅黑" panose="020B0503020204020204" pitchFamily="34" charset="-122"/>
                <a:ea typeface="微软雅黑" panose="020B0503020204020204" pitchFamily="34" charset="-122"/>
                <a:sym typeface="+mn-ea"/>
              </a:rPr>
              <a:t>11个省(市)</a:t>
            </a:r>
            <a:endParaRPr lang="zh-CN" altLang="en-US" sz="2000" b="1" dirty="0">
              <a:latin typeface="微软雅黑" panose="020B0503020204020204" pitchFamily="34" charset="-122"/>
              <a:ea typeface="微软雅黑" panose="020B0503020204020204" pitchFamily="34" charset="-122"/>
              <a:sym typeface="+mn-ea"/>
            </a:endParaRPr>
          </a:p>
          <a:p>
            <a:pPr algn="just">
              <a:lnSpc>
                <a:spcPct val="150000"/>
              </a:lnSpc>
            </a:pP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北京、天津、河北、辽宁、上海、江苏、浙江、福建、山东、广东和海南。</a:t>
            </a:r>
            <a:endParaRPr lang="zh-CN" altLang="en-US" sz="2000" dirty="0">
              <a:latin typeface="微软雅黑" panose="020B0503020204020204" pitchFamily="34" charset="-122"/>
              <a:ea typeface="微软雅黑" panose="020B0503020204020204" pitchFamily="34" charset="-122"/>
            </a:endParaRPr>
          </a:p>
          <a:p>
            <a:pPr algn="just">
              <a:lnSpc>
                <a:spcPct val="150000"/>
              </a:lnSpc>
            </a:pPr>
            <a:r>
              <a:rPr lang="zh-CN" altLang="en-US" sz="2000" b="1" dirty="0">
                <a:latin typeface="微软雅黑" panose="020B0503020204020204" pitchFamily="34" charset="-122"/>
                <a:ea typeface="微软雅黑" panose="020B0503020204020204" pitchFamily="34" charset="-122"/>
              </a:rPr>
              <a:t>中部地区：8个省级行政区</a:t>
            </a:r>
            <a:endParaRPr lang="zh-CN" altLang="en-US" sz="2000" b="1" dirty="0">
              <a:latin typeface="微软雅黑" panose="020B0503020204020204" pitchFamily="34" charset="-122"/>
              <a:ea typeface="微软雅黑" panose="020B0503020204020204" pitchFamily="34" charset="-122"/>
            </a:endParaRPr>
          </a:p>
          <a:p>
            <a:pPr algn="just">
              <a:lnSpc>
                <a:spcPct val="150000"/>
              </a:lnSpc>
            </a:pPr>
            <a:r>
              <a:rPr lang="zh-CN" altLang="en-US" sz="2000" dirty="0">
                <a:latin typeface="微软雅黑" panose="020B0503020204020204" pitchFamily="34" charset="-122"/>
                <a:ea typeface="微软雅黑" panose="020B0503020204020204" pitchFamily="34" charset="-122"/>
              </a:rPr>
              <a:t> </a:t>
            </a:r>
            <a:r>
              <a:rPr lang="en-US" altLang="zh-CN" sz="20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山西、吉林、黑龙江、安徽、江西、河南、湖北、湖南。</a:t>
            </a:r>
            <a:endParaRPr lang="zh-CN" altLang="en-US" sz="2000" dirty="0">
              <a:latin typeface="微软雅黑" panose="020B0503020204020204" pitchFamily="34" charset="-122"/>
              <a:ea typeface="微软雅黑" panose="020B0503020204020204" pitchFamily="34" charset="-122"/>
            </a:endParaRPr>
          </a:p>
          <a:p>
            <a:pPr algn="just">
              <a:lnSpc>
                <a:spcPct val="150000"/>
              </a:lnSpc>
            </a:pPr>
            <a:r>
              <a:rPr lang="zh-CN" altLang="en-US" sz="2000" b="1" dirty="0">
                <a:latin typeface="微软雅黑" panose="020B0503020204020204" pitchFamily="34" charset="-122"/>
                <a:ea typeface="微软雅黑" panose="020B0503020204020204" pitchFamily="34" charset="-122"/>
              </a:rPr>
              <a:t>西部地区：</a:t>
            </a:r>
            <a:r>
              <a:rPr lang="en-US" altLang="zh-CN" sz="2000" b="1" dirty="0">
                <a:latin typeface="微软雅黑" panose="020B0503020204020204" pitchFamily="34" charset="-122"/>
                <a:ea typeface="微软雅黑" panose="020B0503020204020204" pitchFamily="34" charset="-122"/>
              </a:rPr>
              <a:t>12</a:t>
            </a:r>
            <a:r>
              <a:rPr lang="zh-CN" altLang="en-US" sz="2000" b="1" dirty="0">
                <a:latin typeface="微软雅黑" panose="020B0503020204020204" pitchFamily="34" charset="-122"/>
                <a:ea typeface="微软雅黑" panose="020B0503020204020204" pitchFamily="34" charset="-122"/>
              </a:rPr>
              <a:t>个</a:t>
            </a:r>
            <a:r>
              <a:rPr lang="zh-CN" altLang="en-US" sz="2000" b="1" dirty="0">
                <a:latin typeface="微软雅黑" panose="020B0503020204020204" pitchFamily="34" charset="-122"/>
                <a:ea typeface="微软雅黑" panose="020B0503020204020204" pitchFamily="34" charset="-122"/>
                <a:sym typeface="+mn-ea"/>
              </a:rPr>
              <a:t>省级行政区，</a:t>
            </a:r>
            <a:r>
              <a:rPr lang="en-US" altLang="zh-CN" sz="2000" b="1" dirty="0">
                <a:latin typeface="微软雅黑" panose="020B0503020204020204" pitchFamily="34" charset="-122"/>
                <a:ea typeface="微软雅黑" panose="020B0503020204020204" pitchFamily="34" charset="-122"/>
                <a:sym typeface="+mn-ea"/>
              </a:rPr>
              <a:t>3</a:t>
            </a:r>
            <a:r>
              <a:rPr lang="zh-CN" altLang="en-US" sz="2000" b="1" dirty="0">
                <a:latin typeface="微软雅黑" panose="020B0503020204020204" pitchFamily="34" charset="-122"/>
                <a:ea typeface="微软雅黑" panose="020B0503020204020204" pitchFamily="34" charset="-122"/>
                <a:sym typeface="+mn-ea"/>
              </a:rPr>
              <a:t>个自治州，海南6个民族自治县和</a:t>
            </a:r>
            <a:r>
              <a:rPr lang="en-US" altLang="zh-CN" sz="2000" b="1" dirty="0">
                <a:latin typeface="微软雅黑" panose="020B0503020204020204" pitchFamily="34" charset="-122"/>
                <a:ea typeface="微软雅黑" panose="020B0503020204020204" pitchFamily="34" charset="-122"/>
                <a:sym typeface="+mn-ea"/>
              </a:rPr>
              <a:t>2</a:t>
            </a:r>
            <a:r>
              <a:rPr lang="zh-CN" altLang="en-US" sz="2000" b="1" dirty="0">
                <a:latin typeface="微软雅黑" panose="020B0503020204020204" pitchFamily="34" charset="-122"/>
                <a:ea typeface="微软雅黑" panose="020B0503020204020204" pitchFamily="34" charset="-122"/>
                <a:sym typeface="+mn-ea"/>
              </a:rPr>
              <a:t>个市</a:t>
            </a:r>
            <a:endParaRPr lang="zh-CN" altLang="en-US" sz="2000" b="1" dirty="0">
              <a:latin typeface="微软雅黑" panose="020B0503020204020204" pitchFamily="34" charset="-122"/>
              <a:ea typeface="微软雅黑" panose="020B0503020204020204" pitchFamily="34" charset="-122"/>
            </a:endParaRPr>
          </a:p>
          <a:p>
            <a:pPr algn="just">
              <a:lnSpc>
                <a:spcPct val="150000"/>
              </a:lnSpc>
            </a:pPr>
            <a:r>
              <a:rPr lang="zh-CN" altLang="en-US" sz="2000" dirty="0">
                <a:latin typeface="微软雅黑" panose="020B0503020204020204" pitchFamily="34" charset="-122"/>
                <a:ea typeface="微软雅黑" panose="020B0503020204020204" pitchFamily="34" charset="-122"/>
                <a:sym typeface="+mn-ea"/>
              </a:rPr>
              <a:t>12个</a:t>
            </a:r>
            <a:r>
              <a:rPr lang="zh-CN" altLang="en-US" sz="2000" dirty="0">
                <a:latin typeface="微软雅黑" panose="020B0503020204020204" pitchFamily="34" charset="-122"/>
                <a:ea typeface="微软雅黑" panose="020B0503020204020204" pitchFamily="34" charset="-122"/>
              </a:rPr>
              <a:t>省级行政区：四川、重庆、贵州、云南、西藏、陕西、甘肃、青海、宁夏、新疆、广西、内蒙古</a:t>
            </a:r>
            <a:endParaRPr lang="zh-CN" altLang="en-US" sz="2000" dirty="0">
              <a:latin typeface="微软雅黑" panose="020B0503020204020204" pitchFamily="34" charset="-122"/>
              <a:ea typeface="微软雅黑" panose="020B0503020204020204" pitchFamily="34" charset="-122"/>
            </a:endParaRPr>
          </a:p>
          <a:p>
            <a:pPr algn="just">
              <a:lnSpc>
                <a:spcPct val="150000"/>
              </a:lnSpc>
            </a:pPr>
            <a:r>
              <a:rPr lang="en-US" altLang="zh-CN" sz="2000" dirty="0">
                <a:latin typeface="微软雅黑" panose="020B0503020204020204" pitchFamily="34" charset="-122"/>
                <a:ea typeface="微软雅黑" panose="020B0503020204020204" pitchFamily="34" charset="-122"/>
                <a:sym typeface="+mn-ea"/>
              </a:rPr>
              <a:t>3</a:t>
            </a:r>
            <a:r>
              <a:rPr lang="zh-CN" altLang="en-US" sz="2000" dirty="0">
                <a:latin typeface="微软雅黑" panose="020B0503020204020204" pitchFamily="34" charset="-122"/>
                <a:ea typeface="微软雅黑" panose="020B0503020204020204" pitchFamily="34" charset="-122"/>
                <a:sym typeface="+mn-ea"/>
              </a:rPr>
              <a:t>个自治州：</a:t>
            </a:r>
            <a:r>
              <a:rPr lang="zh-CN" altLang="en-US" sz="2000" dirty="0">
                <a:latin typeface="微软雅黑" panose="020B0503020204020204" pitchFamily="34" charset="-122"/>
                <a:ea typeface="微软雅黑" panose="020B0503020204020204" pitchFamily="34" charset="-122"/>
              </a:rPr>
              <a:t>湖南湘西土家族苗族自治州、湖北恩施</a:t>
            </a:r>
            <a:r>
              <a:rPr lang="zh-CN" altLang="en-US" sz="2000" dirty="0">
                <a:latin typeface="微软雅黑" panose="020B0503020204020204" pitchFamily="34" charset="-122"/>
                <a:ea typeface="微软雅黑" panose="020B0503020204020204" pitchFamily="34" charset="-122"/>
                <a:sym typeface="+mn-ea"/>
              </a:rPr>
              <a:t>土家族苗族自治州</a:t>
            </a:r>
            <a:r>
              <a:rPr lang="zh-CN" altLang="en-US" sz="2000" dirty="0">
                <a:latin typeface="微软雅黑" panose="020B0503020204020204" pitchFamily="34" charset="-122"/>
                <a:ea typeface="微软雅黑" panose="020B0503020204020204" pitchFamily="34" charset="-122"/>
              </a:rPr>
              <a:t>、吉林延边</a:t>
            </a:r>
            <a:r>
              <a:rPr lang="zh-CN" altLang="en-US" sz="2000" dirty="0">
                <a:latin typeface="微软雅黑" panose="020B0503020204020204" pitchFamily="34" charset="-122"/>
                <a:ea typeface="微软雅黑" panose="020B0503020204020204" pitchFamily="34" charset="-122"/>
              </a:rPr>
              <a:t>朝鲜族自治州。</a:t>
            </a:r>
            <a:endParaRPr lang="zh-CN" altLang="en-US" sz="2000" dirty="0">
              <a:latin typeface="微软雅黑" panose="020B0503020204020204" pitchFamily="34" charset="-122"/>
              <a:ea typeface="微软雅黑" panose="020B0503020204020204" pitchFamily="34" charset="-122"/>
            </a:endParaRPr>
          </a:p>
          <a:p>
            <a:pPr algn="just">
              <a:lnSpc>
                <a:spcPct val="150000"/>
              </a:lnSpc>
            </a:pPr>
            <a:r>
              <a:rPr lang="zh-CN" altLang="en-US" sz="2000" dirty="0">
                <a:latin typeface="微软雅黑" panose="020B0503020204020204" pitchFamily="34" charset="-122"/>
                <a:ea typeface="微软雅黑" panose="020B0503020204020204" pitchFamily="34" charset="-122"/>
                <a:sym typeface="+mn-ea"/>
              </a:rPr>
              <a:t>海南6个民族自治县和</a:t>
            </a:r>
            <a:r>
              <a:rPr lang="en-US" altLang="zh-CN" sz="2000" dirty="0">
                <a:latin typeface="微软雅黑" panose="020B0503020204020204" pitchFamily="34" charset="-122"/>
                <a:ea typeface="微软雅黑" panose="020B0503020204020204" pitchFamily="34" charset="-122"/>
                <a:sym typeface="+mn-ea"/>
              </a:rPr>
              <a:t>2</a:t>
            </a:r>
            <a:r>
              <a:rPr lang="zh-CN" altLang="en-US" sz="2000" dirty="0">
                <a:latin typeface="微软雅黑" panose="020B0503020204020204" pitchFamily="34" charset="-122"/>
                <a:ea typeface="微软雅黑" panose="020B0503020204020204" pitchFamily="34" charset="-122"/>
                <a:sym typeface="+mn-ea"/>
              </a:rPr>
              <a:t>个市：</a:t>
            </a:r>
            <a:r>
              <a:rPr lang="zh-CN" altLang="en-US" sz="2000" dirty="0">
                <a:latin typeface="微软雅黑" panose="020B0503020204020204" pitchFamily="34" charset="-122"/>
                <a:ea typeface="微软雅黑" panose="020B0503020204020204" pitchFamily="34" charset="-122"/>
              </a:rPr>
              <a:t>海南省原黎族苗族自治州所辖市县中的6个民族自治县(陵水县、保亭县、琼中县、乐东县、白沙县、昌江县)以及东方市、五指山市的县级人民政府驻地以下地区。</a:t>
            </a:r>
            <a:endParaRPr lang="zh-CN" altLang="en-US" sz="2000" dirty="0">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sz="2000" dirty="0">
              <a:latin typeface="微软雅黑" panose="020B0503020204020204" pitchFamily="34" charset="-122"/>
              <a:ea typeface="微软雅黑" panose="020B0503020204020204" pitchFamily="34" charset="-122"/>
            </a:endParaRPr>
          </a:p>
          <a:p>
            <a:pPr algn="just">
              <a:lnSpc>
                <a:spcPct val="150000"/>
              </a:lnSpc>
            </a:pPr>
            <a:endParaRPr lang="zh-CN" altLang="en-US" sz="2000" dirty="0">
              <a:latin typeface="微软雅黑" panose="020B0503020204020204" pitchFamily="34" charset="-122"/>
              <a:ea typeface="微软雅黑" panose="020B0503020204020204" pitchFamily="34" charset="-122"/>
            </a:endParaRPr>
          </a:p>
        </p:txBody>
      </p:sp>
      <p:sp>
        <p:nvSpPr>
          <p:cNvPr id="17" name="等腰三角形 16"/>
          <p:cNvSpPr/>
          <p:nvPr/>
        </p:nvSpPr>
        <p:spPr>
          <a:xfrm rot="5400000">
            <a:off x="298893" y="110332"/>
            <a:ext cx="213492" cy="18404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2" name="组合 21"/>
          <p:cNvGrpSpPr/>
          <p:nvPr/>
        </p:nvGrpSpPr>
        <p:grpSpPr>
          <a:xfrm>
            <a:off x="4169" y="-6745"/>
            <a:ext cx="12194259" cy="1215725"/>
            <a:chOff x="0" y="0"/>
            <a:chExt cx="12190413" cy="408214"/>
          </a:xfrm>
        </p:grpSpPr>
        <p:sp>
          <p:nvSpPr>
            <p:cNvPr id="23" name="矩形 22"/>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TextBox 46"/>
            <p:cNvSpPr txBox="1"/>
            <p:nvPr/>
          </p:nvSpPr>
          <p:spPr>
            <a:xfrm>
              <a:off x="330096" y="36247"/>
              <a:ext cx="4075414" cy="278677"/>
            </a:xfrm>
            <a:prstGeom prst="rect">
              <a:avLst/>
            </a:prstGeom>
            <a:noFill/>
            <a:ln>
              <a:noFill/>
            </a:ln>
          </p:spPr>
          <p:txBody>
            <a:bodyPr wrap="square" rtlCol="0">
              <a:spAutoFit/>
            </a:bodyPr>
            <a:lstStyle/>
            <a:p>
              <a:pPr algn="ctr">
                <a:lnSpc>
                  <a:spcPct val="150000"/>
                </a:lnSpc>
              </a:pPr>
              <a:r>
                <a:rPr lang="zh-CN" altLang="en-US" sz="3200" dirty="0">
                  <a:solidFill>
                    <a:schemeClr val="bg1"/>
                  </a:solidFill>
                  <a:latin typeface="微软雅黑" panose="020B0503020204020204" pitchFamily="34" charset="-122"/>
                  <a:ea typeface="微软雅黑" panose="020B0503020204020204" pitchFamily="34" charset="-122"/>
                </a:rPr>
                <a:t>一、</a:t>
              </a:r>
              <a:r>
                <a:rPr lang="zh-CN" altLang="en-US" sz="3200" dirty="0">
                  <a:solidFill>
                    <a:schemeClr val="bg1"/>
                  </a:solidFill>
                  <a:latin typeface="微软雅黑" panose="020B0503020204020204" pitchFamily="34" charset="-122"/>
                  <a:ea typeface="微软雅黑" panose="020B0503020204020204" pitchFamily="34" charset="-122"/>
                  <a:sym typeface="+mn-ea"/>
                </a:rPr>
                <a:t>申报说明</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7" name="TextBox 38"/>
              <p:cNvSpPr txBox="1"/>
              <p:nvPr/>
            </p:nvSpPr>
            <p:spPr>
              <a:xfrm>
                <a:off x="574675" y="1209040"/>
                <a:ext cx="11153775" cy="6562725"/>
              </a:xfrm>
              <a:prstGeom prst="rect">
                <a:avLst/>
              </a:prstGeom>
              <a:noFill/>
              <a:ln>
                <a:noFill/>
              </a:ln>
            </p:spPr>
            <p:txBody>
              <a:bodyPr wrap="square" rtlCol="0">
                <a:spAutoFit/>
              </a:bodyPr>
              <a:lstStyle/>
              <a:p>
                <a:pPr algn="just">
                  <a:lnSpc>
                    <a:spcPct val="150000"/>
                  </a:lnSpc>
                </a:pPr>
                <a:r>
                  <a:rPr lang="en-US" sz="2000" b="1" dirty="0">
                    <a:solidFill>
                      <a:srgbClr val="FF0000"/>
                    </a:solidFill>
                    <a:latin typeface="微软雅黑" panose="020B0503020204020204" pitchFamily="34" charset="-122"/>
                    <a:ea typeface="微软雅黑" panose="020B0503020204020204" pitchFamily="34" charset="-122"/>
                  </a:rPr>
                  <a:t>4</a:t>
                </a:r>
                <a:r>
                  <a:rPr sz="2000" b="1" dirty="0">
                    <a:solidFill>
                      <a:srgbClr val="FF0000"/>
                    </a:solidFill>
                    <a:latin typeface="微软雅黑" panose="020B0503020204020204" pitchFamily="34" charset="-122"/>
                    <a:ea typeface="微软雅黑" panose="020B0503020204020204" pitchFamily="34" charset="-122"/>
                  </a:rPr>
                  <a:t>.柔性数量指标</a:t>
                </a:r>
                <a:endParaRPr sz="2000" b="1" dirty="0">
                  <a:solidFill>
                    <a:srgbClr val="FF0000"/>
                  </a:solidFill>
                  <a:latin typeface="微软雅黑" panose="020B0503020204020204" pitchFamily="34" charset="-122"/>
                  <a:ea typeface="微软雅黑" panose="020B0503020204020204" pitchFamily="34" charset="-122"/>
                </a:endParaRPr>
              </a:p>
              <a:p>
                <a:pPr algn="just">
                  <a:lnSpc>
                    <a:spcPct val="150000"/>
                  </a:lnSpc>
                </a:pPr>
                <a:r>
                  <a:rPr lang="en-US" sz="2000" b="1" dirty="0">
                    <a:latin typeface="微软雅黑" panose="020B0503020204020204" pitchFamily="34" charset="-122"/>
                    <a:ea typeface="微软雅黑" panose="020B0503020204020204" pitchFamily="34" charset="-122"/>
                  </a:rPr>
                  <a:t>     </a:t>
                </a:r>
                <a:r>
                  <a:rPr sz="2000" dirty="0">
                    <a:solidFill>
                      <a:srgbClr val="FF0000"/>
                    </a:solidFill>
                    <a:latin typeface="微软雅黑" panose="020B0503020204020204" pitchFamily="34" charset="-122"/>
                    <a:ea typeface="微软雅黑" panose="020B0503020204020204" pitchFamily="34" charset="-122"/>
                  </a:rPr>
                  <a:t>接待量与</a:t>
                </a:r>
                <a:r>
                  <a:rPr lang="zh-CN" sz="2000" dirty="0">
                    <a:solidFill>
                      <a:srgbClr val="FF0000"/>
                    </a:solidFill>
                    <a:latin typeface="微软雅黑" panose="020B0503020204020204" pitchFamily="34" charset="-122"/>
                    <a:ea typeface="微软雅黑" panose="020B0503020204020204" pitchFamily="34" charset="-122"/>
                  </a:rPr>
                  <a:t>营业</a:t>
                </a:r>
                <a:r>
                  <a:rPr sz="2000" dirty="0">
                    <a:solidFill>
                      <a:srgbClr val="FF0000"/>
                    </a:solidFill>
                    <a:latin typeface="微软雅黑" panose="020B0503020204020204" pitchFamily="34" charset="-122"/>
                    <a:ea typeface="微软雅黑" panose="020B0503020204020204" pitchFamily="34" charset="-122"/>
                  </a:rPr>
                  <a:t>收入近三年平均增速。20</a:t>
                </a:r>
                <a:r>
                  <a:rPr lang="en-US" sz="2000" dirty="0">
                    <a:solidFill>
                      <a:srgbClr val="FF0000"/>
                    </a:solidFill>
                    <a:latin typeface="微软雅黑" panose="020B0503020204020204" pitchFamily="34" charset="-122"/>
                    <a:ea typeface="微软雅黑" panose="020B0503020204020204" pitchFamily="34" charset="-122"/>
                  </a:rPr>
                  <a:t>21</a:t>
                </a:r>
                <a:r>
                  <a:rPr sz="2000" dirty="0">
                    <a:solidFill>
                      <a:srgbClr val="FF0000"/>
                    </a:solidFill>
                    <a:latin typeface="微软雅黑" panose="020B0503020204020204" pitchFamily="34" charset="-122"/>
                    <a:ea typeface="微软雅黑" panose="020B0503020204020204" pitchFamily="34" charset="-122"/>
                  </a:rPr>
                  <a:t>至202</a:t>
                </a:r>
                <a:r>
                  <a:rPr lang="en-US" sz="2000" dirty="0">
                    <a:solidFill>
                      <a:srgbClr val="FF0000"/>
                    </a:solidFill>
                    <a:latin typeface="微软雅黑" panose="020B0503020204020204" pitchFamily="34" charset="-122"/>
                    <a:ea typeface="微软雅黑" panose="020B0503020204020204" pitchFamily="34" charset="-122"/>
                  </a:rPr>
                  <a:t>3</a:t>
                </a:r>
                <a:r>
                  <a:rPr sz="2000" dirty="0">
                    <a:solidFill>
                      <a:srgbClr val="FF0000"/>
                    </a:solidFill>
                    <a:latin typeface="微软雅黑" panose="020B0503020204020204" pitchFamily="34" charset="-122"/>
                    <a:ea typeface="微软雅黑" panose="020B0503020204020204" pitchFamily="34" charset="-122"/>
                  </a:rPr>
                  <a:t>年三年休闲农业游客接待量和</a:t>
                </a:r>
                <a:r>
                  <a:rPr lang="zh-CN" sz="2000" dirty="0">
                    <a:solidFill>
                      <a:srgbClr val="FF0000"/>
                    </a:solidFill>
                    <a:latin typeface="微软雅黑" panose="020B0503020204020204" pitchFamily="34" charset="-122"/>
                    <a:ea typeface="微软雅黑" panose="020B0503020204020204" pitchFamily="34" charset="-122"/>
                  </a:rPr>
                  <a:t>营业</a:t>
                </a:r>
                <a:r>
                  <a:rPr sz="2000" dirty="0">
                    <a:solidFill>
                      <a:srgbClr val="FF0000"/>
                    </a:solidFill>
                    <a:latin typeface="微软雅黑" panose="020B0503020204020204" pitchFamily="34" charset="-122"/>
                    <a:ea typeface="微软雅黑" panose="020B0503020204020204" pitchFamily="34" charset="-122"/>
                  </a:rPr>
                  <a:t>收入保持较好的韧性，原则上增速应为正值</a:t>
                </a:r>
                <a:r>
                  <a:rPr lang="zh-CN" sz="2000" dirty="0">
                    <a:solidFill>
                      <a:srgbClr val="FF0000"/>
                    </a:solidFill>
                    <a:latin typeface="微软雅黑" panose="020B0503020204020204" pitchFamily="34" charset="-122"/>
                    <a:ea typeface="微软雅黑" panose="020B0503020204020204" pitchFamily="34" charset="-122"/>
                  </a:rPr>
                  <a:t>，负值需提供情况说明。</a:t>
                </a:r>
                <a:endParaRPr sz="2000" dirty="0">
                  <a:solidFill>
                    <a:srgbClr val="FF0000"/>
                  </a:solidFill>
                  <a:latin typeface="微软雅黑" panose="020B0503020204020204" pitchFamily="34" charset="-122"/>
                  <a:ea typeface="微软雅黑" panose="020B0503020204020204" pitchFamily="34" charset="-122"/>
                </a:endParaRPr>
              </a:p>
              <a:p>
                <a:pPr algn="just">
                  <a:lnSpc>
                    <a:spcPct val="150000"/>
                  </a:lnSpc>
                </a:pPr>
                <a:r>
                  <a:rPr lang="zh-CN" altLang="en-US" sz="2000" b="1" dirty="0">
                    <a:latin typeface="微软雅黑" panose="020B0503020204020204" pitchFamily="34" charset="-122"/>
                    <a:ea typeface="微软雅黑" panose="020B0503020204020204" pitchFamily="34" charset="-122"/>
                    <a:sym typeface="+mn-ea"/>
                  </a:rPr>
                  <a:t>“</a:t>
                </a:r>
                <a:r>
                  <a:rPr lang="zh-CN" altLang="zh-CN" sz="2000" b="1" dirty="0">
                    <a:solidFill>
                      <a:srgbClr val="FF0000"/>
                    </a:solidFill>
                    <a:latin typeface="微软雅黑" panose="020B0503020204020204" pitchFamily="34" charset="-122"/>
                    <a:ea typeface="微软雅黑" panose="020B0503020204020204" pitchFamily="34" charset="-122"/>
                    <a:sym typeface="+mn-ea"/>
                  </a:rPr>
                  <a:t>近三年平均增速”指以</a:t>
                </a:r>
                <a:r>
                  <a:rPr lang="en-US" altLang="zh-CN" sz="2000" b="1" dirty="0">
                    <a:solidFill>
                      <a:srgbClr val="FF0000"/>
                    </a:solidFill>
                    <a:latin typeface="微软雅黑" panose="020B0503020204020204" pitchFamily="34" charset="-122"/>
                    <a:ea typeface="微软雅黑" panose="020B0503020204020204" pitchFamily="34" charset="-122"/>
                    <a:sym typeface="+mn-ea"/>
                  </a:rPr>
                  <a:t>2020</a:t>
                </a:r>
                <a:r>
                  <a:rPr lang="zh-CN" altLang="zh-CN" sz="2000" b="1" dirty="0">
                    <a:solidFill>
                      <a:srgbClr val="FF0000"/>
                    </a:solidFill>
                    <a:latin typeface="微软雅黑" panose="020B0503020204020204" pitchFamily="34" charset="-122"/>
                    <a:ea typeface="微软雅黑" panose="020B0503020204020204" pitchFamily="34" charset="-122"/>
                    <a:sym typeface="+mn-ea"/>
                  </a:rPr>
                  <a:t>年为基期，</a:t>
                </a:r>
                <a:r>
                  <a:rPr lang="en-US" altLang="zh-CN" sz="2000" b="1" dirty="0">
                    <a:solidFill>
                      <a:srgbClr val="FF0000"/>
                    </a:solidFill>
                    <a:latin typeface="微软雅黑" panose="020B0503020204020204" pitchFamily="34" charset="-122"/>
                    <a:ea typeface="微软雅黑" panose="020B0503020204020204" pitchFamily="34" charset="-122"/>
                    <a:sym typeface="+mn-ea"/>
                  </a:rPr>
                  <a:t>2021—2023</a:t>
                </a:r>
                <a:r>
                  <a:rPr lang="zh-CN" altLang="zh-CN" sz="2000" b="1" dirty="0">
                    <a:solidFill>
                      <a:srgbClr val="FF0000"/>
                    </a:solidFill>
                    <a:latin typeface="微软雅黑" panose="020B0503020204020204" pitchFamily="34" charset="-122"/>
                    <a:ea typeface="微软雅黑" panose="020B0503020204020204" pitchFamily="34" charset="-122"/>
                    <a:sym typeface="+mn-ea"/>
                  </a:rPr>
                  <a:t>年的年均增长率</a:t>
                </a:r>
                <a14:m>
                  <m:oMath xmlns:m="http://schemas.openxmlformats.org/officeDocument/2006/math">
                    <m:r>
                      <a:rPr lang="en-US" altLang="zh-CN" sz="2000" b="1">
                        <a:latin typeface="Cambria Math" panose="02040503050406030204" pitchFamily="18" charset="0"/>
                      </a:rPr>
                      <m:t>𝛂</m:t>
                    </m:r>
                  </m:oMath>
                </a14:m>
                <a:r>
                  <a:rPr lang="zh-CN" altLang="zh-CN" sz="2000" dirty="0">
                    <a:latin typeface="微软雅黑" panose="020B0503020204020204" pitchFamily="34" charset="-122"/>
                    <a:ea typeface="微软雅黑" panose="020B0503020204020204" pitchFamily="34" charset="-122"/>
                    <a:sym typeface="+mn-ea"/>
                  </a:rPr>
                  <a:t>，基期</a:t>
                </a:r>
                <a:r>
                  <a:rPr lang="en-US" altLang="zh-CN" sz="2000" dirty="0">
                    <a:latin typeface="微软雅黑" panose="020B0503020204020204" pitchFamily="34" charset="-122"/>
                    <a:ea typeface="微软雅黑" panose="020B0503020204020204" pitchFamily="34" charset="-122"/>
                    <a:sym typeface="+mn-ea"/>
                  </a:rPr>
                  <a:t>2020</a:t>
                </a:r>
                <a:r>
                  <a:rPr lang="zh-CN" altLang="zh-CN" sz="2000" dirty="0">
                    <a:latin typeface="微软雅黑" panose="020B0503020204020204" pitchFamily="34" charset="-122"/>
                    <a:ea typeface="微软雅黑" panose="020B0503020204020204" pitchFamily="34" charset="-122"/>
                    <a:sym typeface="+mn-ea"/>
                  </a:rPr>
                  <a:t>年的数据为</a:t>
                </a:r>
                <a14:m>
                  <m:oMath xmlns:m="http://schemas.openxmlformats.org/officeDocument/2006/math">
                    <m:sSub>
                      <m:sSubPr>
                        <m:ctrlPr>
                          <a:rPr lang="zh-CN" altLang="zh-CN" sz="2000" i="1">
                            <a:latin typeface="Cambria Math" panose="02040503050406030204" pitchFamily="18" charset="0"/>
                          </a:rPr>
                        </m:ctrlPr>
                      </m:sSubPr>
                      <m:e>
                        <m:r>
                          <a:rPr lang="en-US" altLang="zh-CN" sz="2000">
                            <a:latin typeface="Cambria Math" panose="02040503050406030204" pitchFamily="18" charset="0"/>
                          </a:rPr>
                          <m:t>𝑥</m:t>
                        </m:r>
                      </m:e>
                      <m:sub>
                        <m:r>
                          <a:rPr lang="en-US" altLang="zh-CN" sz="2000">
                            <a:latin typeface="Cambria Math" panose="02040503050406030204" pitchFamily="18" charset="0"/>
                          </a:rPr>
                          <m:t>2020</m:t>
                        </m:r>
                      </m:sub>
                    </m:sSub>
                    <m:r>
                      <a:rPr lang="en-US" altLang="zh-CN" sz="2000">
                        <a:latin typeface="Cambria Math" panose="02040503050406030204" pitchFamily="18" charset="0"/>
                      </a:rPr>
                      <m:t> </m:t>
                    </m:r>
                  </m:oMath>
                </a14:m>
                <a:r>
                  <a:rPr lang="zh-CN" altLang="en-US" sz="2000" dirty="0">
                    <a:latin typeface="微软雅黑" panose="020B0503020204020204" pitchFamily="34" charset="-122"/>
                    <a:ea typeface="微软雅黑" panose="020B0503020204020204" pitchFamily="34" charset="-122"/>
                    <a:sym typeface="+mn-ea"/>
                  </a:rPr>
                  <a:t>；</a:t>
                </a:r>
                <a:r>
                  <a:rPr lang="en-US" altLang="zh-CN" sz="2000" dirty="0">
                    <a:latin typeface="微软雅黑" panose="020B0503020204020204" pitchFamily="34" charset="-122"/>
                    <a:ea typeface="微软雅黑" panose="020B0503020204020204" pitchFamily="34" charset="-122"/>
                    <a:sym typeface="+mn-ea"/>
                  </a:rPr>
                  <a:t>2023</a:t>
                </a:r>
                <a:r>
                  <a:rPr lang="zh-CN" altLang="zh-CN" sz="2000" dirty="0">
                    <a:latin typeface="微软雅黑" panose="020B0503020204020204" pitchFamily="34" charset="-122"/>
                    <a:ea typeface="微软雅黑" panose="020B0503020204020204" pitchFamily="34" charset="-122"/>
                    <a:sym typeface="+mn-ea"/>
                  </a:rPr>
                  <a:t>年的数据为</a:t>
                </a:r>
                <a14:m>
                  <m:oMath xmlns:m="http://schemas.openxmlformats.org/officeDocument/2006/math">
                    <m:sSub>
                      <m:sSubPr>
                        <m:ctrlPr>
                          <a:rPr lang="zh-CN" altLang="zh-CN" sz="2000" i="1">
                            <a:latin typeface="Cambria Math" panose="02040503050406030204" pitchFamily="18" charset="0"/>
                          </a:rPr>
                        </m:ctrlPr>
                      </m:sSubPr>
                      <m:e>
                        <m:r>
                          <a:rPr lang="en-US" altLang="zh-CN" sz="2000">
                            <a:latin typeface="Cambria Math" panose="02040503050406030204" pitchFamily="18" charset="0"/>
                          </a:rPr>
                          <m:t>𝑥</m:t>
                        </m:r>
                      </m:e>
                      <m:sub>
                        <m:r>
                          <a:rPr lang="en-US" altLang="zh-CN" sz="2000">
                            <a:latin typeface="Cambria Math" panose="02040503050406030204" pitchFamily="18" charset="0"/>
                          </a:rPr>
                          <m:t>2023</m:t>
                        </m:r>
                      </m:sub>
                    </m:sSub>
                  </m:oMath>
                </a14:m>
                <a:r>
                  <a:rPr lang="zh-CN" altLang="zh-CN" sz="2000" dirty="0">
                    <a:latin typeface="微软雅黑" panose="020B0503020204020204" pitchFamily="34" charset="-122"/>
                    <a:ea typeface="微软雅黑" panose="020B0503020204020204" pitchFamily="34" charset="-122"/>
                    <a:sym typeface="+mn-ea"/>
                  </a:rPr>
                  <a:t>，计算公式：</a:t>
                </a:r>
                <a14:m>
                  <m:oMath xmlns:m="http://schemas.openxmlformats.org/officeDocument/2006/math">
                    <m:r>
                      <a:rPr lang="en-US" altLang="zh-CN" sz="2000">
                        <a:latin typeface="Cambria Math" panose="02040503050406030204" pitchFamily="18" charset="0"/>
                      </a:rPr>
                      <m:t>𝛼</m:t>
                    </m:r>
                    <m:r>
                      <a:rPr lang="en-US" altLang="zh-CN" sz="2000" i="1">
                        <a:latin typeface="Cambria Math" panose="02040503050406030204" pitchFamily="18" charset="0"/>
                      </a:rPr>
                      <m:t>=(</m:t>
                    </m:r>
                    <m:rad>
                      <m:radPr>
                        <m:ctrlPr>
                          <a:rPr lang="zh-CN" altLang="zh-CN" sz="2000" i="1">
                            <a:latin typeface="Cambria Math" panose="02040503050406030204" pitchFamily="18" charset="0"/>
                          </a:rPr>
                        </m:ctrlPr>
                      </m:radPr>
                      <m:deg>
                        <m:r>
                          <a:rPr lang="en-US" altLang="zh-CN" sz="2000" i="1">
                            <a:latin typeface="Cambria Math" panose="02040503050406030204" pitchFamily="18" charset="0"/>
                          </a:rPr>
                          <m:t>3</m:t>
                        </m:r>
                      </m:deg>
                      <m:e>
                        <m:f>
                          <m:fPr>
                            <m:type m:val="skw"/>
                            <m:ctrlPr>
                              <a:rPr lang="zh-CN" altLang="zh-CN" sz="2000" i="1">
                                <a:latin typeface="Cambria Math" panose="02040503050406030204" pitchFamily="18" charset="0"/>
                              </a:rPr>
                            </m:ctrlPr>
                          </m:fPr>
                          <m:num>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𝑥</m:t>
                                </m:r>
                              </m:e>
                              <m:sub>
                                <m:r>
                                  <a:rPr lang="en-US" altLang="zh-CN" sz="2000" i="1">
                                    <a:latin typeface="Cambria Math" panose="02040503050406030204" pitchFamily="18" charset="0"/>
                                  </a:rPr>
                                  <m:t>2023</m:t>
                                </m:r>
                              </m:sub>
                            </m:sSub>
                          </m:num>
                          <m:den>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𝑥</m:t>
                                </m:r>
                              </m:e>
                              <m:sub>
                                <m:r>
                                  <a:rPr lang="en-US" altLang="zh-CN" sz="2000" i="1">
                                    <a:latin typeface="Cambria Math" panose="02040503050406030204" pitchFamily="18" charset="0"/>
                                  </a:rPr>
                                  <m:t>2020</m:t>
                                </m:r>
                              </m:sub>
                            </m:sSub>
                          </m:den>
                        </m:f>
                      </m:e>
                    </m:rad>
                  </m:oMath>
                </a14:m>
                <a:r>
                  <a:rPr lang="zh-CN" altLang="zh-CN" sz="2000" dirty="0">
                    <a:latin typeface="微软雅黑" panose="020B0503020204020204" pitchFamily="34" charset="-122"/>
                    <a:ea typeface="微软雅黑" panose="020B0503020204020204" pitchFamily="34" charset="-122"/>
                    <a:sym typeface="+mn-ea"/>
                  </a:rPr>
                  <a:t>－</a:t>
                </a:r>
                <a:r>
                  <a:rPr lang="en-US" altLang="zh-CN" sz="2000" dirty="0">
                    <a:latin typeface="微软雅黑" panose="020B0503020204020204" pitchFamily="34" charset="-122"/>
                    <a:ea typeface="微软雅黑" panose="020B0503020204020204" pitchFamily="34" charset="-122"/>
                    <a:sym typeface="+mn-ea"/>
                  </a:rPr>
                  <a:t>1)×100%</a:t>
                </a:r>
                <a:r>
                  <a:rPr lang="zh-CN" altLang="zh-CN" sz="2000" dirty="0">
                    <a:latin typeface="微软雅黑" panose="020B0503020204020204" pitchFamily="34" charset="-122"/>
                    <a:ea typeface="微软雅黑" panose="020B0503020204020204" pitchFamily="34" charset="-122"/>
                    <a:sym typeface="+mn-ea"/>
                  </a:rPr>
                  <a:t> </a:t>
                </a:r>
                <a:endParaRPr lang="en-US" altLang="zh-CN" sz="2000" dirty="0">
                  <a:latin typeface="微软雅黑" panose="020B0503020204020204" pitchFamily="34" charset="-122"/>
                  <a:ea typeface="微软雅黑" panose="020B0503020204020204" pitchFamily="34" charset="-122"/>
                </a:endParaRPr>
              </a:p>
              <a:p>
                <a:pPr algn="just">
                  <a:lnSpc>
                    <a:spcPct val="150000"/>
                  </a:lnSpc>
                </a:pPr>
                <a:r>
                  <a:rPr lang="zh-CN" altLang="zh-CN" sz="2000" dirty="0">
                    <a:latin typeface="微软雅黑" panose="020B0503020204020204" pitchFamily="34" charset="-122"/>
                    <a:ea typeface="微软雅黑" panose="020B0503020204020204" pitchFamily="34" charset="-122"/>
                    <a:sym typeface="+mn-ea"/>
                  </a:rPr>
                  <a:t>例如：休闲农业营业收入三年平均增速</a:t>
                </a:r>
                <a:r>
                  <a:rPr lang="en-US" altLang="zh-CN" sz="2000" dirty="0">
                    <a:latin typeface="微软雅黑" panose="020B0503020204020204" pitchFamily="34" charset="-122"/>
                    <a:ea typeface="微软雅黑" panose="020B0503020204020204" pitchFamily="34" charset="-122"/>
                    <a:sym typeface="+mn-ea"/>
                  </a:rPr>
                  <a:t>=</a:t>
                </a:r>
                <a:r>
                  <a:rPr lang="zh-CN" altLang="zh-CN" sz="2000" dirty="0">
                    <a:latin typeface="微软雅黑" panose="020B0503020204020204" pitchFamily="34" charset="-122"/>
                    <a:ea typeface="微软雅黑" panose="020B0503020204020204" pitchFamily="34" charset="-122"/>
                    <a:sym typeface="+mn-ea"/>
                  </a:rPr>
                  <a:t>（（</a:t>
                </a:r>
                <a:r>
                  <a:rPr lang="en-US" altLang="zh-CN" sz="2000" dirty="0">
                    <a:latin typeface="微软雅黑" panose="020B0503020204020204" pitchFamily="34" charset="-122"/>
                    <a:ea typeface="微软雅黑" panose="020B0503020204020204" pitchFamily="34" charset="-122"/>
                    <a:sym typeface="+mn-ea"/>
                  </a:rPr>
                  <a:t>2023</a:t>
                </a:r>
                <a:r>
                  <a:rPr lang="zh-CN" altLang="zh-CN" sz="2000" dirty="0">
                    <a:latin typeface="微软雅黑" panose="020B0503020204020204" pitchFamily="34" charset="-122"/>
                    <a:ea typeface="微软雅黑" panose="020B0503020204020204" pitchFamily="34" charset="-122"/>
                    <a:sym typeface="+mn-ea"/>
                  </a:rPr>
                  <a:t>年</a:t>
                </a:r>
                <a:r>
                  <a:rPr lang="en-US" altLang="zh-CN" sz="2000" dirty="0">
                    <a:latin typeface="微软雅黑" panose="020B0503020204020204" pitchFamily="34" charset="-122"/>
                    <a:ea typeface="微软雅黑" panose="020B0503020204020204" pitchFamily="34" charset="-122"/>
                    <a:sym typeface="+mn-ea"/>
                  </a:rPr>
                  <a:t>营业</a:t>
                </a:r>
                <a:r>
                  <a:rPr lang="en-US" altLang="zh-CN" sz="2000" dirty="0">
                    <a:latin typeface="微软雅黑" panose="020B0503020204020204" pitchFamily="34" charset="-122"/>
                    <a:ea typeface="微软雅黑" panose="020B0503020204020204" pitchFamily="34" charset="-122"/>
                    <a:sym typeface="+mn-ea"/>
                  </a:rPr>
                  <a:t>收入总</a:t>
                </a:r>
                <a:r>
                  <a:rPr lang="zh-CN" altLang="zh-CN" sz="2000" dirty="0">
                    <a:latin typeface="微软雅黑" panose="020B0503020204020204" pitchFamily="34" charset="-122"/>
                    <a:ea typeface="微软雅黑" panose="020B0503020204020204" pitchFamily="34" charset="-122"/>
                    <a:sym typeface="+mn-ea"/>
                  </a:rPr>
                  <a:t>额</a:t>
                </a:r>
                <a:r>
                  <a:rPr lang="en-US" altLang="zh-CN" sz="2000" dirty="0">
                    <a:latin typeface="微软雅黑" panose="020B0503020204020204" pitchFamily="34" charset="-122"/>
                    <a:ea typeface="微软雅黑" panose="020B0503020204020204" pitchFamily="34" charset="-122"/>
                    <a:sym typeface="+mn-ea"/>
                  </a:rPr>
                  <a:t>/2020</a:t>
                </a:r>
                <a:r>
                  <a:rPr lang="zh-CN" altLang="zh-CN" sz="2000" dirty="0">
                    <a:latin typeface="微软雅黑" panose="020B0503020204020204" pitchFamily="34" charset="-122"/>
                    <a:ea typeface="微软雅黑" panose="020B0503020204020204" pitchFamily="34" charset="-122"/>
                    <a:sym typeface="+mn-ea"/>
                  </a:rPr>
                  <a:t>年</a:t>
                </a:r>
                <a:r>
                  <a:rPr lang="en-US" altLang="zh-CN" sz="2000" dirty="0">
                    <a:latin typeface="微软雅黑" panose="020B0503020204020204" pitchFamily="34" charset="-122"/>
                    <a:ea typeface="微软雅黑" panose="020B0503020204020204" pitchFamily="34" charset="-122"/>
                    <a:sym typeface="+mn-ea"/>
                  </a:rPr>
                  <a:t>营业</a:t>
                </a:r>
                <a:r>
                  <a:rPr lang="en-US" altLang="zh-CN" sz="2000" dirty="0">
                    <a:latin typeface="微软雅黑" panose="020B0503020204020204" pitchFamily="34" charset="-122"/>
                    <a:ea typeface="微软雅黑" panose="020B0503020204020204" pitchFamily="34" charset="-122"/>
                    <a:sym typeface="+mn-ea"/>
                  </a:rPr>
                  <a:t>收入总额</a:t>
                </a:r>
                <a:r>
                  <a:rPr lang="zh-CN" altLang="zh-CN" sz="2000" dirty="0">
                    <a:latin typeface="微软雅黑" panose="020B0503020204020204" pitchFamily="34" charset="-122"/>
                    <a:ea typeface="微软雅黑" panose="020B0503020204020204" pitchFamily="34" charset="-122"/>
                    <a:sym typeface="+mn-ea"/>
                  </a:rPr>
                  <a:t>）开三次方－</a:t>
                </a:r>
                <a:r>
                  <a:rPr lang="en-US" altLang="zh-CN" sz="2000" dirty="0">
                    <a:latin typeface="微软雅黑" panose="020B0503020204020204" pitchFamily="34" charset="-122"/>
                    <a:ea typeface="微软雅黑" panose="020B0503020204020204" pitchFamily="34" charset="-122"/>
                    <a:sym typeface="+mn-ea"/>
                  </a:rPr>
                  <a:t>1</a:t>
                </a:r>
                <a:r>
                  <a:rPr lang="zh-CN" altLang="zh-CN" sz="2000" dirty="0">
                    <a:latin typeface="微软雅黑" panose="020B0503020204020204" pitchFamily="34" charset="-122"/>
                    <a:ea typeface="微软雅黑" panose="020B0503020204020204" pitchFamily="34" charset="-122"/>
                    <a:sym typeface="+mn-ea"/>
                  </a:rPr>
                  <a:t>）×</a:t>
                </a:r>
                <a:r>
                  <a:rPr lang="en-US" altLang="zh-CN" sz="2000" dirty="0">
                    <a:latin typeface="微软雅黑" panose="020B0503020204020204" pitchFamily="34" charset="-122"/>
                    <a:ea typeface="微软雅黑" panose="020B0503020204020204" pitchFamily="34" charset="-122"/>
                    <a:sym typeface="+mn-ea"/>
                  </a:rPr>
                  <a:t>100%</a:t>
                </a:r>
                <a:endParaRPr lang="en-US" altLang="zh-CN" sz="2000" dirty="0">
                  <a:latin typeface="微软雅黑" panose="020B0503020204020204" pitchFamily="34" charset="-122"/>
                  <a:ea typeface="微软雅黑" panose="020B0503020204020204" pitchFamily="34" charset="-122"/>
                  <a:sym typeface="+mn-ea"/>
                </a:endParaRPr>
              </a:p>
              <a:p>
                <a:pPr algn="just">
                  <a:lnSpc>
                    <a:spcPct val="150000"/>
                  </a:lnSpc>
                </a:pPr>
                <a:r>
                  <a:rPr lang="zh-CN" altLang="zh-CN" sz="2000" dirty="0">
                    <a:solidFill>
                      <a:srgbClr val="FF0000"/>
                    </a:solidFill>
                    <a:latin typeface="微软雅黑" panose="020B0503020204020204" pitchFamily="34" charset="-122"/>
                    <a:ea typeface="微软雅黑" panose="020B0503020204020204" pitchFamily="34" charset="-122"/>
                  </a:rPr>
                  <a:t>如用excel表计算</a:t>
                </a:r>
                <a:r>
                  <a:rPr lang="zh-CN" altLang="zh-CN" sz="2000" dirty="0">
                    <a:latin typeface="微软雅黑" panose="020B0503020204020204" pitchFamily="34" charset="-122"/>
                    <a:ea typeface="微软雅黑" panose="020B0503020204020204" pitchFamily="34" charset="-122"/>
                  </a:rPr>
                  <a:t>：</a:t>
                </a:r>
                <a:r>
                  <a:rPr lang="zh-CN" altLang="zh-CN" sz="2000" dirty="0">
                    <a:solidFill>
                      <a:srgbClr val="FF0000"/>
                    </a:solidFill>
                    <a:latin typeface="微软雅黑" panose="020B0503020204020204" pitchFamily="34" charset="-122"/>
                    <a:ea typeface="微软雅黑" panose="020B0503020204020204" pitchFamily="34" charset="-122"/>
                  </a:rPr>
                  <a:t>A1=202</a:t>
                </a:r>
                <a:r>
                  <a:rPr lang="en-US" altLang="zh-CN" sz="2000" dirty="0">
                    <a:solidFill>
                      <a:srgbClr val="FF0000"/>
                    </a:solidFill>
                    <a:latin typeface="微软雅黑" panose="020B0503020204020204" pitchFamily="34" charset="-122"/>
                    <a:ea typeface="微软雅黑" panose="020B0503020204020204" pitchFamily="34" charset="-122"/>
                  </a:rPr>
                  <a:t>3</a:t>
                </a:r>
                <a:r>
                  <a:rPr lang="zh-CN" altLang="zh-CN" sz="2000" dirty="0">
                    <a:solidFill>
                      <a:srgbClr val="FF0000"/>
                    </a:solidFill>
                    <a:latin typeface="微软雅黑" panose="020B0503020204020204" pitchFamily="34" charset="-122"/>
                    <a:ea typeface="微软雅黑" panose="020B0503020204020204" pitchFamily="34" charset="-122"/>
                  </a:rPr>
                  <a:t>年营业收入总额，A2=20</a:t>
                </a:r>
                <a:r>
                  <a:rPr lang="en-US" altLang="zh-CN" sz="2000" dirty="0">
                    <a:solidFill>
                      <a:srgbClr val="FF0000"/>
                    </a:solidFill>
                    <a:latin typeface="微软雅黑" panose="020B0503020204020204" pitchFamily="34" charset="-122"/>
                    <a:ea typeface="微软雅黑" panose="020B0503020204020204" pitchFamily="34" charset="-122"/>
                  </a:rPr>
                  <a:t>20</a:t>
                </a:r>
                <a:r>
                  <a:rPr lang="zh-CN" altLang="zh-CN" sz="2000" dirty="0">
                    <a:solidFill>
                      <a:srgbClr val="FF0000"/>
                    </a:solidFill>
                    <a:latin typeface="微软雅黑" panose="020B0503020204020204" pitchFamily="34" charset="-122"/>
                    <a:ea typeface="微软雅黑" panose="020B0503020204020204" pitchFamily="34" charset="-122"/>
                  </a:rPr>
                  <a:t>年营业收入总额，</a:t>
                </a:r>
                <a:endParaRPr lang="zh-CN" altLang="zh-CN" sz="2000" dirty="0">
                  <a:latin typeface="微软雅黑" panose="020B0503020204020204" pitchFamily="34" charset="-122"/>
                  <a:ea typeface="微软雅黑" panose="020B0503020204020204" pitchFamily="34" charset="-122"/>
                </a:endParaRPr>
              </a:p>
              <a:p>
                <a:pPr algn="just">
                  <a:lnSpc>
                    <a:spcPct val="150000"/>
                  </a:lnSpc>
                </a:pPr>
                <a:r>
                  <a:rPr lang="zh-CN" altLang="zh-CN" sz="2000" dirty="0">
                    <a:latin typeface="微软雅黑" panose="020B0503020204020204" pitchFamily="34" charset="-122"/>
                    <a:ea typeface="微软雅黑" panose="020B0503020204020204" pitchFamily="34" charset="-122"/>
                  </a:rPr>
                  <a:t> </a:t>
                </a:r>
                <a:r>
                  <a:rPr lang="zh-CN" altLang="zh-CN" sz="2000" dirty="0">
                    <a:solidFill>
                      <a:srgbClr val="FF0000"/>
                    </a:solidFill>
                    <a:latin typeface="微软雅黑" panose="020B0503020204020204" pitchFamily="34" charset="-122"/>
                    <a:ea typeface="微软雅黑" panose="020B0503020204020204" pitchFamily="34" charset="-122"/>
                  </a:rPr>
                  <a:t>计算公式为：=((A1/A2)^(1/3)-1)*100%。</a:t>
                </a:r>
                <a:endParaRPr lang="zh-CN" altLang="zh-CN" sz="2000" dirty="0">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lang="zh-CN" altLang="en-US" sz="2000" b="1" dirty="0">
                  <a:latin typeface="微软雅黑" panose="020B0503020204020204" pitchFamily="34" charset="-122"/>
                  <a:ea typeface="微软雅黑" panose="020B0503020204020204" pitchFamily="34" charset="-122"/>
                </a:endParaRPr>
              </a:p>
              <a:p>
                <a:pPr algn="just">
                  <a:lnSpc>
                    <a:spcPct val="150000"/>
                  </a:lnSpc>
                </a:pPr>
                <a:endParaRPr sz="2000" dirty="0">
                  <a:latin typeface="微软雅黑" panose="020B0503020204020204" pitchFamily="34" charset="-122"/>
                  <a:ea typeface="微软雅黑" panose="020B0503020204020204" pitchFamily="34" charset="-122"/>
                </a:endParaRPr>
              </a:p>
              <a:p>
                <a:pPr algn="just">
                  <a:lnSpc>
                    <a:spcPct val="150000"/>
                  </a:lnSpc>
                </a:pPr>
                <a:endParaRPr lang="zh-CN" altLang="en-US" sz="2000" dirty="0">
                  <a:latin typeface="微软雅黑" panose="020B0503020204020204" pitchFamily="34" charset="-122"/>
                  <a:ea typeface="微软雅黑" panose="020B0503020204020204" pitchFamily="34" charset="-122"/>
                </a:endParaRPr>
              </a:p>
            </p:txBody>
          </p:sp>
        </mc:Choice>
        <mc:Fallback>
          <p:sp>
            <p:nvSpPr>
              <p:cNvPr id="7" name="TextBox 38"/>
              <p:cNvSpPr txBox="1">
                <a:spLocks noRot="1" noChangeAspect="1" noMove="1" noResize="1" noEditPoints="1" noAdjustHandles="1" noChangeArrowheads="1" noChangeShapeType="1" noTextEdit="1"/>
              </p:cNvSpPr>
              <p:nvPr/>
            </p:nvSpPr>
            <p:spPr>
              <a:xfrm>
                <a:off x="574675" y="1209040"/>
                <a:ext cx="11153775" cy="6562725"/>
              </a:xfrm>
              <a:prstGeom prst="rect">
                <a:avLst/>
              </a:prstGeom>
              <a:blipFill rotWithShape="1">
                <a:blip r:embed="rId1"/>
                <a:stretch>
                  <a:fillRect/>
                </a:stretch>
              </a:blipFill>
              <a:ln>
                <a:noFill/>
              </a:ln>
            </p:spPr>
            <p:txBody>
              <a:bodyPr/>
              <a:lstStyle/>
              <a:p>
                <a:r>
                  <a:rPr lang="zh-CN" altLang="en-US">
                    <a:noFill/>
                  </a:rPr>
                  <a:t> </a:t>
                </a:r>
              </a:p>
            </p:txBody>
          </p:sp>
        </mc:Fallback>
      </mc:AlternateContent>
      <p:sp>
        <p:nvSpPr>
          <p:cNvPr id="17" name="等腰三角形 16"/>
          <p:cNvSpPr/>
          <p:nvPr/>
        </p:nvSpPr>
        <p:spPr>
          <a:xfrm rot="5400000">
            <a:off x="298893" y="110332"/>
            <a:ext cx="213492" cy="18404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2" name="组合 21"/>
          <p:cNvGrpSpPr/>
          <p:nvPr/>
        </p:nvGrpSpPr>
        <p:grpSpPr>
          <a:xfrm>
            <a:off x="4169" y="-6745"/>
            <a:ext cx="12194259" cy="1215725"/>
            <a:chOff x="0" y="0"/>
            <a:chExt cx="12190413" cy="408214"/>
          </a:xfrm>
        </p:grpSpPr>
        <p:sp>
          <p:nvSpPr>
            <p:cNvPr id="23" name="矩形 22"/>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TextBox 46"/>
            <p:cNvSpPr txBox="1"/>
            <p:nvPr/>
          </p:nvSpPr>
          <p:spPr>
            <a:xfrm>
              <a:off x="330096" y="36247"/>
              <a:ext cx="4075414" cy="278677"/>
            </a:xfrm>
            <a:prstGeom prst="rect">
              <a:avLst/>
            </a:prstGeom>
            <a:noFill/>
            <a:ln>
              <a:noFill/>
            </a:ln>
          </p:spPr>
          <p:txBody>
            <a:bodyPr wrap="square" rtlCol="0">
              <a:spAutoFit/>
            </a:bodyPr>
            <a:lstStyle/>
            <a:p>
              <a:pPr algn="ctr">
                <a:lnSpc>
                  <a:spcPct val="150000"/>
                </a:lnSpc>
              </a:pPr>
              <a:r>
                <a:rPr lang="zh-CN" altLang="en-US" sz="3200" dirty="0">
                  <a:solidFill>
                    <a:schemeClr val="bg1"/>
                  </a:solidFill>
                  <a:latin typeface="微软雅黑" panose="020B0503020204020204" pitchFamily="34" charset="-122"/>
                  <a:ea typeface="微软雅黑" panose="020B0503020204020204" pitchFamily="34" charset="-122"/>
                  <a:sym typeface="+mn-ea"/>
                </a:rPr>
                <a:t>一、</a:t>
              </a:r>
              <a:r>
                <a:rPr lang="zh-CN" altLang="en-US" sz="3200" dirty="0">
                  <a:solidFill>
                    <a:schemeClr val="bg1"/>
                  </a:solidFill>
                  <a:latin typeface="微软雅黑" panose="020B0503020204020204" pitchFamily="34" charset="-122"/>
                  <a:ea typeface="微软雅黑" panose="020B0503020204020204" pitchFamily="34" charset="-122"/>
                  <a:sym typeface="+mn-ea"/>
                </a:rPr>
                <a:t>申报说明</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8"/>
          <p:cNvSpPr txBox="1"/>
          <p:nvPr/>
        </p:nvSpPr>
        <p:spPr>
          <a:xfrm>
            <a:off x="574675" y="1209040"/>
            <a:ext cx="11153775" cy="5507990"/>
          </a:xfrm>
          <a:prstGeom prst="rect">
            <a:avLst/>
          </a:prstGeom>
          <a:noFill/>
          <a:ln>
            <a:noFill/>
          </a:ln>
        </p:spPr>
        <p:txBody>
          <a:bodyPr wrap="square" rtlCol="0">
            <a:spAutoFit/>
          </a:bodyPr>
          <a:lstStyle/>
          <a:p>
            <a:pPr algn="just">
              <a:lnSpc>
                <a:spcPct val="230000"/>
              </a:lnSpc>
            </a:pPr>
            <a:r>
              <a:rPr lang="zh-CN" sz="2000" b="1" dirty="0">
                <a:latin typeface="微软雅黑" panose="020B0503020204020204" pitchFamily="34" charset="-122"/>
                <a:ea typeface="微软雅黑" panose="020B0503020204020204" pitchFamily="34" charset="-122"/>
              </a:rPr>
              <a:t>县级申报材料：</a:t>
            </a:r>
            <a:endParaRPr lang="zh-CN" sz="2000" b="1" dirty="0">
              <a:latin typeface="微软雅黑" panose="020B0503020204020204" pitchFamily="34" charset="-122"/>
              <a:ea typeface="微软雅黑" panose="020B0503020204020204" pitchFamily="34" charset="-122"/>
            </a:endParaRPr>
          </a:p>
          <a:p>
            <a:pPr algn="just">
              <a:lnSpc>
                <a:spcPct val="230000"/>
              </a:lnSpc>
            </a:pPr>
            <a:r>
              <a:rPr lang="en-US" altLang="zh-CN" sz="2000" b="1" dirty="0">
                <a:latin typeface="微软雅黑" panose="020B0503020204020204" pitchFamily="34" charset="-122"/>
                <a:ea typeface="微软雅黑" panose="020B0503020204020204" pitchFamily="34" charset="-122"/>
              </a:rPr>
              <a:t>1.</a:t>
            </a:r>
            <a:r>
              <a:rPr lang="zh-CN" sz="2000" b="1" dirty="0">
                <a:solidFill>
                  <a:srgbClr val="FF0000"/>
                </a:solidFill>
                <a:latin typeface="微软雅黑" panose="020B0503020204020204" pitchFamily="34" charset="-122"/>
                <a:ea typeface="微软雅黑" panose="020B0503020204020204" pitchFamily="34" charset="-122"/>
              </a:rPr>
              <a:t>申报表（省县两级盖章）</a:t>
            </a:r>
            <a:endParaRPr lang="zh-CN" sz="2000" b="1" dirty="0">
              <a:latin typeface="微软雅黑" panose="020B0503020204020204" pitchFamily="34" charset="-122"/>
              <a:ea typeface="微软雅黑" panose="020B0503020204020204" pitchFamily="34" charset="-122"/>
            </a:endParaRPr>
          </a:p>
          <a:p>
            <a:pPr algn="just">
              <a:lnSpc>
                <a:spcPct val="230000"/>
              </a:lnSpc>
            </a:pPr>
            <a:r>
              <a:rPr lang="en-US" altLang="zh-CN" sz="2000" b="1" dirty="0">
                <a:latin typeface="微软雅黑" panose="020B0503020204020204" pitchFamily="34" charset="-122"/>
                <a:ea typeface="微软雅黑" panose="020B0503020204020204" pitchFamily="34" charset="-122"/>
              </a:rPr>
              <a:t>2.</a:t>
            </a:r>
            <a:r>
              <a:rPr lang="zh-CN" sz="2000" b="1" dirty="0">
                <a:latin typeface="微软雅黑" panose="020B0503020204020204" pitchFamily="34" charset="-122"/>
                <a:ea typeface="微软雅黑" panose="020B0503020204020204" pitchFamily="34" charset="-122"/>
              </a:rPr>
              <a:t>休闲农业发展规划</a:t>
            </a:r>
            <a:endParaRPr lang="zh-CN" sz="2000" b="1" dirty="0">
              <a:latin typeface="微软雅黑" panose="020B0503020204020204" pitchFamily="34" charset="-122"/>
              <a:ea typeface="微软雅黑" panose="020B0503020204020204" pitchFamily="34" charset="-122"/>
            </a:endParaRPr>
          </a:p>
          <a:p>
            <a:pPr algn="just">
              <a:lnSpc>
                <a:spcPct val="230000"/>
              </a:lnSpc>
            </a:pPr>
            <a:r>
              <a:rPr lang="en-US" altLang="zh-CN" sz="2000" b="1" dirty="0">
                <a:latin typeface="微软雅黑" panose="020B0503020204020204" pitchFamily="34" charset="-122"/>
                <a:ea typeface="微软雅黑" panose="020B0503020204020204" pitchFamily="34" charset="-122"/>
              </a:rPr>
              <a:t>3.</a:t>
            </a:r>
            <a:r>
              <a:rPr lang="zh-CN" sz="2000" b="1" dirty="0">
                <a:latin typeface="微软雅黑" panose="020B0503020204020204" pitchFamily="34" charset="-122"/>
                <a:ea typeface="微软雅黑" panose="020B0503020204020204" pitchFamily="34" charset="-122"/>
              </a:rPr>
              <a:t>重点县建设实施方案等。</a:t>
            </a:r>
            <a:endParaRPr lang="zh-CN" sz="2000" b="1" dirty="0">
              <a:latin typeface="微软雅黑" panose="020B0503020204020204" pitchFamily="34" charset="-122"/>
              <a:ea typeface="微软雅黑" panose="020B0503020204020204" pitchFamily="34" charset="-122"/>
            </a:endParaRPr>
          </a:p>
          <a:p>
            <a:pPr algn="just">
              <a:lnSpc>
                <a:spcPct val="230000"/>
              </a:lnSpc>
            </a:pPr>
            <a:r>
              <a:rPr lang="en-US" altLang="zh-CN" sz="2000" dirty="0">
                <a:solidFill>
                  <a:srgbClr val="FF0000"/>
                </a:solidFill>
                <a:latin typeface="微软雅黑" panose="020B0503020204020204" pitchFamily="34" charset="-122"/>
                <a:ea typeface="微软雅黑" panose="020B0503020204020204" pitchFamily="34" charset="-122"/>
              </a:rPr>
              <a:t> </a:t>
            </a:r>
            <a:r>
              <a:rPr lang="en-US" altLang="zh-CN" sz="2000" dirty="0">
                <a:solidFill>
                  <a:schemeClr val="tx1"/>
                </a:solidFill>
                <a:latin typeface="微软雅黑" panose="020B0503020204020204" pitchFamily="34" charset="-122"/>
                <a:ea typeface="微软雅黑" panose="020B0503020204020204" pitchFamily="34" charset="-122"/>
              </a:rPr>
              <a:t>   </a:t>
            </a:r>
            <a:r>
              <a:rPr lang="zh-CN" sz="2000" dirty="0">
                <a:solidFill>
                  <a:schemeClr val="tx1"/>
                </a:solidFill>
                <a:latin typeface="微软雅黑" panose="020B0503020204020204" pitchFamily="34" charset="-122"/>
                <a:ea typeface="微软雅黑" panose="020B0503020204020204" pitchFamily="34" charset="-122"/>
              </a:rPr>
              <a:t>规划及实施方案应充分体现重点县建设的推进思路、建设目标、主要内容、产业模式、环境影响评价、运行机制、保障措施等内容。</a:t>
            </a:r>
            <a:endParaRPr lang="zh-CN" sz="2000" dirty="0">
              <a:solidFill>
                <a:schemeClr val="tx1"/>
              </a:solidFill>
              <a:latin typeface="微软雅黑" panose="020B0503020204020204" pitchFamily="34" charset="-122"/>
              <a:ea typeface="微软雅黑" panose="020B0503020204020204" pitchFamily="34" charset="-122"/>
            </a:endParaRPr>
          </a:p>
          <a:p>
            <a:pPr algn="just">
              <a:lnSpc>
                <a:spcPct val="230000"/>
              </a:lnSpc>
            </a:pPr>
            <a:r>
              <a:rPr lang="zh-CN" sz="2000" b="1" dirty="0">
                <a:solidFill>
                  <a:srgbClr val="FF0000"/>
                </a:solidFill>
                <a:latin typeface="微软雅黑" panose="020B0503020204020204" pitchFamily="34" charset="-122"/>
                <a:ea typeface="微软雅黑" panose="020B0503020204020204" pitchFamily="34" charset="-122"/>
              </a:rPr>
              <a:t>如有出台相关政策性文件以附件形式一并提供。</a:t>
            </a:r>
            <a:endParaRPr lang="zh-CN" sz="2000" b="1" dirty="0">
              <a:solidFill>
                <a:srgbClr val="FF0000"/>
              </a:solidFill>
              <a:latin typeface="微软雅黑" panose="020B0503020204020204" pitchFamily="34" charset="-122"/>
              <a:ea typeface="微软雅黑" panose="020B0503020204020204" pitchFamily="34" charset="-122"/>
            </a:endParaRPr>
          </a:p>
          <a:p>
            <a:pPr algn="just">
              <a:lnSpc>
                <a:spcPct val="150000"/>
              </a:lnSpc>
            </a:pPr>
            <a:endParaRPr lang="zh-CN" altLang="en-US" sz="2000" b="1" dirty="0">
              <a:solidFill>
                <a:srgbClr val="FF0000"/>
              </a:solidFill>
              <a:latin typeface="微软雅黑" panose="020B0503020204020204" pitchFamily="34" charset="-122"/>
              <a:ea typeface="微软雅黑" panose="020B0503020204020204" pitchFamily="34" charset="-122"/>
            </a:endParaRPr>
          </a:p>
        </p:txBody>
      </p:sp>
      <p:sp>
        <p:nvSpPr>
          <p:cNvPr id="17" name="等腰三角形 16"/>
          <p:cNvSpPr/>
          <p:nvPr/>
        </p:nvSpPr>
        <p:spPr>
          <a:xfrm rot="5400000">
            <a:off x="298893" y="110332"/>
            <a:ext cx="213492" cy="18404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2" name="组合 21"/>
          <p:cNvGrpSpPr/>
          <p:nvPr/>
        </p:nvGrpSpPr>
        <p:grpSpPr>
          <a:xfrm>
            <a:off x="4169" y="-6745"/>
            <a:ext cx="12194259" cy="1215725"/>
            <a:chOff x="0" y="0"/>
            <a:chExt cx="12190413" cy="408214"/>
          </a:xfrm>
        </p:grpSpPr>
        <p:sp>
          <p:nvSpPr>
            <p:cNvPr id="23" name="矩形 22"/>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TextBox 46"/>
            <p:cNvSpPr txBox="1"/>
            <p:nvPr/>
          </p:nvSpPr>
          <p:spPr>
            <a:xfrm>
              <a:off x="329838" y="36198"/>
              <a:ext cx="3066500" cy="278677"/>
            </a:xfrm>
            <a:prstGeom prst="rect">
              <a:avLst/>
            </a:prstGeom>
            <a:noFill/>
            <a:ln>
              <a:noFill/>
            </a:ln>
          </p:spPr>
          <p:txBody>
            <a:bodyPr wrap="square" rtlCol="0">
              <a:spAutoFit/>
            </a:bodyPr>
            <a:lstStyle/>
            <a:p>
              <a:pPr algn="ctr">
                <a:lnSpc>
                  <a:spcPct val="150000"/>
                </a:lnSpc>
              </a:pPr>
              <a:r>
                <a:rPr lang="zh-CN" altLang="en-US" sz="3200" dirty="0">
                  <a:solidFill>
                    <a:schemeClr val="bg1"/>
                  </a:solidFill>
                  <a:latin typeface="微软雅黑" panose="020B0503020204020204" pitchFamily="34" charset="-122"/>
                  <a:ea typeface="微软雅黑" panose="020B0503020204020204" pitchFamily="34" charset="-122"/>
                </a:rPr>
                <a:t>二、填报内容</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091" y="-5502"/>
            <a:ext cx="12190413" cy="1215341"/>
            <a:chOff x="0" y="0"/>
            <a:chExt cx="12190413" cy="408214"/>
          </a:xfrm>
        </p:grpSpPr>
        <p:sp>
          <p:nvSpPr>
            <p:cNvPr id="3" name="矩形 2"/>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4" name="TextBox 46"/>
            <p:cNvSpPr txBox="1"/>
            <p:nvPr/>
          </p:nvSpPr>
          <p:spPr>
            <a:xfrm>
              <a:off x="639445" y="36259"/>
              <a:ext cx="8312150" cy="278766"/>
            </a:xfrm>
            <a:prstGeom prst="rect">
              <a:avLst/>
            </a:prstGeom>
            <a:noFill/>
            <a:ln>
              <a:noFill/>
            </a:ln>
          </p:spPr>
          <p:txBody>
            <a:bodyPr wrap="square" rtlCol="0">
              <a:spAutoFit/>
            </a:bodyPr>
            <a:lstStyle/>
            <a:p>
              <a:pPr algn="l">
                <a:lnSpc>
                  <a:spcPct val="150000"/>
                </a:lnSpc>
              </a:pPr>
              <a:r>
                <a:rPr lang="zh-CN" altLang="en-US" sz="3200" dirty="0">
                  <a:solidFill>
                    <a:schemeClr val="bg1"/>
                  </a:solidFill>
                  <a:latin typeface="微软雅黑" panose="020B0503020204020204" pitchFamily="34" charset="-122"/>
                  <a:ea typeface="微软雅黑" panose="020B0503020204020204" pitchFamily="34" charset="-122"/>
                </a:rPr>
                <a:t>二、填报内容</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5" name="等腰三角形 4"/>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pic>
        <p:nvPicPr>
          <p:cNvPr id="9" name="图片 8"/>
          <p:cNvPicPr>
            <a:picLocks noChangeAspect="1"/>
          </p:cNvPicPr>
          <p:nvPr/>
        </p:nvPicPr>
        <p:blipFill>
          <a:blip r:embed="rId1"/>
          <a:stretch>
            <a:fillRect/>
          </a:stretch>
        </p:blipFill>
        <p:spPr>
          <a:xfrm>
            <a:off x="297180" y="1592580"/>
            <a:ext cx="11520805" cy="476821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091" y="-5502"/>
            <a:ext cx="12190413" cy="1215341"/>
            <a:chOff x="0" y="0"/>
            <a:chExt cx="12190413" cy="408214"/>
          </a:xfrm>
        </p:grpSpPr>
        <p:sp>
          <p:nvSpPr>
            <p:cNvPr id="3" name="矩形 2"/>
            <p:cNvSpPr/>
            <p:nvPr/>
          </p:nvSpPr>
          <p:spPr>
            <a:xfrm>
              <a:off x="0" y="0"/>
              <a:ext cx="12190413" cy="408214"/>
            </a:xfrm>
            <a:prstGeom prst="rect">
              <a:avLst/>
            </a:prstGeom>
            <a:solidFill>
              <a:srgbClr val="007C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4" name="TextBox 46"/>
            <p:cNvSpPr txBox="1"/>
            <p:nvPr/>
          </p:nvSpPr>
          <p:spPr>
            <a:xfrm>
              <a:off x="570230" y="36259"/>
              <a:ext cx="8539480" cy="278766"/>
            </a:xfrm>
            <a:prstGeom prst="rect">
              <a:avLst/>
            </a:prstGeom>
            <a:noFill/>
            <a:ln>
              <a:noFill/>
            </a:ln>
          </p:spPr>
          <p:txBody>
            <a:bodyPr wrap="square" rtlCol="0">
              <a:spAutoFit/>
            </a:bodyPr>
            <a:lstStyle/>
            <a:p>
              <a:pPr algn="l">
                <a:lnSpc>
                  <a:spcPct val="150000"/>
                </a:lnSpc>
              </a:pPr>
              <a:r>
                <a:rPr lang="zh-CN" altLang="en-US" sz="3200" dirty="0">
                  <a:solidFill>
                    <a:schemeClr val="bg1"/>
                  </a:solidFill>
                  <a:latin typeface="微软雅黑" panose="020B0503020204020204" pitchFamily="34" charset="-122"/>
                  <a:ea typeface="微软雅黑" panose="020B0503020204020204" pitchFamily="34" charset="-122"/>
                </a:rPr>
                <a:t>二、填报内容</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5" name="等腰三角形 4"/>
            <p:cNvSpPr/>
            <p:nvPr/>
          </p:nvSpPr>
          <p:spPr>
            <a:xfrm rot="5400000">
              <a:off x="388480" y="64424"/>
              <a:ext cx="106565" cy="257408"/>
            </a:xfrm>
            <a:prstGeom prst="triangl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pic>
        <p:nvPicPr>
          <p:cNvPr id="6" name="图片 5"/>
          <p:cNvPicPr>
            <a:picLocks noChangeAspect="1"/>
          </p:cNvPicPr>
          <p:nvPr/>
        </p:nvPicPr>
        <p:blipFill>
          <a:blip r:embed="rId1"/>
          <a:stretch>
            <a:fillRect/>
          </a:stretch>
        </p:blipFill>
        <p:spPr>
          <a:xfrm>
            <a:off x="182245" y="1384935"/>
            <a:ext cx="11570970" cy="5193030"/>
          </a:xfrm>
          <a:prstGeom prst="rect">
            <a:avLst/>
          </a:prstGeom>
        </p:spPr>
      </p:pic>
    </p:spTree>
  </p:cSld>
  <p:clrMapOvr>
    <a:masterClrMapping/>
  </p:clrMapOvr>
</p:sld>
</file>

<file path=ppt/tags/tag1.xml><?xml version="1.0" encoding="utf-8"?>
<p:tagLst xmlns:p="http://schemas.openxmlformats.org/presentationml/2006/main">
  <p:tag name="KSO_WM_DIAGRAM_VIRTUALLY_FRAME" val="{&quot;height&quot;:202.3524554103788,&quot;left&quot;:13.447165354330707,&quot;top&quot;:235.76385826771653,&quot;width&quot;:953.095905511811}"/>
</p:tagLst>
</file>

<file path=ppt/tags/tag10.xml><?xml version="1.0" encoding="utf-8"?>
<p:tagLst xmlns:p="http://schemas.openxmlformats.org/presentationml/2006/main">
  <p:tag name="KSO_WM_DIAGRAM_VIRTUALLY_FRAME" val="{&quot;height&quot;:202.3524554103788,&quot;left&quot;:13.447165354330707,&quot;top&quot;:235.76385826771653,&quot;width&quot;:953.095905511811}"/>
</p:tagLst>
</file>

<file path=ppt/tags/tag11.xml><?xml version="1.0" encoding="utf-8"?>
<p:tagLst xmlns:p="http://schemas.openxmlformats.org/presentationml/2006/main">
  <p:tag name="KSO_WM_DIAGRAM_VIRTUALLY_FRAME" val="{&quot;height&quot;:202.3524554103788,&quot;left&quot;:13.447165354330707,&quot;top&quot;:235.76385826771653,&quot;width&quot;:953.095905511811}"/>
</p:tagLst>
</file>

<file path=ppt/tags/tag12.xml><?xml version="1.0" encoding="utf-8"?>
<p:tagLst xmlns:p="http://schemas.openxmlformats.org/presentationml/2006/main">
  <p:tag name="KSO_WM_DIAGRAM_VIRTUALLY_FRAME" val="{&quot;height&quot;:202.3524554103788,&quot;left&quot;:13.447165354330707,&quot;top&quot;:235.76385826771653,&quot;width&quot;:953.095905511811}"/>
</p:tagLst>
</file>

<file path=ppt/tags/tag13.xml><?xml version="1.0" encoding="utf-8"?>
<p:tagLst xmlns:p="http://schemas.openxmlformats.org/presentationml/2006/main">
  <p:tag name="KSO_WM_DIAGRAM_VIRTUALLY_FRAME" val="{&quot;height&quot;:202.3524554103788,&quot;left&quot;:13.447165354330707,&quot;top&quot;:235.76385826771653,&quot;width&quot;:953.095905511811}"/>
</p:tagLst>
</file>

<file path=ppt/tags/tag14.xml><?xml version="1.0" encoding="utf-8"?>
<p:tagLst xmlns:p="http://schemas.openxmlformats.org/presentationml/2006/main">
  <p:tag name="KSO_WM_DIAGRAM_VIRTUALLY_FRAME" val="{&quot;height&quot;:202.3524554103788,&quot;left&quot;:13.447165354330707,&quot;top&quot;:235.76385826771653,&quot;width&quot;:953.095905511811}"/>
</p:tagLst>
</file>

<file path=ppt/tags/tag15.xml><?xml version="1.0" encoding="utf-8"?>
<p:tagLst xmlns:p="http://schemas.openxmlformats.org/presentationml/2006/main">
  <p:tag name="KSO_WM_DIAGRAM_VIRTUALLY_FRAME" val="{&quot;height&quot;:202.3524554103788,&quot;left&quot;:13.447165354330707,&quot;top&quot;:235.76385826771653,&quot;width&quot;:953.095905511811}"/>
</p:tagLst>
</file>

<file path=ppt/tags/tag16.xml><?xml version="1.0" encoding="utf-8"?>
<p:tagLst xmlns:p="http://schemas.openxmlformats.org/presentationml/2006/main">
  <p:tag name="KSO_WM_DIAGRAM_VIRTUALLY_FRAME" val="{&quot;height&quot;:202.3524554103788,&quot;left&quot;:13.447165354330707,&quot;top&quot;:235.76385826771653,&quot;width&quot;:953.095905511811}"/>
</p:tagLst>
</file>

<file path=ppt/tags/tag17.xml><?xml version="1.0" encoding="utf-8"?>
<p:tagLst xmlns:p="http://schemas.openxmlformats.org/presentationml/2006/main">
  <p:tag name="KSO_WM_DIAGRAM_VIRTUALLY_FRAME" val="{&quot;height&quot;:202.3524554103788,&quot;left&quot;:13.447165354330707,&quot;top&quot;:235.76385826771653,&quot;width&quot;:953.095905511811}"/>
</p:tagLst>
</file>

<file path=ppt/tags/tag18.xml><?xml version="1.0" encoding="utf-8"?>
<p:tagLst xmlns:p="http://schemas.openxmlformats.org/presentationml/2006/main">
  <p:tag name="KSO_WM_DIAGRAM_VIRTUALLY_FRAME" val="{&quot;height&quot;:202.3524554103788,&quot;left&quot;:13.447165354330707,&quot;top&quot;:235.76385826771653,&quot;width&quot;:953.095905511811}"/>
</p:tagLst>
</file>

<file path=ppt/tags/tag19.xml><?xml version="1.0" encoding="utf-8"?>
<p:tagLst xmlns:p="http://schemas.openxmlformats.org/presentationml/2006/main">
  <p:tag name="KSO_WM_DIAGRAM_VIRTUALLY_FRAME" val="{&quot;height&quot;:202.3524554103788,&quot;left&quot;:13.447165354330707,&quot;top&quot;:235.76385826771653,&quot;width&quot;:953.095905511811}"/>
</p:tagLst>
</file>

<file path=ppt/tags/tag2.xml><?xml version="1.0" encoding="utf-8"?>
<p:tagLst xmlns:p="http://schemas.openxmlformats.org/presentationml/2006/main">
  <p:tag name="KSO_WM_DIAGRAM_VIRTUALLY_FRAME" val="{&quot;height&quot;:202.3524554103788,&quot;left&quot;:13.447165354330707,&quot;top&quot;:235.76385826771653,&quot;width&quot;:953.095905511811}"/>
</p:tagLst>
</file>

<file path=ppt/tags/tag20.xml><?xml version="1.0" encoding="utf-8"?>
<p:tagLst xmlns:p="http://schemas.openxmlformats.org/presentationml/2006/main">
  <p:tag name="KSO_WM_DIAGRAM_VIRTUALLY_FRAME" val="{&quot;height&quot;:202.3524554103788,&quot;left&quot;:13.447165354330707,&quot;top&quot;:235.76385826771653,&quot;width&quot;:953.095905511811}"/>
</p:tagLst>
</file>

<file path=ppt/tags/tag21.xml><?xml version="1.0" encoding="utf-8"?>
<p:tagLst xmlns:p="http://schemas.openxmlformats.org/presentationml/2006/main">
  <p:tag name="KSO_WM_DIAGRAM_VIRTUALLY_FRAME" val="{&quot;height&quot;:202.3524554103788,&quot;left&quot;:13.447165354330707,&quot;top&quot;:235.76385826771653,&quot;width&quot;:953.095905511811}"/>
</p:tagLst>
</file>

<file path=ppt/tags/tag22.xml><?xml version="1.0" encoding="utf-8"?>
<p:tagLst xmlns:p="http://schemas.openxmlformats.org/presentationml/2006/main">
  <p:tag name="KSO_WM_DIAGRAM_VIRTUALLY_FRAME" val="{&quot;height&quot;:202.3524554103788,&quot;left&quot;:13.447165354330707,&quot;top&quot;:235.76385826771653,&quot;width&quot;:953.095905511811}"/>
</p:tagLst>
</file>

<file path=ppt/tags/tag23.xml><?xml version="1.0" encoding="utf-8"?>
<p:tagLst xmlns:p="http://schemas.openxmlformats.org/presentationml/2006/main">
  <p:tag name="KSO_WM_DIAGRAM_VIRTUALLY_FRAME" val="{&quot;height&quot;:202.3524554103788,&quot;left&quot;:13.447165354330707,&quot;top&quot;:235.76385826771653,&quot;width&quot;:953.095905511811}"/>
</p:tagLst>
</file>

<file path=ppt/tags/tag24.xml><?xml version="1.0" encoding="utf-8"?>
<p:tagLst xmlns:p="http://schemas.openxmlformats.org/presentationml/2006/main">
  <p:tag name="KSO_WM_DIAGRAM_VIRTUALLY_FRAME" val="{&quot;height&quot;:202.3524554103788,&quot;left&quot;:13.447165354330707,&quot;top&quot;:235.76385826771653,&quot;width&quot;:953.095905511811}"/>
</p:tagLst>
</file>

<file path=ppt/tags/tag25.xml><?xml version="1.0" encoding="utf-8"?>
<p:tagLst xmlns:p="http://schemas.openxmlformats.org/presentationml/2006/main">
  <p:tag name="KSO_WM_DIAGRAM_VIRTUALLY_FRAME" val="{&quot;height&quot;:202.3524554103788,&quot;left&quot;:13.447165354330707,&quot;top&quot;:235.76385826771653,&quot;width&quot;:953.095905511811}"/>
</p:tagLst>
</file>

<file path=ppt/tags/tag26.xml><?xml version="1.0" encoding="utf-8"?>
<p:tagLst xmlns:p="http://schemas.openxmlformats.org/presentationml/2006/main">
  <p:tag name="KSO_WM_UNIT_TABLE_BEAUTIFY" val="smartTable{d6d5e979-4ef7-4335-a1ad-3ab887bd16f3}"/>
  <p:tag name="TABLE_ENDDRAG_ORIGIN_RECT" val="413*212"/>
  <p:tag name="TABLE_ENDDRAG_RECT" val="39*216*413*212"/>
</p:tagLst>
</file>

<file path=ppt/tags/tag27.xml><?xml version="1.0" encoding="utf-8"?>
<p:tagLst xmlns:p="http://schemas.openxmlformats.org/presentationml/2006/main">
  <p:tag name="KSO_WM_UNIT_TABLE_BEAUTIFY" val="smartTable{d76de2a7-d983-4780-9586-0a4657358f47}"/>
  <p:tag name="TABLE_ENDDRAG_ORIGIN_RECT" val="435*206"/>
  <p:tag name="TABLE_ENDDRAG_RECT" val="484*222*435*206"/>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UNIT_TABLE_BEAUTIFY" val="smartTable{3d9cc69c-43c2-43f0-96ae-b87331a1a63d}"/>
  <p:tag name="TABLE_ENDDRAG_ORIGIN_RECT" val="850*475"/>
  <p:tag name="TABLE_ENDDRAG_RECT" val="60*143*850*475"/>
</p:tagLst>
</file>

<file path=ppt/tags/tag3.xml><?xml version="1.0" encoding="utf-8"?>
<p:tagLst xmlns:p="http://schemas.openxmlformats.org/presentationml/2006/main">
  <p:tag name="KSO_WM_DIAGRAM_VIRTUALLY_FRAME" val="{&quot;height&quot;:202.3524554103788,&quot;left&quot;:13.447165354330707,&quot;top&quot;:235.76385826771653,&quot;width&quot;:953.095905511811}"/>
</p:tagLst>
</file>

<file path=ppt/tags/tag30.xml><?xml version="1.0" encoding="utf-8"?>
<p:tagLst xmlns:p="http://schemas.openxmlformats.org/presentationml/2006/main">
  <p:tag name="KSO_WM_UNIT_TABLE_BEAUTIFY" val="smartTable{6b5a20a2-4822-4d73-b54d-8a5fa30f0a72}"/>
  <p:tag name="TABLE_ENDDRAG_ORIGIN_RECT" val="853*206"/>
  <p:tag name="TABLE_ENDDRAG_RECT" val="56*178*853*206"/>
</p:tagLst>
</file>

<file path=ppt/tags/tag31.xml><?xml version="1.0" encoding="utf-8"?>
<p:tagLst xmlns:p="http://schemas.openxmlformats.org/presentationml/2006/main">
  <p:tag name="KSO_WM_UNIT_TABLE_BEAUTIFY" val="smartTable{8a990855-7c54-4a5b-b776-3cd02a715987}"/>
  <p:tag name="TABLE_ENDDRAG_ORIGIN_RECT" val="808*263"/>
  <p:tag name="TABLE_ENDDRAG_RECT" val="55*177*808*263"/>
</p:tagLst>
</file>

<file path=ppt/tags/tag32.xml><?xml version="1.0" encoding="utf-8"?>
<p:tagLst xmlns:p="http://schemas.openxmlformats.org/presentationml/2006/main">
  <p:tag name="KSO_WM_UNIT_TABLE_BEAUTIFY" val="smartTable{49644ecd-1676-4d68-8475-eec8157b4dcb}"/>
  <p:tag name="TABLE_ENDDRAG_ORIGIN_RECT" val="821*158"/>
  <p:tag name="TABLE_ENDDRAG_RECT" val="86*155*821*158"/>
</p:tagLst>
</file>

<file path=ppt/tags/tag33.xml><?xml version="1.0" encoding="utf-8"?>
<p:tagLst xmlns:p="http://schemas.openxmlformats.org/presentationml/2006/main">
  <p:tag name="KSO_WM_UNIT_TABLE_BEAUTIFY" val="smartTable{533a75a8-0352-407b-b3c8-a29c1e6bad6a}"/>
  <p:tag name="TABLE_ENDDRAG_ORIGIN_RECT" val="897*339"/>
  <p:tag name="TABLE_ENDDRAG_RECT" val="45*158*897*339"/>
</p:tagLst>
</file>

<file path=ppt/tags/tag34.xml><?xml version="1.0" encoding="utf-8"?>
<p:tagLst xmlns:p="http://schemas.openxmlformats.org/presentationml/2006/main">
  <p:tag name="KSO_WM_UNIT_TABLE_BEAUTIFY" val="smartTable{80bcbd83-180d-428d-b98c-c88ed7aa1b3f}"/>
  <p:tag name="TABLE_ENDDRAG_ORIGIN_RECT" val="803*302"/>
  <p:tag name="TABLE_ENDDRAG_RECT" val="66*217*803*302"/>
</p:tagLst>
</file>

<file path=ppt/tags/tag35.xml><?xml version="1.0" encoding="utf-8"?>
<p:tagLst xmlns:p="http://schemas.openxmlformats.org/presentationml/2006/main">
  <p:tag name="KSO_WM_UNIT_TABLE_BEAUTIFY" val="smartTable{23d13e23-80a8-4ef8-a2f4-35df035ce2f5}"/>
  <p:tag name="TABLE_ENDDRAG_ORIGIN_RECT" val="774*367"/>
  <p:tag name="TABLE_ENDDRAG_RECT" val="109*146*774*367"/>
</p:tagLst>
</file>

<file path=ppt/tags/tag36.xml><?xml version="1.0" encoding="utf-8"?>
<p:tagLst xmlns:p="http://schemas.openxmlformats.org/presentationml/2006/main">
  <p:tag name="TABLE_ENDDRAG_ORIGIN_RECT" val="785*99"/>
  <p:tag name="TABLE_ENDDRAG_RECT" val="83*148*785*99"/>
</p:tagLst>
</file>

<file path=ppt/tags/tag37.xml><?xml version="1.0" encoding="utf-8"?>
<p:tagLst xmlns:p="http://schemas.openxmlformats.org/presentationml/2006/main">
  <p:tag name="KSO_WM_UNIT_TABLE_BEAUTIFY" val="smartTable{f05d9a70-8061-42ed-97a1-eeb4473c3a82}"/>
  <p:tag name="TABLE_ENDDRAG_ORIGIN_RECT" val="808*263"/>
  <p:tag name="TABLE_ENDDRAG_RECT" val="55*177*808*263"/>
</p:tagLst>
</file>

<file path=ppt/tags/tag38.xml><?xml version="1.0" encoding="utf-8"?>
<p:tagLst xmlns:p="http://schemas.openxmlformats.org/presentationml/2006/main">
  <p:tag name="ISPRING_ULTRA_SCORM_TRACKING_SLIDES" val="1"/>
  <p:tag name="ISPRING_PRESENTATION_TITLE" val="PowerPoint 演示文稿"/>
  <p:tag name="COMMONDATA" val="eyJoZGlkIjoiZTEyMWQ4NjEyYjViOWE4YmVkYzkwZDBlYzY5YzI5NDkifQ=="/>
  <p:tag name="KSO_WPP_MARK_KEY" val="086625a7-a6f2-47b9-8cb5-01f4ea61d196"/>
  <p:tag name="commondata" val="eyJoZGlkIjoiNzBmMGIyYzQzZWI0ODFkYzllYTNkZmQ1MDA3YzY3YjMifQ=="/>
</p:tagLst>
</file>

<file path=ppt/tags/tag4.xml><?xml version="1.0" encoding="utf-8"?>
<p:tagLst xmlns:p="http://schemas.openxmlformats.org/presentationml/2006/main">
  <p:tag name="KSO_WM_DIAGRAM_VIRTUALLY_FRAME" val="{&quot;height&quot;:202.3524554103788,&quot;left&quot;:13.447165354330707,&quot;top&quot;:235.76385826771653,&quot;width&quot;:953.095905511811}"/>
</p:tagLst>
</file>

<file path=ppt/tags/tag5.xml><?xml version="1.0" encoding="utf-8"?>
<p:tagLst xmlns:p="http://schemas.openxmlformats.org/presentationml/2006/main">
  <p:tag name="KSO_WM_DIAGRAM_VIRTUALLY_FRAME" val="{&quot;height&quot;:202.3524554103788,&quot;left&quot;:13.447165354330707,&quot;top&quot;:235.76385826771653,&quot;width&quot;:953.095905511811}"/>
</p:tagLst>
</file>

<file path=ppt/tags/tag6.xml><?xml version="1.0" encoding="utf-8"?>
<p:tagLst xmlns:p="http://schemas.openxmlformats.org/presentationml/2006/main">
  <p:tag name="KSO_WM_DIAGRAM_VIRTUALLY_FRAME" val="{&quot;height&quot;:202.3524554103788,&quot;left&quot;:13.447165354330707,&quot;top&quot;:235.76385826771653,&quot;width&quot;:953.095905511811}"/>
</p:tagLst>
</file>

<file path=ppt/tags/tag7.xml><?xml version="1.0" encoding="utf-8"?>
<p:tagLst xmlns:p="http://schemas.openxmlformats.org/presentationml/2006/main">
  <p:tag name="KSO_WM_DIAGRAM_VIRTUALLY_FRAME" val="{&quot;height&quot;:202.3524554103788,&quot;left&quot;:13.447165354330707,&quot;top&quot;:235.76385826771653,&quot;width&quot;:953.095905511811}"/>
</p:tagLst>
</file>

<file path=ppt/tags/tag8.xml><?xml version="1.0" encoding="utf-8"?>
<p:tagLst xmlns:p="http://schemas.openxmlformats.org/presentationml/2006/main">
  <p:tag name="KSO_WM_DIAGRAM_VIRTUALLY_FRAME" val="{&quot;height&quot;:202.3524554103788,&quot;left&quot;:13.447165354330707,&quot;top&quot;:235.76385826771653,&quot;width&quot;:953.095905511811}"/>
</p:tagLst>
</file>

<file path=ppt/tags/tag9.xml><?xml version="1.0" encoding="utf-8"?>
<p:tagLst xmlns:p="http://schemas.openxmlformats.org/presentationml/2006/main">
  <p:tag name="KSO_WM_DIAGRAM_VIRTUALLY_FRAME" val="{&quot;height&quot;:202.3524554103788,&quot;left&quot;:13.447165354330707,&quot;top&quot;:235.76385826771653,&quot;width&quot;:953.0959055118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8451</Words>
  <Application>WPS 演示</Application>
  <PresentationFormat>自定义</PresentationFormat>
  <Paragraphs>636</Paragraphs>
  <Slides>33</Slides>
  <Notes>14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33</vt:i4>
      </vt:variant>
    </vt:vector>
  </HeadingPairs>
  <TitlesOfParts>
    <vt:vector size="47" baseType="lpstr">
      <vt:lpstr>Arial</vt:lpstr>
      <vt:lpstr>宋体</vt:lpstr>
      <vt:lpstr>Wingdings</vt:lpstr>
      <vt:lpstr>微软雅黑</vt:lpstr>
      <vt:lpstr>张海山锐谐体</vt:lpstr>
      <vt:lpstr>Impact</vt:lpstr>
      <vt:lpstr>Cambria Math</vt:lpstr>
      <vt:lpstr>Times New Roman</vt:lpstr>
      <vt:lpstr>Calibri</vt:lpstr>
      <vt:lpstr>Arial Unicode MS</vt:lpstr>
      <vt:lpstr>Wingdings 2</vt:lpstr>
      <vt:lpstr>仿宋</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dc:description>http://www.ypppt.com/</dc:description>
  <cp:lastModifiedBy>万物自然</cp:lastModifiedBy>
  <cp:revision>216</cp:revision>
  <dcterms:created xsi:type="dcterms:W3CDTF">2016-06-26T00:02:00Z</dcterms:created>
  <dcterms:modified xsi:type="dcterms:W3CDTF">2024-04-22T00:56:07Z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A88E3C9CAAE14385A234EFB745AAA7F8</vt:lpwstr>
  </property>
  <property fmtid="{D5CDD505-2E9C-101B-9397-08002B2CF9AE}" pid="3" name="KSOProductBuildVer">
    <vt:lpwstr>2052-12.1.0.16729</vt:lpwstr>
  </property>
</Properties>
</file>